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1" r:id="rId4"/>
    <p:sldMasterId id="2147483792" r:id="rId5"/>
    <p:sldMasterId id="2147483793" r:id="rId6"/>
    <p:sldMasterId id="214748379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Lst>
  <p:sldSz cy="6858000" cx="12188950"/>
  <p:notesSz cx="6858000" cy="9144000"/>
  <p:embeddedFontLst>
    <p:embeddedFont>
      <p:font typeface="DM Sans Medium"/>
      <p:regular r:id="rId58"/>
      <p:bold r:id="rId59"/>
      <p:italic r:id="rId60"/>
      <p:boldItalic r:id="rId61"/>
    </p:embeddedFont>
    <p:embeddedFont>
      <p:font typeface="Roboto"/>
      <p:regular r:id="rId62"/>
      <p:bold r:id="rId63"/>
      <p:italic r:id="rId64"/>
      <p:boldItalic r:id="rId65"/>
    </p:embeddedFont>
    <p:embeddedFont>
      <p:font typeface="Inconsolata"/>
      <p:regular r:id="rId66"/>
      <p:bold r:id="rId67"/>
    </p:embeddedFont>
    <p:embeddedFont>
      <p:font typeface="Quattrocento Sans"/>
      <p:regular r:id="rId68"/>
      <p:bold r:id="rId69"/>
      <p:italic r:id="rId70"/>
      <p:boldItalic r:id="rId71"/>
    </p:embeddedFont>
    <p:embeddedFont>
      <p:font typeface="Inconsolata Medium"/>
      <p:regular r:id="rId72"/>
      <p:bold r:id="rId73"/>
    </p:embeddedFont>
    <p:embeddedFont>
      <p:font typeface="Helvetica Neue"/>
      <p:regular r:id="rId74"/>
      <p:bold r:id="rId75"/>
      <p:italic r:id="rId76"/>
      <p:boldItalic r:id="rId77"/>
    </p:embeddedFont>
    <p:embeddedFont>
      <p:font typeface="Roboto Mono"/>
      <p:regular r:id="rId78"/>
      <p:bold r:id="rId79"/>
      <p:italic r:id="rId80"/>
      <p:boldItalic r:id="rId81"/>
    </p:embeddedFont>
    <p:embeddedFont>
      <p:font typeface="DM Sans"/>
      <p:regular r:id="rId82"/>
      <p:bold r:id="rId83"/>
      <p:italic r:id="rId84"/>
      <p:boldItalic r:id="rId85"/>
    </p:embeddedFont>
    <p:embeddedFont>
      <p:font typeface="Barlow"/>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9535C0-7BE2-42EC-9CCA-B0B965F6F3E3}">
  <a:tblStyle styleId="{AF9535C0-7BE2-42EC-9CCA-B0B965F6F3E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DMSans-italic.fntdata"/><Relationship Id="rId83" Type="http://schemas.openxmlformats.org/officeDocument/2006/relationships/font" Target="fonts/DMSans-bold.fntdata"/><Relationship Id="rId42" Type="http://schemas.openxmlformats.org/officeDocument/2006/relationships/slide" Target="slides/slide34.xml"/><Relationship Id="rId86" Type="http://schemas.openxmlformats.org/officeDocument/2006/relationships/font" Target="fonts/Barlow-regular.fntdata"/><Relationship Id="rId41" Type="http://schemas.openxmlformats.org/officeDocument/2006/relationships/slide" Target="slides/slide33.xml"/><Relationship Id="rId85" Type="http://schemas.openxmlformats.org/officeDocument/2006/relationships/font" Target="fonts/DMSans-boldItalic.fntdata"/><Relationship Id="rId44" Type="http://schemas.openxmlformats.org/officeDocument/2006/relationships/slide" Target="slides/slide36.xml"/><Relationship Id="rId88" Type="http://schemas.openxmlformats.org/officeDocument/2006/relationships/font" Target="fonts/Barlow-italic.fntdata"/><Relationship Id="rId43" Type="http://schemas.openxmlformats.org/officeDocument/2006/relationships/slide" Target="slides/slide35.xml"/><Relationship Id="rId87" Type="http://schemas.openxmlformats.org/officeDocument/2006/relationships/font" Target="fonts/Barlow-bold.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Barlow-boldItalic.fntdata"/><Relationship Id="rId80" Type="http://schemas.openxmlformats.org/officeDocument/2006/relationships/font" Target="fonts/RobotoMono-italic.fntdata"/><Relationship Id="rId82" Type="http://schemas.openxmlformats.org/officeDocument/2006/relationships/font" Target="fonts/DMSans-regular.fntdata"/><Relationship Id="rId81" Type="http://schemas.openxmlformats.org/officeDocument/2006/relationships/font" Target="fonts/RobotoMono-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InconsolataMedium-bold.fntdata"/><Relationship Id="rId72" Type="http://schemas.openxmlformats.org/officeDocument/2006/relationships/font" Target="fonts/InconsolataMedium-regular.fntdata"/><Relationship Id="rId31" Type="http://schemas.openxmlformats.org/officeDocument/2006/relationships/slide" Target="slides/slide23.xml"/><Relationship Id="rId75" Type="http://schemas.openxmlformats.org/officeDocument/2006/relationships/font" Target="fonts/HelveticaNeue-bold.fntdata"/><Relationship Id="rId30" Type="http://schemas.openxmlformats.org/officeDocument/2006/relationships/slide" Target="slides/slide22.xml"/><Relationship Id="rId74" Type="http://schemas.openxmlformats.org/officeDocument/2006/relationships/font" Target="fonts/HelveticaNeue-regular.fntdata"/><Relationship Id="rId33" Type="http://schemas.openxmlformats.org/officeDocument/2006/relationships/slide" Target="slides/slide25.xml"/><Relationship Id="rId77" Type="http://schemas.openxmlformats.org/officeDocument/2006/relationships/font" Target="fonts/HelveticaNeue-boldItalic.fntdata"/><Relationship Id="rId32" Type="http://schemas.openxmlformats.org/officeDocument/2006/relationships/slide" Target="slides/slide24.xml"/><Relationship Id="rId76" Type="http://schemas.openxmlformats.org/officeDocument/2006/relationships/font" Target="fonts/HelveticaNeue-italic.fntdata"/><Relationship Id="rId35" Type="http://schemas.openxmlformats.org/officeDocument/2006/relationships/slide" Target="slides/slide27.xml"/><Relationship Id="rId79" Type="http://schemas.openxmlformats.org/officeDocument/2006/relationships/font" Target="fonts/RobotoMono-bold.fntdata"/><Relationship Id="rId34" Type="http://schemas.openxmlformats.org/officeDocument/2006/relationships/slide" Target="slides/slide26.xml"/><Relationship Id="rId78" Type="http://schemas.openxmlformats.org/officeDocument/2006/relationships/font" Target="fonts/RobotoMono-regular.fntdata"/><Relationship Id="rId71" Type="http://schemas.openxmlformats.org/officeDocument/2006/relationships/font" Target="fonts/QuattrocentoSans-boldItalic.fntdata"/><Relationship Id="rId70" Type="http://schemas.openxmlformats.org/officeDocument/2006/relationships/font" Target="fonts/QuattrocentoSans-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regular.fntdata"/><Relationship Id="rId61" Type="http://schemas.openxmlformats.org/officeDocument/2006/relationships/font" Target="fonts/DMSansMedium-boldItalic.fntdata"/><Relationship Id="rId20" Type="http://schemas.openxmlformats.org/officeDocument/2006/relationships/slide" Target="slides/slide12.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4.xml"/><Relationship Id="rId66" Type="http://schemas.openxmlformats.org/officeDocument/2006/relationships/font" Target="fonts/Inconsolata-regular.fntdata"/><Relationship Id="rId21" Type="http://schemas.openxmlformats.org/officeDocument/2006/relationships/slide" Target="slides/slide13.xml"/><Relationship Id="rId65" Type="http://schemas.openxmlformats.org/officeDocument/2006/relationships/font" Target="fonts/Roboto-boldItalic.fntdata"/><Relationship Id="rId24" Type="http://schemas.openxmlformats.org/officeDocument/2006/relationships/slide" Target="slides/slide16.xml"/><Relationship Id="rId68" Type="http://schemas.openxmlformats.org/officeDocument/2006/relationships/font" Target="fonts/QuattrocentoSans-regular.fntdata"/><Relationship Id="rId23" Type="http://schemas.openxmlformats.org/officeDocument/2006/relationships/slide" Target="slides/slide15.xml"/><Relationship Id="rId67" Type="http://schemas.openxmlformats.org/officeDocument/2006/relationships/font" Target="fonts/Inconsolata-bold.fntdata"/><Relationship Id="rId60" Type="http://schemas.openxmlformats.org/officeDocument/2006/relationships/font" Target="fonts/DMSansMedium-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QuattrocentoSans-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font" Target="fonts/DMSansMedium-bold.fntdata"/><Relationship Id="rId14" Type="http://schemas.openxmlformats.org/officeDocument/2006/relationships/slide" Target="slides/slide6.xml"/><Relationship Id="rId58" Type="http://schemas.openxmlformats.org/officeDocument/2006/relationships/font" Target="fonts/DMSansMedium-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atabricks.com/dev-tools/terraform/index.html"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A8feyHfVA9PR3XVwRD6EFpuP3FIUtyv_QTIUnb1ljsw/edit#slide=id.ga000ef721d_5_0"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f7b9ec9ce5_0_108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f7b9ec9ce5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4b6fd45482_0_7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4b6fd4548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B3139"/>
                </a:solidFill>
              </a:rPr>
              <a:t>This is where Unity Catalog comes in as the fundamental governance layer for the lakehouse platform.</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
                <a:solidFill>
                  <a:srgbClr val="1B3139"/>
                </a:solidFill>
              </a:rPr>
              <a:t>It provides a unified stance on governance across clouds for all types of workloads.</a:t>
            </a:r>
            <a:endParaRPr>
              <a:solidFill>
                <a:srgbClr val="1B3139"/>
              </a:solidFill>
            </a:endParaRPr>
          </a:p>
          <a:p>
            <a:pPr indent="0" lvl="0" marL="0" rtl="0" algn="l">
              <a:spcBef>
                <a:spcPts val="0"/>
              </a:spcBef>
              <a:spcAft>
                <a:spcPts val="0"/>
              </a:spcAft>
              <a:buNone/>
            </a:pPr>
            <a:r>
              <a:rPr lang="en">
                <a:solidFill>
                  <a:srgbClr val="1B3139"/>
                </a:solidFill>
              </a:rPr>
              <a:t>It helps your organization be compliance and audit ready</a:t>
            </a:r>
            <a:endParaRPr>
              <a:solidFill>
                <a:srgbClr val="1B3139"/>
              </a:solidFill>
            </a:endParaRPr>
          </a:p>
          <a:p>
            <a:pPr indent="0" lvl="0" marL="0" rtl="0" algn="l">
              <a:spcBef>
                <a:spcPts val="0"/>
              </a:spcBef>
              <a:spcAft>
                <a:spcPts val="0"/>
              </a:spcAft>
              <a:buNone/>
            </a:pPr>
            <a:r>
              <a:rPr lang="en">
                <a:solidFill>
                  <a:srgbClr val="1B3139"/>
                </a:solidFill>
              </a:rPr>
              <a:t>It works in a performant manner to meet enterprise scale</a:t>
            </a:r>
            <a:endParaRPr>
              <a:solidFill>
                <a:srgbClr val="1B3139"/>
              </a:solidFill>
            </a:endParaRPr>
          </a:p>
          <a:p>
            <a:pPr indent="0" lvl="0" marL="0" rtl="0" algn="l">
              <a:spcBef>
                <a:spcPts val="0"/>
              </a:spcBef>
              <a:spcAft>
                <a:spcPts val="0"/>
              </a:spcAft>
              <a:buNone/>
            </a:pPr>
            <a:r>
              <a:rPr lang="en">
                <a:solidFill>
                  <a:srgbClr val="1B3139"/>
                </a:solidFill>
              </a:rPr>
              <a:t>It can be seamlessly integrated across your modern stack as it is API first.</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
                <a:solidFill>
                  <a:srgbClr val="1B3139"/>
                </a:solidFill>
              </a:rPr>
              <a:t>Transition - Let’s look at the key capabilities that enable these benefits</a:t>
            </a:r>
            <a:endParaRPr>
              <a:solidFill>
                <a:srgbClr val="1B313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4b6fd45482_0_10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4b6fd4548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DM Sans"/>
                <a:ea typeface="DM Sans"/>
                <a:cs typeface="DM Sans"/>
                <a:sym typeface="DM Sans"/>
              </a:rPr>
              <a:t>So today we’ll discuss these key capabilities of Unity Catalog and some of the broader pattern changes that Unity Catalog as a service and paradigm shift bring to the Databricks ecosystem.</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rPr lang="en" sz="1500">
                <a:latin typeface="DM Sans"/>
                <a:ea typeface="DM Sans"/>
                <a:cs typeface="DM Sans"/>
                <a:sym typeface="DM Sans"/>
              </a:rPr>
              <a:t>Some of those include:</a:t>
            </a:r>
            <a:endParaRPr sz="1500">
              <a:latin typeface="DM Sans"/>
              <a:ea typeface="DM Sans"/>
              <a:cs typeface="DM Sans"/>
              <a:sym typeface="DM Sans"/>
            </a:endParaRPr>
          </a:p>
          <a:p>
            <a:pPr indent="-298450" lvl="0" marL="457200" rtl="0" algn="l">
              <a:lnSpc>
                <a:spcPct val="115000"/>
              </a:lnSpc>
              <a:spcBef>
                <a:spcPts val="0"/>
              </a:spcBef>
              <a:spcAft>
                <a:spcPts val="0"/>
              </a:spcAft>
              <a:buClr>
                <a:srgbClr val="FF5F46"/>
              </a:buClr>
              <a:buSzPts val="1100"/>
              <a:buFont typeface="DM Sans"/>
              <a:buChar char="●"/>
            </a:pPr>
            <a:r>
              <a:rPr lang="en" sz="1100">
                <a:latin typeface="DM Sans"/>
                <a:ea typeface="DM Sans"/>
                <a:cs typeface="DM Sans"/>
                <a:sym typeface="DM Sans"/>
              </a:rPr>
              <a:t>Centralized metadata and user management</a:t>
            </a:r>
            <a:endParaRPr sz="1100">
              <a:solidFill>
                <a:srgbClr val="00A972"/>
              </a:solidFill>
              <a:latin typeface="DM Sans"/>
              <a:ea typeface="DM Sans"/>
              <a:cs typeface="DM Sans"/>
              <a:sym typeface="DM Sans"/>
            </a:endParaRPr>
          </a:p>
          <a:p>
            <a:pPr indent="-298450" lvl="0" marL="457200" rtl="0" algn="l">
              <a:lnSpc>
                <a:spcPct val="115000"/>
              </a:lnSpc>
              <a:spcBef>
                <a:spcPts val="0"/>
              </a:spcBef>
              <a:spcAft>
                <a:spcPts val="0"/>
              </a:spcAft>
              <a:buClr>
                <a:srgbClr val="FF5F46"/>
              </a:buClr>
              <a:buSzPts val="1100"/>
              <a:buFont typeface="DM Sans"/>
              <a:buChar char="●"/>
            </a:pPr>
            <a:r>
              <a:rPr lang="en" sz="1100">
                <a:latin typeface="DM Sans"/>
                <a:ea typeface="DM Sans"/>
                <a:cs typeface="DM Sans"/>
                <a:sym typeface="DM Sans"/>
              </a:rPr>
              <a:t>Centralized data access controls</a:t>
            </a:r>
            <a:endParaRPr sz="1100">
              <a:latin typeface="DM Sans"/>
              <a:ea typeface="DM Sans"/>
              <a:cs typeface="DM Sans"/>
              <a:sym typeface="DM Sans"/>
            </a:endParaRPr>
          </a:p>
          <a:p>
            <a:pPr indent="-298450" lvl="0" marL="457200" rtl="0" algn="l">
              <a:lnSpc>
                <a:spcPct val="115000"/>
              </a:lnSpc>
              <a:spcBef>
                <a:spcPts val="0"/>
              </a:spcBef>
              <a:spcAft>
                <a:spcPts val="0"/>
              </a:spcAft>
              <a:buClr>
                <a:srgbClr val="FF5F46"/>
              </a:buClr>
              <a:buSzPts val="1100"/>
              <a:buFont typeface="DM Sans"/>
              <a:buChar char="●"/>
            </a:pPr>
            <a:r>
              <a:rPr lang="en" sz="1100">
                <a:latin typeface="DM Sans"/>
                <a:ea typeface="DM Sans"/>
                <a:cs typeface="DM Sans"/>
                <a:sym typeface="DM Sans"/>
              </a:rPr>
              <a:t>Data lineage </a:t>
            </a:r>
            <a:r>
              <a:rPr b="1" baseline="30000" lang="en" sz="1100">
                <a:solidFill>
                  <a:srgbClr val="FF5F46"/>
                </a:solidFill>
                <a:latin typeface="DM Sans"/>
                <a:ea typeface="DM Sans"/>
                <a:cs typeface="DM Sans"/>
                <a:sym typeface="DM Sans"/>
              </a:rPr>
              <a:t>Private Preview</a:t>
            </a:r>
            <a:endParaRPr b="1" baseline="30000" sz="1100">
              <a:solidFill>
                <a:srgbClr val="FF5F46"/>
              </a:solidFill>
              <a:latin typeface="DM Sans"/>
              <a:ea typeface="DM Sans"/>
              <a:cs typeface="DM Sans"/>
              <a:sym typeface="DM Sans"/>
            </a:endParaRPr>
          </a:p>
          <a:p>
            <a:pPr indent="-298450" lvl="0" marL="457200" rtl="0" algn="l">
              <a:lnSpc>
                <a:spcPct val="115000"/>
              </a:lnSpc>
              <a:spcBef>
                <a:spcPts val="0"/>
              </a:spcBef>
              <a:spcAft>
                <a:spcPts val="0"/>
              </a:spcAft>
              <a:buClr>
                <a:srgbClr val="FF5F46"/>
              </a:buClr>
              <a:buSzPts val="1100"/>
              <a:buFont typeface="DM Sans"/>
              <a:buChar char="●"/>
            </a:pPr>
            <a:r>
              <a:rPr lang="en" sz="1100">
                <a:latin typeface="DM Sans"/>
                <a:ea typeface="DM Sans"/>
                <a:cs typeface="DM Sans"/>
                <a:sym typeface="DM Sans"/>
              </a:rPr>
              <a:t>Data access auditing</a:t>
            </a:r>
            <a:endParaRPr sz="1100">
              <a:latin typeface="DM Sans"/>
              <a:ea typeface="DM Sans"/>
              <a:cs typeface="DM Sans"/>
              <a:sym typeface="DM Sans"/>
            </a:endParaRPr>
          </a:p>
          <a:p>
            <a:pPr indent="-298450" lvl="0" marL="457200" rtl="0" algn="l">
              <a:lnSpc>
                <a:spcPct val="115000"/>
              </a:lnSpc>
              <a:spcBef>
                <a:spcPts val="0"/>
              </a:spcBef>
              <a:spcAft>
                <a:spcPts val="0"/>
              </a:spcAft>
              <a:buClr>
                <a:srgbClr val="FF5F46"/>
              </a:buClr>
              <a:buSzPts val="1100"/>
              <a:buFont typeface="DM Sans"/>
              <a:buChar char="●"/>
            </a:pPr>
            <a:r>
              <a:rPr lang="en" sz="1100">
                <a:latin typeface="DM Sans"/>
                <a:ea typeface="DM Sans"/>
                <a:cs typeface="DM Sans"/>
                <a:sym typeface="DM Sans"/>
              </a:rPr>
              <a:t>Data search and discovery </a:t>
            </a:r>
            <a:r>
              <a:rPr b="1" baseline="30000" lang="en" sz="1100">
                <a:solidFill>
                  <a:srgbClr val="FF5F46"/>
                </a:solidFill>
                <a:latin typeface="DM Sans"/>
                <a:ea typeface="DM Sans"/>
                <a:cs typeface="DM Sans"/>
                <a:sym typeface="DM Sans"/>
              </a:rPr>
              <a:t>Coming Soon</a:t>
            </a:r>
            <a:endParaRPr sz="1100">
              <a:latin typeface="DM Sans"/>
              <a:ea typeface="DM Sans"/>
              <a:cs typeface="DM Sans"/>
              <a:sym typeface="DM Sans"/>
            </a:endParaRPr>
          </a:p>
          <a:p>
            <a:pPr indent="-298450" lvl="0" marL="457200" rtl="0" algn="l">
              <a:lnSpc>
                <a:spcPct val="115000"/>
              </a:lnSpc>
              <a:spcBef>
                <a:spcPts val="0"/>
              </a:spcBef>
              <a:spcAft>
                <a:spcPts val="0"/>
              </a:spcAft>
              <a:buClr>
                <a:srgbClr val="FF5F46"/>
              </a:buClr>
              <a:buSzPts val="1100"/>
              <a:buFont typeface="DM Sans"/>
              <a:buChar char="●"/>
            </a:pPr>
            <a:r>
              <a:rPr lang="en" sz="1100">
                <a:latin typeface="DM Sans"/>
                <a:ea typeface="DM Sans"/>
                <a:cs typeface="DM Sans"/>
                <a:sym typeface="DM Sans"/>
              </a:rPr>
              <a:t>Secure data sharing with Delta Sharing</a:t>
            </a:r>
            <a:endParaRPr sz="400">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4b6fd45482_0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Including the features that I mentioned before, Databricks Unity Catalog represents a paradigm shift in the way we’ve worked with our data prior.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addition to revamped Data Explorer and a new Lineage Explorer User Interface, Metastores are now available across multiple workspaces, Audit Logs are better defined and work across all compute types, User Management is now an Account level Concern, Storage Credentials are no longer stored at cluster level or on the user principal directly, ACLs in Unity Catalog are stored and available across multiple workspaces. Most importantly though, Access Control now works on R, Scala, Python and SQL on both Clusters, DBSQL and Serverless DBSQL.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While Delta is the recommended data format in the Lakehouse, Unity Catalog will support the ability to govern almost any data format (table or raw files)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Keep in mind that the concept of a metastore as it was in Hive, is different than it is in Unity. In Unity, the metastore is a top level container for objects like Credentials, ACLs, Catalog/Db/Table information, and definitions of external cloud locations like S3 or ADLS accounts or buckets. We’ll get into some of this later as we explain the changes in paradigm that Unity brings.</a:t>
            </a:r>
            <a:endParaRPr/>
          </a:p>
        </p:txBody>
      </p:sp>
      <p:sp>
        <p:nvSpPr>
          <p:cNvPr id="1153" name="Google Shape;1153;g14b6fd45482_0_123: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4b6fd45482_0_16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4b6fd4548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prior to Unity Catalog, the concept of a workspace was somewhat monolithic. This was for 3 principal reasons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You had to define users and groups at each workspace, either manually or through some SCIM Synchronization with your Federated Identity Platform. </a:t>
            </a:r>
            <a:endParaRPr/>
          </a:p>
          <a:p>
            <a:pPr indent="-298450" lvl="0" marL="457200" rtl="0" algn="l">
              <a:spcBef>
                <a:spcPts val="0"/>
              </a:spcBef>
              <a:spcAft>
                <a:spcPts val="0"/>
              </a:spcAft>
              <a:buSzPts val="1100"/>
              <a:buChar char="●"/>
            </a:pPr>
            <a:r>
              <a:rPr lang="en"/>
              <a:t>You also by default had a metastore that could only be used with one workspace.</a:t>
            </a:r>
            <a:endParaRPr/>
          </a:p>
          <a:p>
            <a:pPr indent="-298450" lvl="0" marL="457200" rtl="0" algn="l">
              <a:spcBef>
                <a:spcPts val="0"/>
              </a:spcBef>
              <a:spcAft>
                <a:spcPts val="0"/>
              </a:spcAft>
              <a:buSzPts val="1100"/>
              <a:buChar char="●"/>
            </a:pPr>
            <a:r>
              <a:rPr lang="en"/>
              <a:t>In addition to that, all access controls existed only in the workspace scope and couldn’t be used outside of that workspace without duplication.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end of the day, this results in a higher operational overhead and a lack of efficiency, as well as an inconsistent and non centralized view of your data estate and potentially inconsistent controls on your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Unity Catalog, we move these 3 concepts out of workspaces, and into a new object that works orthogonally across all workspaces. This object is called an Account. The Account, including the Account Console, which is a user interface to control the Account, lives purely in the control plane, and as such there is NO customer compute associated with these objects and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You will typically have one Account per organization (i.e. your entire company) per cloud provider. Now you can setup data, controls, and user management in one place, and use them across multiple workspaces.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14b6fd45482_0_19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14b6fd4548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B3139"/>
                </a:solidFill>
              </a:rPr>
              <a:t>Prior to Unity Catalog, a workspace was effectively a logical point of data segregation.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
                <a:solidFill>
                  <a:srgbClr val="1B3139"/>
                </a:solidFill>
              </a:rPr>
              <a:t>With Unity Catalog, we needed to add an additional layer of data segregation, so we added a 3rd level of namespacing called a catalog.</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
                <a:solidFill>
                  <a:srgbClr val="1B3139"/>
                </a:solidFill>
              </a:rPr>
              <a:t>A catalog is an object that contains databases, databases like you’re familiar with from Hive and traditional RDBMS’ contain views, and tables.</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
                <a:solidFill>
                  <a:srgbClr val="1B3139"/>
                </a:solidFill>
              </a:rPr>
              <a:t>We also provide the legacy hive metastore in each workspace as a catalog object called “hive_metastore” in Unity Catalog. While this is not strictly part of the catalog, and you cannot write ACLs on this hive metastore that live in Unity Catalog, it allows for you to seamlessly access your old tables, ensuring that as part of your upgrade, your jobs, dashboards, and other query experiences are not impacted. </a:t>
            </a:r>
            <a:br>
              <a:rPr lang="en">
                <a:solidFill>
                  <a:srgbClr val="1B3139"/>
                </a:solidFill>
              </a:rPr>
            </a:br>
            <a:br>
              <a:rPr lang="en">
                <a:solidFill>
                  <a:srgbClr val="1B3139"/>
                </a:solidFill>
              </a:rPr>
            </a:br>
            <a:r>
              <a:rPr lang="en">
                <a:solidFill>
                  <a:srgbClr val="1B3139"/>
                </a:solidFill>
              </a:rPr>
              <a:t>Note, legacy TACLs will still work on the legacy hive metastore on TACL enabled clusters and DBSQL.</a:t>
            </a:r>
            <a:endParaRPr>
              <a:solidFill>
                <a:srgbClr val="1B313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4b6fd45482_0_23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4b6fd4548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B3139"/>
                </a:solidFill>
              </a:rPr>
              <a:t>One of the tenants that we embrace as a company, is to make things simple. ANSI SQL DCL, the data control language specification part of ANSI SQL, is a familiar interface for RDBMS users and admins alike. This allows you to grant permission scopes on securable objects like tables or locations to principals like groups, users, or service principals.</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
                <a:solidFill>
                  <a:srgbClr val="1B3139"/>
                </a:solidFill>
              </a:rPr>
              <a:t>The same level of functionality is available via our UI in an easy to use point and click manner, which helps for easy access auditing on the spot.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
                <a:solidFill>
                  <a:srgbClr val="1B3139"/>
                </a:solidFill>
              </a:rPr>
              <a:t>In addition to that, we offer the ability to set these ACLs on objects via our RESTful APIs, which means that anything, from legacy entitlement request processes to modern dev/sec/ops initiatives can be supported and powered by Unity Catalog.</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
                <a:solidFill>
                  <a:srgbClr val="1B3139"/>
                </a:solidFill>
              </a:rPr>
              <a:t>The interesting thing to note with API and UI based ACL grants, is that they are done outside the context of compute, purely through our control plane APIs.</a:t>
            </a:r>
            <a:endParaRPr>
              <a:solidFill>
                <a:srgbClr val="1B313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14b6fd45482_0_257: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14b6fd45482_0_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 to Unity Catalog Credentials to access cloud storage like S3 or ADLS were defined at the cluster or endpoint or in a passthrough mechanism based on the user’s cloud identity.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Unity Catalog, those Credentials live as first class primitive objects in your Unity metastore. They have ACLs on them like any other object, but they are typically not used by users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set up a Unity Catalog Metastore for the first time, you will associate a managed data source with that metastore. This managed data source is a container or bucket that will only be read from and written to via Databricks, through Unity Catalog. Along with this managed datasource is a default credential object that will be used for Unity to broker access to this data. I will explain the request path of how Unity Catalog does this in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to flesh out these concepts, if you create a table in legacy HMS, and you don’t specify a location for that table, it by default will be stored in DBFS. This is known as a managed table in Hive and the default location in Databricks is DBFS.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Unity, this is very similar, we have a concept of a managed table. that when you create a table without a specified location, it will use the managed data source associated with your metastore to store the table. Managed tables have to be Delta Tables.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another first class primitive object within Unity called an External Location. An External Location is a combination of two things, a cloud URL and a Credential. It is an object that can have it’s own ACLs on it and allows users to READ/WRITE or CREATE TABLEs inside it. This is how users can get access to arbitrary files in cloud storage.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create a table using a location that belongs to an external location that you have the CREATE TABLE right on, you can now federate this externally defined table to anywhere in your metastore hierarchy. External tables can be delta, parquet, avro, orc, or a number of other supported formats.</a:t>
            </a:r>
            <a:endParaRPr/>
          </a:p>
        </p:txBody>
      </p:sp>
      <p:sp>
        <p:nvSpPr>
          <p:cNvPr id="1292" name="Google Shape;1292;g14b6fd45482_0_2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4b6fd45482_0_31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14b6fd45482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B3139"/>
                </a:solidFill>
              </a:rPr>
              <a:t>Let me run you through the life of a query with Unity Catalog</a:t>
            </a:r>
            <a:endParaRPr>
              <a:solidFill>
                <a:srgbClr val="1B3139"/>
              </a:solidFill>
            </a:endParaRPr>
          </a:p>
          <a:p>
            <a:pPr indent="0" lvl="0" marL="0" rtl="0" algn="l">
              <a:spcBef>
                <a:spcPts val="0"/>
              </a:spcBef>
              <a:spcAft>
                <a:spcPts val="0"/>
              </a:spcAft>
              <a:buNone/>
            </a:pPr>
            <a:r>
              <a:t/>
            </a:r>
            <a:endParaRPr>
              <a:solidFill>
                <a:srgbClr val="1B3139"/>
              </a:solidFill>
            </a:endParaRPr>
          </a:p>
          <a:p>
            <a:pPr indent="-298450" lvl="0" marL="457200" rtl="0" algn="l">
              <a:spcBef>
                <a:spcPts val="0"/>
              </a:spcBef>
              <a:spcAft>
                <a:spcPts val="0"/>
              </a:spcAft>
              <a:buClr>
                <a:srgbClr val="1B3139"/>
              </a:buClr>
              <a:buSzPts val="1100"/>
              <a:buAutoNum type="arabicPeriod"/>
            </a:pPr>
            <a:r>
              <a:rPr lang="en">
                <a:solidFill>
                  <a:srgbClr val="1B3139"/>
                </a:solidFill>
              </a:rPr>
              <a:t>A user submits a query or action, this can be any query/action on any language, Python, R, Scala, SQL. Unity Catalog works across all languages.</a:t>
            </a:r>
            <a:endParaRPr>
              <a:solidFill>
                <a:srgbClr val="1B3139"/>
              </a:solidFill>
            </a:endParaRPr>
          </a:p>
          <a:p>
            <a:pPr indent="-298450" lvl="0" marL="457200" rtl="0" algn="l">
              <a:spcBef>
                <a:spcPts val="0"/>
              </a:spcBef>
              <a:spcAft>
                <a:spcPts val="0"/>
              </a:spcAft>
              <a:buClr>
                <a:srgbClr val="1B3139"/>
              </a:buClr>
              <a:buSzPts val="1100"/>
              <a:buAutoNum type="arabicPeriod"/>
            </a:pPr>
            <a:r>
              <a:rPr lang="en">
                <a:solidFill>
                  <a:srgbClr val="1B3139"/>
                </a:solidFill>
              </a:rPr>
              <a:t>This query hits an endpoint or cluster, this can be a standard, user isolation or multi user cluster, a DBSQL Endpoint or a Serverless DBSQL Endpoint, Unity Catalog works across all compute.</a:t>
            </a:r>
            <a:endParaRPr>
              <a:solidFill>
                <a:srgbClr val="1B3139"/>
              </a:solidFill>
            </a:endParaRPr>
          </a:p>
          <a:p>
            <a:pPr indent="-298450" lvl="0" marL="457200" rtl="0" algn="l">
              <a:spcBef>
                <a:spcPts val="0"/>
              </a:spcBef>
              <a:spcAft>
                <a:spcPts val="0"/>
              </a:spcAft>
              <a:buClr>
                <a:srgbClr val="1B3139"/>
              </a:buClr>
              <a:buSzPts val="1100"/>
              <a:buAutoNum type="arabicPeriod"/>
            </a:pPr>
            <a:r>
              <a:rPr lang="en">
                <a:solidFill>
                  <a:srgbClr val="1B3139"/>
                </a:solidFill>
              </a:rPr>
              <a:t>The first thing that endpoint or cluster does is hit Unity’s control plane services, to check the namespace, metadata and evaluate the grants for that user.</a:t>
            </a:r>
            <a:endParaRPr>
              <a:solidFill>
                <a:srgbClr val="1B3139"/>
              </a:solidFill>
            </a:endParaRPr>
          </a:p>
          <a:p>
            <a:pPr indent="-298450" lvl="1" marL="914400" rtl="0" algn="l">
              <a:spcBef>
                <a:spcPts val="0"/>
              </a:spcBef>
              <a:spcAft>
                <a:spcPts val="0"/>
              </a:spcAft>
              <a:buClr>
                <a:srgbClr val="1B3139"/>
              </a:buClr>
              <a:buSzPts val="1100"/>
              <a:buAutoNum type="alphaLcPeriod"/>
            </a:pPr>
            <a:r>
              <a:rPr lang="en">
                <a:solidFill>
                  <a:srgbClr val="1B3139"/>
                </a:solidFill>
              </a:rPr>
              <a:t>UC will evaluate whether or not that user has access to read the objects specified in the query or action, a pass or a fail</a:t>
            </a:r>
            <a:endParaRPr>
              <a:solidFill>
                <a:srgbClr val="1B3139"/>
              </a:solidFill>
            </a:endParaRPr>
          </a:p>
          <a:p>
            <a:pPr indent="-298450" lvl="1" marL="914400" rtl="0" algn="l">
              <a:spcBef>
                <a:spcPts val="0"/>
              </a:spcBef>
              <a:spcAft>
                <a:spcPts val="0"/>
              </a:spcAft>
              <a:buClr>
                <a:srgbClr val="1B3139"/>
              </a:buClr>
              <a:buSzPts val="1100"/>
              <a:buAutoNum type="alphaLcPeriod"/>
            </a:pPr>
            <a:r>
              <a:rPr lang="en">
                <a:solidFill>
                  <a:srgbClr val="1B3139"/>
                </a:solidFill>
              </a:rPr>
              <a:t>Depending on that, an appropriate audit log record will be written out.</a:t>
            </a:r>
            <a:endParaRPr>
              <a:solidFill>
                <a:srgbClr val="1B3139"/>
              </a:solidFill>
            </a:endParaRPr>
          </a:p>
          <a:p>
            <a:pPr indent="-298450" lvl="1" marL="914400" rtl="0" algn="l">
              <a:spcBef>
                <a:spcPts val="0"/>
              </a:spcBef>
              <a:spcAft>
                <a:spcPts val="0"/>
              </a:spcAft>
              <a:buClr>
                <a:srgbClr val="1B3139"/>
              </a:buClr>
              <a:buSzPts val="1100"/>
              <a:buAutoNum type="alphaLcPeriod"/>
            </a:pPr>
            <a:r>
              <a:rPr lang="en">
                <a:solidFill>
                  <a:srgbClr val="1B3139"/>
                </a:solidFill>
              </a:rPr>
              <a:t>In the event the user has access, UC will, for each object in the query or action, assume the underlying Credential that controls the external location or managed datasource where that object resides</a:t>
            </a:r>
            <a:endParaRPr>
              <a:solidFill>
                <a:srgbClr val="1B3139"/>
              </a:solidFill>
            </a:endParaRPr>
          </a:p>
          <a:p>
            <a:pPr indent="-298450" lvl="2" marL="1371600" rtl="0" algn="l">
              <a:spcBef>
                <a:spcPts val="0"/>
              </a:spcBef>
              <a:spcAft>
                <a:spcPts val="0"/>
              </a:spcAft>
              <a:buClr>
                <a:srgbClr val="1B3139"/>
              </a:buClr>
              <a:buSzPts val="1100"/>
              <a:buAutoNum type="romanLcPeriod"/>
            </a:pPr>
            <a:r>
              <a:rPr lang="en">
                <a:solidFill>
                  <a:srgbClr val="1B3139"/>
                </a:solidFill>
              </a:rPr>
              <a:t>This could be a Service Principal or an IAM Role</a:t>
            </a:r>
            <a:endParaRPr>
              <a:solidFill>
                <a:srgbClr val="1B3139"/>
              </a:solidFill>
            </a:endParaRPr>
          </a:p>
          <a:p>
            <a:pPr indent="-298450" lvl="0" marL="457200" rtl="0" algn="l">
              <a:spcBef>
                <a:spcPts val="0"/>
              </a:spcBef>
              <a:spcAft>
                <a:spcPts val="0"/>
              </a:spcAft>
              <a:buClr>
                <a:srgbClr val="1B3139"/>
              </a:buClr>
              <a:buSzPts val="1100"/>
              <a:buAutoNum type="arabicPeriod"/>
            </a:pPr>
            <a:r>
              <a:rPr lang="en">
                <a:solidFill>
                  <a:srgbClr val="1B3139"/>
                </a:solidFill>
              </a:rPr>
              <a:t>UC will return short lived tokens, roles, or signed URLs to the cluster/endpoint</a:t>
            </a:r>
            <a:endParaRPr>
              <a:solidFill>
                <a:srgbClr val="1B3139"/>
              </a:solidFill>
            </a:endParaRPr>
          </a:p>
          <a:p>
            <a:pPr indent="-298450" lvl="1" marL="914400" rtl="0" algn="l">
              <a:spcBef>
                <a:spcPts val="0"/>
              </a:spcBef>
              <a:spcAft>
                <a:spcPts val="0"/>
              </a:spcAft>
              <a:buClr>
                <a:srgbClr val="1B3139"/>
              </a:buClr>
              <a:buSzPts val="1100"/>
              <a:buAutoNum type="alphaLcPeriod"/>
            </a:pPr>
            <a:r>
              <a:rPr lang="en">
                <a:solidFill>
                  <a:srgbClr val="1B3139"/>
                </a:solidFill>
              </a:rPr>
              <a:t>Short lived is 1 hour</a:t>
            </a:r>
            <a:endParaRPr>
              <a:solidFill>
                <a:srgbClr val="1B3139"/>
              </a:solidFill>
            </a:endParaRPr>
          </a:p>
          <a:p>
            <a:pPr indent="-298450" lvl="1" marL="914400" rtl="0" algn="l">
              <a:spcBef>
                <a:spcPts val="0"/>
              </a:spcBef>
              <a:spcAft>
                <a:spcPts val="0"/>
              </a:spcAft>
              <a:buClr>
                <a:srgbClr val="1B3139"/>
              </a:buClr>
              <a:buSzPts val="1100"/>
              <a:buAutoNum type="alphaLcPeriod"/>
            </a:pPr>
            <a:r>
              <a:rPr lang="en">
                <a:solidFill>
                  <a:srgbClr val="1B3139"/>
                </a:solidFill>
              </a:rPr>
              <a:t>These are presigned urls or downscoped roles in S3 or SAS URLs in ADLS</a:t>
            </a:r>
            <a:endParaRPr>
              <a:solidFill>
                <a:srgbClr val="1B3139"/>
              </a:solidFill>
            </a:endParaRPr>
          </a:p>
          <a:p>
            <a:pPr indent="-298450" lvl="0" marL="457200" rtl="0" algn="l">
              <a:spcBef>
                <a:spcPts val="0"/>
              </a:spcBef>
              <a:spcAft>
                <a:spcPts val="0"/>
              </a:spcAft>
              <a:buClr>
                <a:srgbClr val="1B3139"/>
              </a:buClr>
              <a:buSzPts val="1100"/>
              <a:buAutoNum type="arabicPeriod"/>
            </a:pPr>
            <a:r>
              <a:rPr lang="en">
                <a:solidFill>
                  <a:srgbClr val="1B3139"/>
                </a:solidFill>
              </a:rPr>
              <a:t>Keep in mind steps 2,3,4 are control plane activity, so this operation happens in milliseconds</a:t>
            </a:r>
            <a:endParaRPr>
              <a:solidFill>
                <a:srgbClr val="1B3139"/>
              </a:solidFill>
            </a:endParaRPr>
          </a:p>
          <a:p>
            <a:pPr indent="-298450" lvl="1" marL="914400" rtl="0" algn="l">
              <a:spcBef>
                <a:spcPts val="0"/>
              </a:spcBef>
              <a:spcAft>
                <a:spcPts val="0"/>
              </a:spcAft>
              <a:buClr>
                <a:srgbClr val="1B3139"/>
              </a:buClr>
              <a:buSzPts val="1100"/>
              <a:buAutoNum type="alphaLcPeriod"/>
            </a:pPr>
            <a:r>
              <a:rPr lang="en">
                <a:solidFill>
                  <a:srgbClr val="1B3139"/>
                </a:solidFill>
              </a:rPr>
              <a:t>Once the cluster or endpoint has these tokens or presigned urls it will go grab the data files directly from Cloud storage.</a:t>
            </a:r>
            <a:endParaRPr>
              <a:solidFill>
                <a:srgbClr val="1B3139"/>
              </a:solidFill>
            </a:endParaRPr>
          </a:p>
          <a:p>
            <a:pPr indent="-298450" lvl="1" marL="914400" rtl="0" algn="l">
              <a:spcBef>
                <a:spcPts val="0"/>
              </a:spcBef>
              <a:spcAft>
                <a:spcPts val="0"/>
              </a:spcAft>
              <a:buClr>
                <a:srgbClr val="1B3139"/>
              </a:buClr>
              <a:buSzPts val="1100"/>
              <a:buAutoNum type="alphaLcPeriod"/>
            </a:pPr>
            <a:r>
              <a:rPr lang="en">
                <a:solidFill>
                  <a:srgbClr val="1B3139"/>
                </a:solidFill>
              </a:rPr>
              <a:t>UC is not in the path of data.</a:t>
            </a:r>
            <a:endParaRPr>
              <a:solidFill>
                <a:srgbClr val="1B3139"/>
              </a:solidFill>
            </a:endParaRPr>
          </a:p>
          <a:p>
            <a:pPr indent="-298450" lvl="0" marL="457200" rtl="0" algn="l">
              <a:spcBef>
                <a:spcPts val="0"/>
              </a:spcBef>
              <a:spcAft>
                <a:spcPts val="0"/>
              </a:spcAft>
              <a:buClr>
                <a:srgbClr val="1B3139"/>
              </a:buClr>
              <a:buSzPts val="1100"/>
              <a:buAutoNum type="arabicPeriod"/>
            </a:pPr>
            <a:r>
              <a:rPr lang="en">
                <a:solidFill>
                  <a:srgbClr val="1B3139"/>
                </a:solidFill>
              </a:rPr>
              <a:t>–</a:t>
            </a:r>
            <a:endParaRPr>
              <a:solidFill>
                <a:srgbClr val="1B3139"/>
              </a:solidFill>
            </a:endParaRPr>
          </a:p>
          <a:p>
            <a:pPr indent="-298450" lvl="0" marL="457200" rtl="0" algn="l">
              <a:spcBef>
                <a:spcPts val="0"/>
              </a:spcBef>
              <a:spcAft>
                <a:spcPts val="0"/>
              </a:spcAft>
              <a:buClr>
                <a:srgbClr val="1B3139"/>
              </a:buClr>
              <a:buSzPts val="1100"/>
              <a:buAutoNum type="arabicPeriod"/>
            </a:pPr>
            <a:r>
              <a:rPr lang="en">
                <a:solidFill>
                  <a:srgbClr val="1B3139"/>
                </a:solidFill>
              </a:rPr>
              <a:t>Because UC will grant access to data at the partition level, the last mile of filtering for row level filtering or column level filtering will happen on the cluster or endpoint</a:t>
            </a:r>
            <a:endParaRPr>
              <a:solidFill>
                <a:srgbClr val="1B3139"/>
              </a:solidFill>
            </a:endParaRPr>
          </a:p>
          <a:p>
            <a:pPr indent="-298450" lvl="0" marL="457200" rtl="0" algn="l">
              <a:spcBef>
                <a:spcPts val="0"/>
              </a:spcBef>
              <a:spcAft>
                <a:spcPts val="0"/>
              </a:spcAft>
              <a:buClr>
                <a:srgbClr val="1B3139"/>
              </a:buClr>
              <a:buSzPts val="1100"/>
              <a:buAutoNum type="arabicPeriod"/>
            </a:pPr>
            <a:r>
              <a:rPr lang="en">
                <a:solidFill>
                  <a:srgbClr val="1B3139"/>
                </a:solidFill>
              </a:rPr>
              <a:t>Before the information is finally sent back to the user or requestor.</a:t>
            </a:r>
            <a:endParaRPr>
              <a:solidFill>
                <a:srgbClr val="1B3139"/>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4b6fd45482_0_35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4b6fd4548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latin typeface="Barlow"/>
                <a:ea typeface="Barlow"/>
                <a:cs typeface="Barlow"/>
                <a:sym typeface="Barlow"/>
              </a:rPr>
              <a:t>So lineage is pretty exciting! We now have the ability to automatically capture runtime lineage on clusters and sql endpoints down to the column level. So that means if you create a derivative data set based on another dataset through the Spark APIs, you will be to see that relationship in an immutable form through our UI and APIs.</a:t>
            </a:r>
            <a:endParaRPr sz="1100">
              <a:latin typeface="Barlow"/>
              <a:ea typeface="Barlow"/>
              <a:cs typeface="Barlow"/>
              <a:sym typeface="Barlow"/>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4b6fd45482_0_36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4b6fd4548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talk a bit about how Lineage actually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a user submits a job or code, to a cluster or endpoint, every sql select or spark operation eventually results in sequences of Transformations or Actions, like map or read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spark goes off and parallelizes these operations to its worker nodes, it creates something called a LogicalPlan. This is an abstraction of all transformations, in a linked graph form. The metadata of this object get submitted to a lineage service, this runs in the control plane. This service assembles all of these logical plans for all commands together to create lineage graphs that then get boiled down into tabular information about what tables fed into other tables and what columns fed into other columns. This allows you to see things like upstream and downstream consumers of any particular table or column.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then exposed to our UI to see that pretty graph you saw on the previous screen and also exposed through our REST APIs to support integrations with Catalog products like Alation, Collibra, and Microsoft Purview.</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50d68e7057_0_20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g150d68e7057_0_2008: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4b6fd45482_0_41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14b6fd45482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B3139"/>
                </a:solidFill>
              </a:rPr>
              <a:t>We’ve also introduced Data Discovery, which is an integrated User Interface to discover assets in Unity Catalog. This is a unified UI across personas and it leverages the common permission model from UC, so if you don’t have access to see or read a table, it will not show up in your search results.</a:t>
            </a:r>
            <a:endParaRPr>
              <a:solidFill>
                <a:srgbClr val="1B3139"/>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4b6fd45482_0_419:notes"/>
          <p:cNvSpPr/>
          <p:nvPr>
            <p:ph idx="2" type="sldImg"/>
          </p:nvPr>
        </p:nvSpPr>
        <p:spPr>
          <a:xfrm>
            <a:off x="38206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4b6fd4548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The </a:t>
            </a:r>
            <a:r>
              <a:rPr b="1" lang="en">
                <a:solidFill>
                  <a:schemeClr val="dk1"/>
                </a:solidFill>
              </a:rPr>
              <a:t>Delta Sharing protocol provides clients a way to…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access data directly where it rests…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Delta sharing protocol leverages basic concepts and features of the Databricks lakehouse open architecture approach to reduce the friction of sharing data by serving direct access to data, on the cloud where it lives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Open source and plug and play </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Delta sharing’s simple REST protocol, and the fact that Databricks has open-sourced a reference Delta sharing server, makes it extremely simple to implement Delta sharing either as a data distributor or data consumer &amp; recipient.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Scaling beyond existing methods of distribution…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Because data is accessed natively on the cloud, where it sits, no streaming or copying of data is required.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Which is integrated into industry analytics tools…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Open source clients (e.g., Pandas, Spark) and commercial clients (Power BI, Databricks and others) support the protocol, offering an alternative to other data sharing approaches which have otherwise strengthened vendor lock-in and platform specificity</a:t>
            </a:r>
            <a:endParaRPr>
              <a:solidFill>
                <a:schemeClr val="dk1"/>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tldr:</a:t>
            </a:r>
            <a:endParaRPr b="1"/>
          </a:p>
          <a:p>
            <a:pPr indent="0" lvl="0" marL="0" rtl="0" algn="l">
              <a:lnSpc>
                <a:spcPct val="115000"/>
              </a:lnSpc>
              <a:spcBef>
                <a:spcPts val="0"/>
              </a:spcBef>
              <a:spcAft>
                <a:spcPts val="0"/>
              </a:spcAft>
              <a:buNone/>
            </a:pPr>
            <a:r>
              <a:rPr lang="en"/>
              <a:t>Delta Sharing is an integral part of Unity Catalog, and the Multi Cloud or Multi Region Story. Delta sharing is used share data inter organizationally, in data sharing use cases, or intra organizationally, to help integrate into open source and commercial clients, or provide a mechanism for organizations to share data across metastores in different regions or clouds.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4b6fd45482_0_424:notes"/>
          <p:cNvSpPr/>
          <p:nvPr>
            <p:ph idx="2" type="sldImg"/>
          </p:nvPr>
        </p:nvSpPr>
        <p:spPr>
          <a:xfrm>
            <a:off x="38206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4b6fd45482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Delta Sharing protocol provides clients a way to…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access data directly where it rests…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Delta sharing protocol leverages basic concepts and features of the Databricks lakehouse open architecture approach to reduce the friction of sharing data by serving direct access to data, on the cloud where it lives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Open source and plug and play </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Delta sharing’s simple REST protocol, and the fact that Databricks has open-sourced a reference Delta sharing server, makes it extremely simple to implement Delta sharing either as a data distributor or data consumer &amp; recipient.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Scaling beyond existing methods of distribution…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Because data is accessed natively on the cloud, where it sits, no streaming or copying of data is required.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Which is integrated into industry analytics tools…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Open source clients (e.g., Pandas, Spark) and commercial clients (Power BI, Databricks and others) will support the protocol, offering an alternative to other data sharing approaches which have otherwise strengthened vendor lock-in and platform specificity</a:t>
            </a:r>
            <a:endParaRPr sz="1600">
              <a:solidFill>
                <a:srgbClr val="1B3139"/>
              </a:solidFill>
              <a:latin typeface="DM Sans Medium"/>
              <a:ea typeface="DM Sans Medium"/>
              <a:cs typeface="DM Sans Medium"/>
              <a:sym typeface="DM Sans Medium"/>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4b6fd45482_0_46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14b6fd45482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1B313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539e43c8be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539e43c8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539e43c8be_0_276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1539e43c8be_0_2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RTO and RPO, lower numbers represent less downtime and data loss. However, lower RTO and RPO cost more in terms of spend on resources and operational complexity. Therefore, you must choose RTO and RPO objectives that provide appropriate value for your workload.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select the best strategy, you must analyze benefits and risks with the business owner of a workload, as informed by engineering/IT. Determine what RTO and RPO are needed for the workload, and what investment in money, time, and effort you are willing to make.</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539e43c8be_0_280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1539e43c8be_0_2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539e43c8be_0_282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539e43c8be_0_2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Webhook to provide direct API access of status.io page directly to customer datadog/ monitoring solution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1539e43c8be_0_287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1539e43c8be_0_2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1539e43c8be_0_288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9" name="Google Shape;1639;g1539e43c8be_0_28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is a secondary site without large capital expenditure</a:t>
            </a:r>
            <a:endParaRPr/>
          </a:p>
          <a:p>
            <a:pPr indent="-298450" lvl="0" marL="457200" rtl="0" algn="l">
              <a:lnSpc>
                <a:spcPct val="100000"/>
              </a:lnSpc>
              <a:spcBef>
                <a:spcPts val="0"/>
              </a:spcBef>
              <a:spcAft>
                <a:spcPts val="0"/>
              </a:spcAft>
              <a:buSzPts val="1100"/>
              <a:buChar char="●"/>
            </a:pPr>
            <a:r>
              <a:rPr lang="en"/>
              <a:t>Can scale on demand at the time of an event</a:t>
            </a:r>
            <a:endParaRPr/>
          </a:p>
          <a:p>
            <a:pPr indent="-298450" lvl="0" marL="457200" rtl="0" algn="l">
              <a:lnSpc>
                <a:spcPct val="100000"/>
              </a:lnSpc>
              <a:spcBef>
                <a:spcPts val="0"/>
              </a:spcBef>
              <a:spcAft>
                <a:spcPts val="0"/>
              </a:spcAft>
              <a:buSzPts val="1100"/>
              <a:buChar char="●"/>
            </a:pPr>
            <a:r>
              <a:rPr lang="en"/>
              <a:t>Could run as a secondary site of equal scale to on-prem as well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2adf2e52eb_0_15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12adf2e52eb_0_1565: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1539e43c8be_0_297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1539e43c8be_0_2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539e43c8be_0_2976:notes"/>
          <p:cNvSpPr/>
          <p:nvPr>
            <p:ph idx="2" type="sldImg"/>
          </p:nvPr>
        </p:nvSpPr>
        <p:spPr>
          <a:xfrm>
            <a:off x="38096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7" name="Google Shape;1737;g1539e43c8be_0_29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1539e43c8be_0_303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1539e43c8be_0_3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1539e43c8be_0_315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8" name="Google Shape;1918;g1539e43c8be_0_3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rgbClr val="1B3139"/>
                </a:solidFill>
              </a:rPr>
              <a:t>The </a:t>
            </a:r>
            <a:r>
              <a:rPr lang="en" u="sng">
                <a:solidFill>
                  <a:srgbClr val="FF3621"/>
                </a:solidFill>
                <a:hlinkClick r:id="rId2">
                  <a:extLst>
                    <a:ext uri="{A12FA001-AC4F-418D-AE19-62706E023703}">
                      <ahyp:hlinkClr val="tx"/>
                    </a:ext>
                  </a:extLst>
                </a:hlinkClick>
              </a:rPr>
              <a:t>Databricks Terraform provider</a:t>
            </a:r>
            <a:r>
              <a:rPr lang="en">
                <a:solidFill>
                  <a:srgbClr val="1B3139"/>
                </a:solidFill>
              </a:rPr>
              <a:t> can automate the deployment and management of the Databricks assets, provision Databricks REST APIs, Databricks CLI, Databricks workspace, and even cloud infrastructure.</a:t>
            </a:r>
            <a:endParaRPr>
              <a:solidFill>
                <a:srgbClr val="1B3139"/>
              </a:solidFill>
            </a:endParaRPr>
          </a:p>
          <a:p>
            <a:pPr indent="0" lvl="0" marL="0" rtl="0" algn="l">
              <a:spcBef>
                <a:spcPts val="0"/>
              </a:spcBef>
              <a:spcAft>
                <a:spcPts val="0"/>
              </a:spcAft>
              <a:buSzPts val="1100"/>
              <a:buNone/>
            </a:pPr>
            <a:r>
              <a:t/>
            </a:r>
            <a:endParaRPr>
              <a:solidFill>
                <a:srgbClr val="1B3139"/>
              </a:solidFill>
            </a:endParaRPr>
          </a:p>
          <a:p>
            <a:pPr indent="0" lvl="0" marL="0" rtl="0" algn="l">
              <a:spcBef>
                <a:spcPts val="0"/>
              </a:spcBef>
              <a:spcAft>
                <a:spcPts val="0"/>
              </a:spcAft>
              <a:buSzPts val="1100"/>
              <a:buNone/>
            </a:pPr>
            <a:r>
              <a:rPr lang="en">
                <a:solidFill>
                  <a:srgbClr val="1B3139"/>
                </a:solidFill>
              </a:rPr>
              <a:t>Code synchronization</a:t>
            </a:r>
            <a:endParaRPr>
              <a:solidFill>
                <a:srgbClr val="1B3139"/>
              </a:solidFill>
            </a:endParaRPr>
          </a:p>
          <a:p>
            <a:pPr indent="0" lvl="0" marL="0" rtl="0" algn="l">
              <a:spcBef>
                <a:spcPts val="0"/>
              </a:spcBef>
              <a:spcAft>
                <a:spcPts val="0"/>
              </a:spcAft>
              <a:buSzPts val="1100"/>
              <a:buNone/>
            </a:pPr>
            <a:r>
              <a:rPr lang="en">
                <a:solidFill>
                  <a:srgbClr val="1B3139"/>
                </a:solidFill>
              </a:rPr>
              <a:t>Job synchronization</a:t>
            </a:r>
            <a:endParaRPr>
              <a:solidFill>
                <a:srgbClr val="1B3139"/>
              </a:solidFill>
            </a:endParaRPr>
          </a:p>
          <a:p>
            <a:pPr indent="0" lvl="0" marL="0" rtl="0" algn="l">
              <a:spcBef>
                <a:spcPts val="0"/>
              </a:spcBef>
              <a:spcAft>
                <a:spcPts val="0"/>
              </a:spcAft>
              <a:buSzPts val="1100"/>
              <a:buNone/>
            </a:pPr>
            <a:r>
              <a:rPr lang="en">
                <a:solidFill>
                  <a:srgbClr val="1B3139"/>
                </a:solidFill>
              </a:rPr>
              <a:t>Data synchronization</a:t>
            </a:r>
            <a:endParaRPr>
              <a:solidFill>
                <a:srgbClr val="1B3139"/>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1539e43c8be_0_321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0" name="Google Shape;1980;g1539e43c8be_0_3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Geo-redundant bucket, ensure 1 region is down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1539e43c8be_0_328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1539e43c8be_0_3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1539e43c8be_0_329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1539e43c8be_0_3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1539e43c8be_0_335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1539e43c8be_0_3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1539e43c8be_0_341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1539e43c8be_0_3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1539e43c8be_0_350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1539e43c8be_0_3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487047f33b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487047f3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1539e43c8be_0_360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1539e43c8be_0_3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1539e43c8be_0_368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1539e43c8be_0_3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1539e43c8be_0_375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1539e43c8be_0_3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1539e43c8be_0_3763: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6" name="Google Shape;2536;g1539e43c8be_0_37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Calibri"/>
              <a:buNone/>
            </a:pPr>
            <a:r>
              <a:t/>
            </a:r>
            <a:endParaRPr sz="1200"/>
          </a:p>
        </p:txBody>
      </p:sp>
      <p:sp>
        <p:nvSpPr>
          <p:cNvPr id="2537" name="Google Shape;2537;g1539e43c8be_0_37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g1539e43c8be_0_3840:notes"/>
          <p:cNvSpPr/>
          <p:nvPr>
            <p:ph idx="2" type="sldImg"/>
          </p:nvPr>
        </p:nvSpPr>
        <p:spPr>
          <a:xfrm>
            <a:off x="3817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4" name="Google Shape;2614;g1539e43c8be_0_38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Calibri"/>
              <a:buNone/>
            </a:pPr>
            <a:r>
              <a:rPr lang="en" sz="1200"/>
              <a:t>Data consistency guarantees with Delta Clones - </a:t>
            </a:r>
            <a:r>
              <a:rPr lang="en" sz="1200" u="sng">
                <a:solidFill>
                  <a:schemeClr val="hlink"/>
                </a:solidFill>
                <a:hlinkClick r:id="rId2"/>
              </a:rPr>
              <a:t>https://docs.google.com/presentation/d/1A8feyHfVA9PR3XVwRD6EFpuP3FIUtyv_QTIUnb1ljsw/edit#slide=id.ga000ef721d_5_0</a:t>
            </a:r>
            <a:endParaRPr sz="1200"/>
          </a:p>
          <a:p>
            <a:pPr indent="0" lvl="0" marL="0" rtl="0" algn="l">
              <a:spcBef>
                <a:spcPts val="360"/>
              </a:spcBef>
              <a:spcAft>
                <a:spcPts val="0"/>
              </a:spcAft>
              <a:buClr>
                <a:schemeClr val="dk1"/>
              </a:buClr>
              <a:buSzPts val="1100"/>
              <a:buFont typeface="Calibri"/>
              <a:buNone/>
            </a:pPr>
            <a:r>
              <a:t/>
            </a:r>
            <a:endParaRPr sz="1200"/>
          </a:p>
        </p:txBody>
      </p:sp>
      <p:sp>
        <p:nvSpPr>
          <p:cNvPr id="2615" name="Google Shape;2615;g1539e43c8be_0_38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14b6fd45482_0_48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14b6fd45482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4b6fd45482_0_4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0" name="Google Shape;2630;g14b6fd45482_0_488: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14b6fd45482_0_57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15" name="Google Shape;2715;g14b6fd45482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14b6fd45482_0_65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14b6fd45482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g14b6fd45482_0_726:notes"/>
          <p:cNvSpPr/>
          <p:nvPr>
            <p:ph idx="2" type="sldImg"/>
          </p:nvPr>
        </p:nvSpPr>
        <p:spPr>
          <a:xfrm>
            <a:off x="686486" y="1143000"/>
            <a:ext cx="5484900" cy="30861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14b6fd45482_0_7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g14b6fd45482_0_7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50d68e7057_0_195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50d68e7057_0_1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B3139"/>
                </a:solidFill>
              </a:rPr>
              <a:t>Tag:azure,aws,gcp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4b6fd45482_0_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4b6fd4548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4b6fd45482_0_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4b6fd4548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b6fd45482_0_13:notes"/>
          <p:cNvSpPr/>
          <p:nvPr>
            <p:ph idx="2" type="sldImg"/>
          </p:nvPr>
        </p:nvSpPr>
        <p:spPr>
          <a:xfrm>
            <a:off x="38096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g14b6fd4548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Talk Track:  Data and AI governance today is complex.  because of a complex data stack and  diverse data teams  which need access to data.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a typical enterprise today, you have lot of data stored in data lakes for example AWS S3.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[Click] To control permissions on data in the data lake, you set permissions on files and directories. [Click] it means you cannot set fine-grained permissions on rows and columns. Because governance controls are at the file level, data teams must carefully structure their data layout to support the desired policies. For example, a team might partition data into different directories by country and give access to each directory to different groups. But what should the team do when governance rules change? If different states inside one country adopt different data regulations, the organization may need to restructure all its data so it becomes complex to rewrite all the policy changes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[Click] With  most data lakes, you not only have files but you also have Metadata for example you might have a hive metastore that keeps track of table definitions and views. So you have to give permission on tables and views. [Click] This can actually go out of sync with underlying data. There is no guarantee that if  users have access permissions on files, then they will have permission on the corresponding table or vice versa. it becomes very confusing to manage permissions.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[Click] then you might have your data warehouse, where the permissions are more fined-grained on tables, columns and views. [Click] But again it is a different governance model. In typical scenario, you have data movement from your data lakes and data warehouses </a:t>
            </a:r>
            <a:r>
              <a:rPr lang="en" sz="1100">
                <a:latin typeface="Arial"/>
                <a:ea typeface="Arial"/>
                <a:cs typeface="Arial"/>
                <a:sym typeface="Arial"/>
              </a:rPr>
              <a:t> And now you’ve created data silos with data movement across two systems, each with a different governance model.  As a result, your governance method is inconsistent and prone to errors, making it difficult to manage permissions, conduct audits, or discover and share data.</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[Click] </a:t>
            </a:r>
            <a:r>
              <a:rPr lang="en" sz="1050">
                <a:highlight>
                  <a:srgbClr val="FFFFFF"/>
                </a:highlight>
                <a:latin typeface="Roboto"/>
                <a:ea typeface="Roboto"/>
                <a:cs typeface="Roboto"/>
                <a:sym typeface="Roboto"/>
              </a:rPr>
              <a:t>But data isn't limited to files or tables. </a:t>
            </a:r>
            <a:r>
              <a:rPr lang="en" sz="1100">
                <a:latin typeface="Arial"/>
                <a:ea typeface="Arial"/>
                <a:cs typeface="Arial"/>
                <a:sym typeface="Arial"/>
              </a:rPr>
              <a:t>You also have assets like dashboards, machine learning models, and notebooks, each with its own permission models, making it difficult to manage access permissions for all these assets consistently.</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The problem gets bigger when your data assets exist across multiple clouds with different access management solutions.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100">
                <a:latin typeface="Arial"/>
                <a:ea typeface="Arial"/>
                <a:cs typeface="Arial"/>
                <a:sym typeface="Arial"/>
              </a:rPr>
              <a:t>[Set the stage for the next slide]  What you need is a </a:t>
            </a:r>
            <a:r>
              <a:rPr lang="en" sz="1050">
                <a:highlight>
                  <a:srgbClr val="FFFFFF"/>
                </a:highlight>
                <a:latin typeface="Roboto"/>
                <a:ea typeface="Roboto"/>
                <a:cs typeface="Roboto"/>
                <a:sym typeface="Roboto"/>
              </a:rPr>
              <a:t> unified approach to simplifying governance for data and AI.</a:t>
            </a:r>
            <a:endParaRPr sz="1100">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4b6fd45482_0_52:notes"/>
          <p:cNvSpPr/>
          <p:nvPr>
            <p:ph idx="2" type="sldImg"/>
          </p:nvPr>
        </p:nvSpPr>
        <p:spPr>
          <a:xfrm>
            <a:off x="38096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g14b6fd45482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 address these challenges, we created unity Catalog, which gives a unified governance layer for all data and AI assets in your lakehouse. Unity Catalog provides a single interface to manage permission or auditing for your data and AI assets.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507" y="992767"/>
            <a:ext cx="11358000" cy="27369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1" name="Google Shape;11;p2"/>
          <p:cNvSpPr txBox="1"/>
          <p:nvPr>
            <p:ph idx="1" type="subTitle"/>
          </p:nvPr>
        </p:nvSpPr>
        <p:spPr>
          <a:xfrm>
            <a:off x="415496" y="3778833"/>
            <a:ext cx="11358000" cy="1056900"/>
          </a:xfrm>
          <a:prstGeom prst="rect">
            <a:avLst/>
          </a:prstGeom>
        </p:spPr>
        <p:txBody>
          <a:bodyPr anchorCtr="0" anchor="t" bIns="121875" lIns="121875" spcFirstLastPara="1" rIns="121875" wrap="square" tIns="121875">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2" name="Google Shape;12;p2"/>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15496" y="1474833"/>
            <a:ext cx="11358000" cy="26181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6" name="Google Shape;46;p11"/>
          <p:cNvSpPr txBox="1"/>
          <p:nvPr>
            <p:ph idx="1" type="body"/>
          </p:nvPr>
        </p:nvSpPr>
        <p:spPr>
          <a:xfrm>
            <a:off x="415496" y="4202967"/>
            <a:ext cx="11358000" cy="1734300"/>
          </a:xfrm>
          <a:prstGeom prst="rect">
            <a:avLst/>
          </a:prstGeom>
        </p:spPr>
        <p:txBody>
          <a:bodyPr anchorCtr="0" anchor="t" bIns="121875" lIns="121875" spcFirstLastPara="1" rIns="121875" wrap="square" tIns="121875">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7" name="Google Shape;47;p11"/>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1_Title Dark">
    <p:bg>
      <p:bgPr>
        <a:solidFill>
          <a:schemeClr val="accent1"/>
        </a:solidFill>
      </p:bgPr>
    </p:bg>
    <p:spTree>
      <p:nvGrpSpPr>
        <p:cNvPr id="659" name="Shape 659"/>
        <p:cNvGrpSpPr/>
        <p:nvPr/>
      </p:nvGrpSpPr>
      <p:grpSpPr>
        <a:xfrm>
          <a:off x="0" y="0"/>
          <a:ext cx="0" cy="0"/>
          <a:chOff x="0" y="0"/>
          <a:chExt cx="0" cy="0"/>
        </a:xfrm>
      </p:grpSpPr>
      <p:pic>
        <p:nvPicPr>
          <p:cNvPr id="660" name="Google Shape;660;p103"/>
          <p:cNvPicPr preferRelativeResize="0"/>
          <p:nvPr/>
        </p:nvPicPr>
        <p:blipFill rotWithShape="1">
          <a:blip r:embed="rId2">
            <a:alphaModFix/>
          </a:blip>
          <a:srcRect b="0" l="0" r="0" t="0"/>
          <a:stretch/>
        </p:blipFill>
        <p:spPr>
          <a:xfrm>
            <a:off x="460866" y="6348393"/>
            <a:ext cx="1358350" cy="21158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1">
  <p:cSld name="Content F - Artistic Divider Dark 1">
    <p:bg>
      <p:bgPr>
        <a:solidFill>
          <a:schemeClr val="dk1"/>
        </a:solidFill>
      </p:bgPr>
    </p:bg>
    <p:spTree>
      <p:nvGrpSpPr>
        <p:cNvPr id="661" name="Shape 661"/>
        <p:cNvGrpSpPr/>
        <p:nvPr/>
      </p:nvGrpSpPr>
      <p:grpSpPr>
        <a:xfrm>
          <a:off x="0" y="0"/>
          <a:ext cx="0" cy="0"/>
          <a:chOff x="0" y="0"/>
          <a:chExt cx="0" cy="0"/>
        </a:xfrm>
      </p:grpSpPr>
      <p:sp>
        <p:nvSpPr>
          <p:cNvPr id="662" name="Google Shape;662;p104"/>
          <p:cNvSpPr/>
          <p:nvPr/>
        </p:nvSpPr>
        <p:spPr>
          <a:xfrm>
            <a:off x="11225458" y="0"/>
            <a:ext cx="9753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04"/>
          <p:cNvSpPr txBox="1"/>
          <p:nvPr>
            <p:ph idx="12" type="sldNum"/>
          </p:nvPr>
        </p:nvSpPr>
        <p:spPr>
          <a:xfrm>
            <a:off x="10866463" y="6351634"/>
            <a:ext cx="6666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4" name="Google Shape;664;p104"/>
          <p:cNvSpPr/>
          <p:nvPr/>
        </p:nvSpPr>
        <p:spPr>
          <a:xfrm>
            <a:off x="10205213" y="0"/>
            <a:ext cx="19890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04"/>
          <p:cNvSpPr/>
          <p:nvPr/>
        </p:nvSpPr>
        <p:spPr>
          <a:xfrm rot="10800000">
            <a:off x="10205316" y="4258800"/>
            <a:ext cx="19890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04"/>
          <p:cNvSpPr/>
          <p:nvPr/>
        </p:nvSpPr>
        <p:spPr>
          <a:xfrm>
            <a:off x="11225458" y="3283200"/>
            <a:ext cx="9753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04"/>
          <p:cNvSpPr/>
          <p:nvPr/>
        </p:nvSpPr>
        <p:spPr>
          <a:xfrm rot="-5400000">
            <a:off x="11216810" y="3283117"/>
            <a:ext cx="977700" cy="977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668" name="Google Shape;668;p104"/>
          <p:cNvSpPr/>
          <p:nvPr/>
        </p:nvSpPr>
        <p:spPr>
          <a:xfrm>
            <a:off x="8239838"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04"/>
          <p:cNvSpPr/>
          <p:nvPr/>
        </p:nvSpPr>
        <p:spPr>
          <a:xfrm>
            <a:off x="8868881"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4"/>
          <p:cNvSpPr/>
          <p:nvPr/>
        </p:nvSpPr>
        <p:spPr>
          <a:xfrm>
            <a:off x="9968739"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1">
  <p:cSld name="8 Content A - Basic White 1">
    <p:bg>
      <p:bgPr>
        <a:solidFill>
          <a:srgbClr val="FFFFFF"/>
        </a:solidFill>
      </p:bgPr>
    </p:bg>
    <p:spTree>
      <p:nvGrpSpPr>
        <p:cNvPr id="671" name="Shape 671"/>
        <p:cNvGrpSpPr/>
        <p:nvPr/>
      </p:nvGrpSpPr>
      <p:grpSpPr>
        <a:xfrm>
          <a:off x="0" y="0"/>
          <a:ext cx="0" cy="0"/>
          <a:chOff x="0" y="0"/>
          <a:chExt cx="0" cy="0"/>
        </a:xfrm>
      </p:grpSpPr>
      <p:sp>
        <p:nvSpPr>
          <p:cNvPr id="672" name="Google Shape;672;p105"/>
          <p:cNvSpPr/>
          <p:nvPr/>
        </p:nvSpPr>
        <p:spPr>
          <a:xfrm>
            <a:off x="-2" y="6333558"/>
            <a:ext cx="12189000" cy="524400"/>
          </a:xfrm>
          <a:prstGeom prst="rect">
            <a:avLst/>
          </a:prstGeom>
          <a:solidFill>
            <a:srgbClr val="FDFA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3" name="Google Shape;673;p105"/>
          <p:cNvSpPr txBox="1"/>
          <p:nvPr>
            <p:ph idx="12" type="sldNum"/>
          </p:nvPr>
        </p:nvSpPr>
        <p:spPr>
          <a:xfrm>
            <a:off x="11307397" y="6416905"/>
            <a:ext cx="650100" cy="3375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74" name="Google Shape;674;p105"/>
          <p:cNvSpPr txBox="1"/>
          <p:nvPr/>
        </p:nvSpPr>
        <p:spPr>
          <a:xfrm>
            <a:off x="231446" y="6416905"/>
            <a:ext cx="5378100" cy="400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accent5"/>
                </a:solidFill>
                <a:latin typeface="DM Sans"/>
                <a:ea typeface="DM Sans"/>
                <a:cs typeface="DM Sans"/>
                <a:sym typeface="DM Sans"/>
              </a:rPr>
              <a:t>©2022 Databricks Inc. — All rights reserved</a:t>
            </a:r>
            <a:endParaRPr b="0" i="0" sz="1000" u="none" cap="none" strike="noStrike">
              <a:solidFill>
                <a:schemeClr val="accent5"/>
              </a:solidFill>
              <a:latin typeface="DM Sans"/>
              <a:ea typeface="DM Sans"/>
              <a:cs typeface="DM Sans"/>
              <a:sym typeface="DM Sans"/>
            </a:endParaRPr>
          </a:p>
        </p:txBody>
      </p:sp>
      <p:pic>
        <p:nvPicPr>
          <p:cNvPr id="675" name="Google Shape;675;p105"/>
          <p:cNvPicPr preferRelativeResize="0"/>
          <p:nvPr/>
        </p:nvPicPr>
        <p:blipFill rotWithShape="1">
          <a:blip r:embed="rId2">
            <a:alphaModFix/>
          </a:blip>
          <a:srcRect b="0" l="0" r="0" t="0"/>
          <a:stretch/>
        </p:blipFill>
        <p:spPr>
          <a:xfrm>
            <a:off x="11369513" y="6492816"/>
            <a:ext cx="197950" cy="197950"/>
          </a:xfrm>
          <a:prstGeom prst="rect">
            <a:avLst/>
          </a:prstGeom>
          <a:noFill/>
          <a:ln>
            <a:noFill/>
          </a:ln>
        </p:spPr>
      </p:pic>
      <p:sp>
        <p:nvSpPr>
          <p:cNvPr id="676" name="Google Shape;676;p105"/>
          <p:cNvSpPr/>
          <p:nvPr/>
        </p:nvSpPr>
        <p:spPr>
          <a:xfrm>
            <a:off x="-1" y="-4400"/>
            <a:ext cx="12189000" cy="579600"/>
          </a:xfrm>
          <a:prstGeom prst="rect">
            <a:avLst/>
          </a:prstGeom>
          <a:solidFill>
            <a:srgbClr val="143C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77" name="Google Shape;677;p105"/>
          <p:cNvSpPr/>
          <p:nvPr/>
        </p:nvSpPr>
        <p:spPr>
          <a:xfrm>
            <a:off x="0" y="570606"/>
            <a:ext cx="12189000" cy="367200"/>
          </a:xfrm>
          <a:prstGeom prst="rect">
            <a:avLst/>
          </a:prstGeom>
          <a:solidFill>
            <a:srgbClr val="DEE7E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678" name="Google Shape;678;p105"/>
          <p:cNvCxnSpPr/>
          <p:nvPr/>
        </p:nvCxnSpPr>
        <p:spPr>
          <a:xfrm>
            <a:off x="0" y="6333558"/>
            <a:ext cx="12189000" cy="0"/>
          </a:xfrm>
          <a:prstGeom prst="straightConnector1">
            <a:avLst/>
          </a:prstGeom>
          <a:noFill/>
          <a:ln cap="flat" cmpd="sng" w="9525">
            <a:solidFill>
              <a:srgbClr val="F9F6F4"/>
            </a:solidFill>
            <a:prstDash val="solid"/>
            <a:round/>
            <a:headEnd len="sm" w="sm" type="none"/>
            <a:tailEnd len="sm" w="sm" type="none"/>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2">
  <p:cSld name="8 Content A - Basic White 1_1">
    <p:bg>
      <p:bgPr>
        <a:solidFill>
          <a:srgbClr val="EDEBE6"/>
        </a:solidFill>
      </p:bgPr>
    </p:bg>
    <p:spTree>
      <p:nvGrpSpPr>
        <p:cNvPr id="679" name="Shape 679"/>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6">
    <p:spTree>
      <p:nvGrpSpPr>
        <p:cNvPr id="680" name="Shape 680"/>
        <p:cNvGrpSpPr/>
        <p:nvPr/>
      </p:nvGrpSpPr>
      <p:grpSpPr>
        <a:xfrm>
          <a:off x="0" y="0"/>
          <a:ext cx="0" cy="0"/>
          <a:chOff x="0" y="0"/>
          <a:chExt cx="0" cy="0"/>
        </a:xfrm>
      </p:grpSpPr>
      <p:sp>
        <p:nvSpPr>
          <p:cNvPr id="681" name="Google Shape;681;p107"/>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82" name="Google Shape;682;p107"/>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ipe_2">
  <p:cSld name="Stripe_2">
    <p:spTree>
      <p:nvGrpSpPr>
        <p:cNvPr id="683" name="Shape 683"/>
        <p:cNvGrpSpPr/>
        <p:nvPr/>
      </p:nvGrpSpPr>
      <p:grpSpPr>
        <a:xfrm>
          <a:off x="0" y="0"/>
          <a:ext cx="0" cy="0"/>
          <a:chOff x="0" y="0"/>
          <a:chExt cx="0" cy="0"/>
        </a:xfrm>
      </p:grpSpPr>
      <p:sp>
        <p:nvSpPr>
          <p:cNvPr id="684" name="Google Shape;684;p108"/>
          <p:cNvSpPr txBox="1"/>
          <p:nvPr>
            <p:ph idx="12" type="sldNum"/>
          </p:nvPr>
        </p:nvSpPr>
        <p:spPr>
          <a:xfrm>
            <a:off x="11580729" y="6545360"/>
            <a:ext cx="235800" cy="1635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9999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5" name="Google Shape;685;p108"/>
          <p:cNvSpPr txBox="1"/>
          <p:nvPr>
            <p:ph idx="1" type="body"/>
          </p:nvPr>
        </p:nvSpPr>
        <p:spPr>
          <a:xfrm>
            <a:off x="365633" y="53841"/>
            <a:ext cx="11579400" cy="297600"/>
          </a:xfrm>
          <a:prstGeom prst="rect">
            <a:avLst/>
          </a:prstGeom>
          <a:noFill/>
          <a:ln>
            <a:noFill/>
          </a:ln>
        </p:spPr>
        <p:txBody>
          <a:bodyPr anchorCtr="0" anchor="t" bIns="89625" lIns="0" spcFirstLastPara="1" rIns="143400" wrap="square" tIns="89625">
            <a:noAutofit/>
          </a:bodyPr>
          <a:lstStyle>
            <a:lvl1pPr indent="-361950" lvl="0" marL="457200" rtl="0" algn="l">
              <a:lnSpc>
                <a:spcPct val="100000"/>
              </a:lnSpc>
              <a:spcBef>
                <a:spcPts val="0"/>
              </a:spcBef>
              <a:spcAft>
                <a:spcPts val="0"/>
              </a:spcAft>
              <a:buSzPts val="2100"/>
              <a:buChar char="•"/>
              <a:defRPr sz="1500" cap="none">
                <a:solidFill>
                  <a:srgbClr val="A5A5A5"/>
                </a:solidFill>
              </a:defRPr>
            </a:lvl1pPr>
            <a:lvl2pPr indent="-336550" lvl="1" marL="914400" rtl="0" algn="l">
              <a:lnSpc>
                <a:spcPct val="100000"/>
              </a:lnSpc>
              <a:spcBef>
                <a:spcPts val="0"/>
              </a:spcBef>
              <a:spcAft>
                <a:spcPts val="0"/>
              </a:spcAft>
              <a:buSzPts val="1700"/>
              <a:buChar char="•"/>
              <a:defRPr/>
            </a:lvl2pPr>
            <a:lvl3pPr indent="-330200" lvl="2" marL="1371600" rtl="0" algn="l">
              <a:lnSpc>
                <a:spcPct val="100000"/>
              </a:lnSpc>
              <a:spcBef>
                <a:spcPts val="0"/>
              </a:spcBef>
              <a:spcAft>
                <a:spcPts val="0"/>
              </a:spcAft>
              <a:buSzPts val="1600"/>
              <a:buChar char="•"/>
              <a:defRPr/>
            </a:lvl3pPr>
            <a:lvl4pPr indent="-330200" lvl="3" marL="1828800" rtl="0" algn="l">
              <a:lnSpc>
                <a:spcPct val="100000"/>
              </a:lnSpc>
              <a:spcBef>
                <a:spcPts val="0"/>
              </a:spcBef>
              <a:spcAft>
                <a:spcPts val="0"/>
              </a:spcAft>
              <a:buSzPts val="1600"/>
              <a:buChar char="•"/>
              <a:defRPr/>
            </a:lvl4pPr>
            <a:lvl5pPr indent="-298450" lvl="4" marL="2286000" rtl="0" algn="l">
              <a:lnSpc>
                <a:spcPct val="100000"/>
              </a:lnSpc>
              <a:spcBef>
                <a:spcPts val="0"/>
              </a:spcBef>
              <a:spcAft>
                <a:spcPts val="0"/>
              </a:spcAft>
              <a:buSzPts val="1100"/>
              <a:buChar char="•"/>
              <a:defRPr/>
            </a:lvl5pPr>
            <a:lvl6pPr indent="-355600" lvl="5" marL="2743200" rtl="0" algn="l">
              <a:lnSpc>
                <a:spcPct val="100000"/>
              </a:lnSpc>
              <a:spcBef>
                <a:spcPts val="400"/>
              </a:spcBef>
              <a:spcAft>
                <a:spcPts val="0"/>
              </a:spcAft>
              <a:buSzPts val="2000"/>
              <a:buChar char="•"/>
              <a:defRPr/>
            </a:lvl6pPr>
            <a:lvl7pPr indent="-304800" lvl="6" marL="3200400" rtl="0" algn="l">
              <a:lnSpc>
                <a:spcPct val="100000"/>
              </a:lnSpc>
              <a:spcBef>
                <a:spcPts val="0"/>
              </a:spcBef>
              <a:spcAft>
                <a:spcPts val="0"/>
              </a:spcAft>
              <a:buSzPts val="12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686" name="Google Shape;686;p108"/>
          <p:cNvSpPr txBox="1"/>
          <p:nvPr>
            <p:ph type="title"/>
          </p:nvPr>
        </p:nvSpPr>
        <p:spPr>
          <a:xfrm>
            <a:off x="355511" y="488951"/>
            <a:ext cx="11579400" cy="768900"/>
          </a:xfrm>
          <a:prstGeom prst="rect">
            <a:avLst/>
          </a:prstGeom>
          <a:noFill/>
          <a:ln>
            <a:noFill/>
          </a:ln>
        </p:spPr>
        <p:txBody>
          <a:bodyPr anchorCtr="0" anchor="t" bIns="89625" lIns="0" spcFirstLastPara="1" rIns="143400" wrap="square" tIns="89625">
            <a:noAutofit/>
          </a:bodyPr>
          <a:lstStyle>
            <a:lvl1pPr lvl="0" rtl="0" algn="l">
              <a:lnSpc>
                <a:spcPct val="90000"/>
              </a:lnSpc>
              <a:spcBef>
                <a:spcPts val="0"/>
              </a:spcBef>
              <a:spcAft>
                <a:spcPts val="0"/>
              </a:spcAft>
              <a:buSzPts val="2800"/>
              <a:buNone/>
              <a:defRPr b="1" i="0" sz="2400" cap="none">
                <a:solidFill>
                  <a:schemeClr val="dk1"/>
                </a:solidFill>
                <a:latin typeface="Arial"/>
                <a:ea typeface="Arial"/>
                <a:cs typeface="Arial"/>
                <a:sym typeface="Arial"/>
              </a:defRPr>
            </a:lvl1pPr>
            <a:lvl2pPr lvl="1" rtl="0" algn="l">
              <a:lnSpc>
                <a:spcPct val="100000"/>
              </a:lnSpc>
              <a:spcBef>
                <a:spcPts val="0"/>
              </a:spcBef>
              <a:spcAft>
                <a:spcPts val="0"/>
              </a:spcAft>
              <a:buSzPts val="13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300"/>
              <a:buNone/>
              <a:defRPr/>
            </a:lvl5pPr>
            <a:lvl6pPr lvl="5" rtl="0" algn="l">
              <a:lnSpc>
                <a:spcPct val="100000"/>
              </a:lnSpc>
              <a:spcBef>
                <a:spcPts val="0"/>
              </a:spcBef>
              <a:spcAft>
                <a:spcPts val="0"/>
              </a:spcAft>
              <a:buSzPts val="1300"/>
              <a:buNone/>
              <a:defRPr/>
            </a:lvl6pPr>
            <a:lvl7pPr lvl="6" rtl="0" algn="l">
              <a:lnSpc>
                <a:spcPct val="100000"/>
              </a:lnSpc>
              <a:spcBef>
                <a:spcPts val="0"/>
              </a:spcBef>
              <a:spcAft>
                <a:spcPts val="0"/>
              </a:spcAft>
              <a:buSzPts val="1300"/>
              <a:buNone/>
              <a:defRPr/>
            </a:lvl7pPr>
            <a:lvl8pPr lvl="7" rtl="0" algn="l">
              <a:lnSpc>
                <a:spcPct val="100000"/>
              </a:lnSpc>
              <a:spcBef>
                <a:spcPts val="0"/>
              </a:spcBef>
              <a:spcAft>
                <a:spcPts val="0"/>
              </a:spcAft>
              <a:buSzPts val="1300"/>
              <a:buNone/>
              <a:defRPr/>
            </a:lvl8pPr>
            <a:lvl9pPr lvl="8" rtl="0" algn="l">
              <a:lnSpc>
                <a:spcPct val="100000"/>
              </a:lnSpc>
              <a:spcBef>
                <a:spcPts val="0"/>
              </a:spcBef>
              <a:spcAft>
                <a:spcPts val="0"/>
              </a:spcAft>
              <a:buSzPts val="1300"/>
              <a:buNone/>
              <a:defRPr/>
            </a:lvl9pPr>
          </a:lstStyle>
          <a:p/>
        </p:txBody>
      </p:sp>
    </p:spTree>
  </p:cSld>
  <p:clrMapOvr>
    <a:masterClrMapping/>
  </p:clrMapOvr>
  <p:extLst>
    <p:ext uri="{DCECCB84-F9BA-43D5-87BE-67443E8EF086}">
      <p15:sldGuideLst>
        <p15:guide id="1" pos="5119">
          <p15:clr>
            <a:srgbClr val="FBAE40"/>
          </p15:clr>
        </p15:guide>
        <p15:guide id="2" orient="horz" pos="32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1_Title and body 2">
    <p:spTree>
      <p:nvGrpSpPr>
        <p:cNvPr id="687" name="Shape 687"/>
        <p:cNvGrpSpPr/>
        <p:nvPr/>
      </p:nvGrpSpPr>
      <p:grpSpPr>
        <a:xfrm>
          <a:off x="0" y="0"/>
          <a:ext cx="0" cy="0"/>
          <a:chOff x="0" y="0"/>
          <a:chExt cx="0" cy="0"/>
        </a:xfrm>
      </p:grpSpPr>
      <p:sp>
        <p:nvSpPr>
          <p:cNvPr id="688" name="Google Shape;688;p109"/>
          <p:cNvSpPr txBox="1"/>
          <p:nvPr>
            <p:ph type="title"/>
          </p:nvPr>
        </p:nvSpPr>
        <p:spPr>
          <a:xfrm>
            <a:off x="457086" y="9510"/>
            <a:ext cx="11253600" cy="9969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89" name="Google Shape;689;p109"/>
          <p:cNvSpPr txBox="1"/>
          <p:nvPr>
            <p:ph idx="1" type="body"/>
          </p:nvPr>
        </p:nvSpPr>
        <p:spPr>
          <a:xfrm>
            <a:off x="457086" y="1554480"/>
            <a:ext cx="11253600" cy="4599300"/>
          </a:xfrm>
          <a:prstGeom prst="rect">
            <a:avLst/>
          </a:prstGeom>
          <a:noFill/>
          <a:ln>
            <a:noFill/>
          </a:ln>
        </p:spPr>
        <p:txBody>
          <a:bodyPr anchorCtr="0" anchor="t" bIns="45700" lIns="91425" spcFirstLastPara="1" rIns="91425" wrap="square" tIns="45700">
            <a:normAutofit/>
          </a:bodyPr>
          <a:lstStyle>
            <a:lvl1pPr indent="-412750" lvl="0" marL="457200" rtl="0" algn="l">
              <a:lnSpc>
                <a:spcPct val="100000"/>
              </a:lnSpc>
              <a:spcBef>
                <a:spcPts val="0"/>
              </a:spcBef>
              <a:spcAft>
                <a:spcPts val="0"/>
              </a:spcAft>
              <a:buSzPts val="29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
        <p:nvSpPr>
          <p:cNvPr id="690" name="Google Shape;690;p109"/>
          <p:cNvSpPr txBox="1"/>
          <p:nvPr>
            <p:ph idx="2" type="body"/>
          </p:nvPr>
        </p:nvSpPr>
        <p:spPr>
          <a:xfrm>
            <a:off x="457085" y="1006206"/>
            <a:ext cx="11253600" cy="3015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0"/>
              </a:spcBef>
              <a:spcAft>
                <a:spcPts val="0"/>
              </a:spcAft>
              <a:buSzPts val="1600"/>
              <a:buFont typeface="Barlow"/>
              <a:buNone/>
              <a:defRPr sz="2000">
                <a:solidFill>
                  <a:schemeClr val="accent1"/>
                </a:solidFill>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
    <p:bg>
      <p:bgPr>
        <a:solidFill>
          <a:schemeClr val="lt1"/>
        </a:solidFill>
      </p:bgPr>
    </p:bg>
    <p:spTree>
      <p:nvGrpSpPr>
        <p:cNvPr id="691" name="Shape 691"/>
        <p:cNvGrpSpPr/>
        <p:nvPr/>
      </p:nvGrpSpPr>
      <p:grpSpPr>
        <a:xfrm>
          <a:off x="0" y="0"/>
          <a:ext cx="0" cy="0"/>
          <a:chOff x="0" y="0"/>
          <a:chExt cx="0" cy="0"/>
        </a:xfrm>
      </p:grpSpPr>
      <p:sp>
        <p:nvSpPr>
          <p:cNvPr id="692" name="Google Shape;692;p11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93" name="Google Shape;693;p110"/>
          <p:cNvSpPr txBox="1"/>
          <p:nvPr>
            <p:ph idx="12" type="sldNum"/>
          </p:nvPr>
        </p:nvSpPr>
        <p:spPr>
          <a:xfrm>
            <a:off x="10866463" y="6351634"/>
            <a:ext cx="6666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p:cSld name="1_Title and Content">
    <p:spTree>
      <p:nvGrpSpPr>
        <p:cNvPr id="694" name="Shape 694"/>
        <p:cNvGrpSpPr/>
        <p:nvPr/>
      </p:nvGrpSpPr>
      <p:grpSpPr>
        <a:xfrm>
          <a:off x="0" y="0"/>
          <a:ext cx="0" cy="0"/>
          <a:chOff x="0" y="0"/>
          <a:chExt cx="0" cy="0"/>
        </a:xfrm>
      </p:grpSpPr>
      <p:sp>
        <p:nvSpPr>
          <p:cNvPr id="695" name="Google Shape;695;p111"/>
          <p:cNvSpPr txBox="1"/>
          <p:nvPr>
            <p:ph type="title"/>
          </p:nvPr>
        </p:nvSpPr>
        <p:spPr>
          <a:xfrm>
            <a:off x="460864" y="365126"/>
            <a:ext cx="112575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96" name="Google Shape;696;p111"/>
          <p:cNvSpPr txBox="1"/>
          <p:nvPr>
            <p:ph idx="1" type="body"/>
          </p:nvPr>
        </p:nvSpPr>
        <p:spPr>
          <a:xfrm>
            <a:off x="460432" y="1567543"/>
            <a:ext cx="11257500" cy="4311000"/>
          </a:xfrm>
          <a:prstGeom prst="rect">
            <a:avLst/>
          </a:prstGeom>
          <a:noFill/>
          <a:ln>
            <a:noFill/>
          </a:ln>
        </p:spPr>
        <p:txBody>
          <a:bodyPr anchorCtr="0" anchor="t" bIns="45700" lIns="91425" spcFirstLastPara="1" rIns="91425" wrap="square" tIns="45700">
            <a:normAutofit/>
          </a:bodyPr>
          <a:lstStyle>
            <a:lvl1pPr indent="-320040" lvl="0" marL="457200" rtl="0" algn="l">
              <a:lnSpc>
                <a:spcPct val="100000"/>
              </a:lnSpc>
              <a:spcBef>
                <a:spcPts val="0"/>
              </a:spcBef>
              <a:spcAft>
                <a:spcPts val="0"/>
              </a:spcAft>
              <a:buSzPts val="1440"/>
              <a:buChar char="•"/>
              <a:defRPr/>
            </a:lvl1pPr>
            <a:lvl2pPr indent="-320040" lvl="1" marL="914400" rtl="0" algn="l">
              <a:lnSpc>
                <a:spcPct val="100000"/>
              </a:lnSpc>
              <a:spcBef>
                <a:spcPts val="1000"/>
              </a:spcBef>
              <a:spcAft>
                <a:spcPts val="0"/>
              </a:spcAft>
              <a:buSzPts val="1440"/>
              <a:buChar char="•"/>
              <a:defRPr/>
            </a:lvl2pPr>
            <a:lvl3pPr indent="-320039" lvl="2" marL="1371600" rtl="0" algn="l">
              <a:lnSpc>
                <a:spcPct val="100000"/>
              </a:lnSpc>
              <a:spcBef>
                <a:spcPts val="1000"/>
              </a:spcBef>
              <a:spcAft>
                <a:spcPts val="0"/>
              </a:spcAft>
              <a:buSzPts val="1440"/>
              <a:buChar char="•"/>
              <a:defRPr/>
            </a:lvl3pPr>
            <a:lvl4pPr indent="-320039" lvl="3" marL="1828800" rtl="0" algn="l">
              <a:lnSpc>
                <a:spcPct val="100000"/>
              </a:lnSpc>
              <a:spcBef>
                <a:spcPts val="0"/>
              </a:spcBef>
              <a:spcAft>
                <a:spcPts val="0"/>
              </a:spcAft>
              <a:buSzPts val="1440"/>
              <a:buChar char="•"/>
              <a:defRPr/>
            </a:lvl4pPr>
            <a:lvl5pPr indent="-320039" lvl="4" marL="2286000" rtl="0" algn="l">
              <a:lnSpc>
                <a:spcPct val="100000"/>
              </a:lnSpc>
              <a:spcBef>
                <a:spcPts val="0"/>
              </a:spcBef>
              <a:spcAft>
                <a:spcPts val="0"/>
              </a:spcAft>
              <a:buSzPts val="1440"/>
              <a:buChar char="•"/>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703" name="Shape 703"/>
        <p:cNvGrpSpPr/>
        <p:nvPr/>
      </p:nvGrpSpPr>
      <p:grpSpPr>
        <a:xfrm>
          <a:off x="0" y="0"/>
          <a:ext cx="0" cy="0"/>
          <a:chOff x="0" y="0"/>
          <a:chExt cx="0" cy="0"/>
        </a:xfrm>
      </p:grpSpPr>
      <p:sp>
        <p:nvSpPr>
          <p:cNvPr id="704" name="Google Shape;704;p113"/>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705" name="Google Shape;705;p113"/>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706" name="Google Shape;706;p113"/>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707" name="Google Shape;707;p113"/>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708" name="Google Shape;708;p113"/>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09" name="Google Shape;709;p11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10" name="Google Shape;710;p113"/>
          <p:cNvPicPr preferRelativeResize="0"/>
          <p:nvPr/>
        </p:nvPicPr>
        <p:blipFill>
          <a:blip r:embed="rId3">
            <a:alphaModFix/>
          </a:blip>
          <a:stretch>
            <a:fillRect/>
          </a:stretch>
        </p:blipFill>
        <p:spPr>
          <a:xfrm>
            <a:off x="6537958" y="608125"/>
            <a:ext cx="5650993" cy="564172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711" name="Shape 711"/>
        <p:cNvGrpSpPr/>
        <p:nvPr/>
      </p:nvGrpSpPr>
      <p:grpSpPr>
        <a:xfrm>
          <a:off x="0" y="0"/>
          <a:ext cx="0" cy="0"/>
          <a:chOff x="0" y="0"/>
          <a:chExt cx="0" cy="0"/>
        </a:xfrm>
      </p:grpSpPr>
      <p:sp>
        <p:nvSpPr>
          <p:cNvPr id="712" name="Google Shape;712;p114"/>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713" name="Google Shape;713;p114"/>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714" name="Google Shape;714;p114"/>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715" name="Google Shape;715;p114"/>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716" name="Google Shape;716;p114"/>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17" name="Google Shape;717;p11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18" name="Google Shape;718;p114"/>
          <p:cNvPicPr preferRelativeResize="0"/>
          <p:nvPr/>
        </p:nvPicPr>
        <p:blipFill>
          <a:blip r:embed="rId3">
            <a:alphaModFix/>
          </a:blip>
          <a:stretch>
            <a:fillRect/>
          </a:stretch>
        </p:blipFill>
        <p:spPr>
          <a:xfrm>
            <a:off x="6537959" y="608138"/>
            <a:ext cx="5650993" cy="5641729"/>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719" name="Shape 719"/>
        <p:cNvGrpSpPr/>
        <p:nvPr/>
      </p:nvGrpSpPr>
      <p:grpSpPr>
        <a:xfrm>
          <a:off x="0" y="0"/>
          <a:ext cx="0" cy="0"/>
          <a:chOff x="0" y="0"/>
          <a:chExt cx="0" cy="0"/>
        </a:xfrm>
      </p:grpSpPr>
      <p:sp>
        <p:nvSpPr>
          <p:cNvPr id="720" name="Google Shape;720;p115"/>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721" name="Google Shape;721;p115"/>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722" name="Google Shape;722;p115"/>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723" name="Google Shape;723;p115"/>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724" name="Google Shape;724;p115"/>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25" name="Google Shape;725;p11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726" name="Shape 726"/>
        <p:cNvGrpSpPr/>
        <p:nvPr/>
      </p:nvGrpSpPr>
      <p:grpSpPr>
        <a:xfrm>
          <a:off x="0" y="0"/>
          <a:ext cx="0" cy="0"/>
          <a:chOff x="0" y="0"/>
          <a:chExt cx="0" cy="0"/>
        </a:xfrm>
      </p:grpSpPr>
      <p:sp>
        <p:nvSpPr>
          <p:cNvPr id="727" name="Google Shape;727;p116"/>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728" name="Google Shape;728;p116"/>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729" name="Google Shape;729;p116"/>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730" name="Google Shape;730;p116"/>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731" name="Google Shape;731;p116"/>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32" name="Google Shape;732;p11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733" name="Shape 733"/>
        <p:cNvGrpSpPr/>
        <p:nvPr/>
      </p:nvGrpSpPr>
      <p:grpSpPr>
        <a:xfrm>
          <a:off x="0" y="0"/>
          <a:ext cx="0" cy="0"/>
          <a:chOff x="0" y="0"/>
          <a:chExt cx="0" cy="0"/>
        </a:xfrm>
      </p:grpSpPr>
      <p:sp>
        <p:nvSpPr>
          <p:cNvPr id="734" name="Google Shape;734;p11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35" name="Google Shape;735;p11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36" name="Google Shape;736;p117"/>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37" name="Google Shape;737;p11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738" name="Shape 738"/>
        <p:cNvGrpSpPr/>
        <p:nvPr/>
      </p:nvGrpSpPr>
      <p:grpSpPr>
        <a:xfrm>
          <a:off x="0" y="0"/>
          <a:ext cx="0" cy="0"/>
          <a:chOff x="0" y="0"/>
          <a:chExt cx="0" cy="0"/>
        </a:xfrm>
      </p:grpSpPr>
      <p:sp>
        <p:nvSpPr>
          <p:cNvPr id="739" name="Google Shape;739;p11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40" name="Google Shape;740;p11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41" name="Google Shape;741;p118"/>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42" name="Google Shape;742;p11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743" name="Shape 743"/>
        <p:cNvGrpSpPr/>
        <p:nvPr/>
      </p:nvGrpSpPr>
      <p:grpSpPr>
        <a:xfrm>
          <a:off x="0" y="0"/>
          <a:ext cx="0" cy="0"/>
          <a:chOff x="0" y="0"/>
          <a:chExt cx="0" cy="0"/>
        </a:xfrm>
      </p:grpSpPr>
      <p:sp>
        <p:nvSpPr>
          <p:cNvPr id="744" name="Google Shape;744;p11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45" name="Google Shape;745;p119"/>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746" name="Google Shape;746;p119"/>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47" name="Google Shape;747;p119"/>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48" name="Google Shape;748;p119"/>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49" name="Google Shape;749;p119"/>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50" name="Google Shape;750;p119"/>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51" name="Google Shape;751;p11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752" name="Shape 752"/>
        <p:cNvGrpSpPr/>
        <p:nvPr/>
      </p:nvGrpSpPr>
      <p:grpSpPr>
        <a:xfrm>
          <a:off x="0" y="0"/>
          <a:ext cx="0" cy="0"/>
          <a:chOff x="0" y="0"/>
          <a:chExt cx="0" cy="0"/>
        </a:xfrm>
      </p:grpSpPr>
      <p:sp>
        <p:nvSpPr>
          <p:cNvPr id="753" name="Google Shape;753;p12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54" name="Google Shape;754;p120"/>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55" name="Google Shape;755;p120"/>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56" name="Google Shape;756;p120"/>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757" name="Google Shape;757;p120"/>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758" name="Google Shape;758;p120"/>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759" name="Google Shape;759;p120"/>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60" name="Google Shape;760;p12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761" name="Shape 761"/>
        <p:cNvGrpSpPr/>
        <p:nvPr/>
      </p:nvGrpSpPr>
      <p:grpSpPr>
        <a:xfrm>
          <a:off x="0" y="0"/>
          <a:ext cx="0" cy="0"/>
          <a:chOff x="0" y="0"/>
          <a:chExt cx="0" cy="0"/>
        </a:xfrm>
      </p:grpSpPr>
      <p:sp>
        <p:nvSpPr>
          <p:cNvPr id="762" name="Google Shape;762;p12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63" name="Google Shape;763;p12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764" name="Google Shape;764;p121"/>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65" name="Google Shape;765;p121"/>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66" name="Google Shape;766;p121"/>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7" name="Google Shape;767;p121"/>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8" name="Google Shape;768;p121"/>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9" name="Google Shape;769;p121"/>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70" name="Google Shape;770;p121"/>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71" name="Google Shape;771;p121"/>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72" name="Google Shape;772;p12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773" name="Shape 773"/>
        <p:cNvGrpSpPr/>
        <p:nvPr/>
      </p:nvGrpSpPr>
      <p:grpSpPr>
        <a:xfrm>
          <a:off x="0" y="0"/>
          <a:ext cx="0" cy="0"/>
          <a:chOff x="0" y="0"/>
          <a:chExt cx="0" cy="0"/>
        </a:xfrm>
      </p:grpSpPr>
      <p:sp>
        <p:nvSpPr>
          <p:cNvPr id="774" name="Google Shape;774;p12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75" name="Google Shape;775;p122"/>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76" name="Google Shape;776;p122"/>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77" name="Google Shape;777;p122"/>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78" name="Google Shape;778;p122"/>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79" name="Google Shape;779;p122"/>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80" name="Google Shape;780;p122"/>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81" name="Google Shape;781;p122"/>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782" name="Google Shape;782;p122"/>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83" name="Google Shape;783;p122"/>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84" name="Google Shape;784;p12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785" name="Shape 785"/>
        <p:cNvGrpSpPr/>
        <p:nvPr/>
      </p:nvGrpSpPr>
      <p:grpSpPr>
        <a:xfrm>
          <a:off x="0" y="0"/>
          <a:ext cx="0" cy="0"/>
          <a:chOff x="0" y="0"/>
          <a:chExt cx="0" cy="0"/>
        </a:xfrm>
      </p:grpSpPr>
      <p:sp>
        <p:nvSpPr>
          <p:cNvPr id="786" name="Google Shape;786;p123"/>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7" name="Google Shape;787;p123"/>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8" name="Google Shape;788;p123"/>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89" name="Google Shape;789;p12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90" name="Google Shape;790;p123"/>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91" name="Google Shape;791;p123"/>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92" name="Google Shape;792;p123"/>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93" name="Google Shape;793;p123"/>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94" name="Google Shape;794;p123"/>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95" name="Google Shape;795;p123"/>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96" name="Google Shape;796;p123"/>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97" name="Google Shape;797;p12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58" name="Google Shape;58;p14"/>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9" name="Google Shape;59;p14"/>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60" name="Google Shape;60;p14"/>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1" name="Google Shape;61;p14"/>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62" name="Google Shape;62;p1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14"/>
          <p:cNvPicPr preferRelativeResize="0"/>
          <p:nvPr/>
        </p:nvPicPr>
        <p:blipFill>
          <a:blip r:embed="rId3">
            <a:alphaModFix/>
          </a:blip>
          <a:stretch>
            <a:fillRect/>
          </a:stretch>
        </p:blipFill>
        <p:spPr>
          <a:xfrm>
            <a:off x="6537958" y="608125"/>
            <a:ext cx="5650993" cy="5641729"/>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798" name="Shape 798"/>
        <p:cNvGrpSpPr/>
        <p:nvPr/>
      </p:nvGrpSpPr>
      <p:grpSpPr>
        <a:xfrm>
          <a:off x="0" y="0"/>
          <a:ext cx="0" cy="0"/>
          <a:chOff x="0" y="0"/>
          <a:chExt cx="0" cy="0"/>
        </a:xfrm>
      </p:grpSpPr>
      <p:sp>
        <p:nvSpPr>
          <p:cNvPr id="799" name="Google Shape;799;p12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00" name="Google Shape;800;p124"/>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1" name="Google Shape;801;p124"/>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802" name="Google Shape;802;p124"/>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803" name="Google Shape;803;p124"/>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804" name="Google Shape;804;p12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805" name="Shape 805"/>
        <p:cNvGrpSpPr/>
        <p:nvPr/>
      </p:nvGrpSpPr>
      <p:grpSpPr>
        <a:xfrm>
          <a:off x="0" y="0"/>
          <a:ext cx="0" cy="0"/>
          <a:chOff x="0" y="0"/>
          <a:chExt cx="0" cy="0"/>
        </a:xfrm>
      </p:grpSpPr>
      <p:sp>
        <p:nvSpPr>
          <p:cNvPr id="806" name="Google Shape;806;p12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07" name="Google Shape;807;p125"/>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08" name="Google Shape;808;p125"/>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809" name="Google Shape;809;p125"/>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810" name="Google Shape;810;p125"/>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11" name="Google Shape;811;p12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812" name="Shape 812"/>
        <p:cNvGrpSpPr/>
        <p:nvPr/>
      </p:nvGrpSpPr>
      <p:grpSpPr>
        <a:xfrm>
          <a:off x="0" y="0"/>
          <a:ext cx="0" cy="0"/>
          <a:chOff x="0" y="0"/>
          <a:chExt cx="0" cy="0"/>
        </a:xfrm>
      </p:grpSpPr>
      <p:sp>
        <p:nvSpPr>
          <p:cNvPr id="813" name="Google Shape;813;p126"/>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14" name="Google Shape;814;p12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15" name="Google Shape;815;p126"/>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16" name="Google Shape;816;p126"/>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17" name="Google Shape;817;p12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818" name="Shape 818"/>
        <p:cNvGrpSpPr/>
        <p:nvPr/>
      </p:nvGrpSpPr>
      <p:grpSpPr>
        <a:xfrm>
          <a:off x="0" y="0"/>
          <a:ext cx="0" cy="0"/>
          <a:chOff x="0" y="0"/>
          <a:chExt cx="0" cy="0"/>
        </a:xfrm>
      </p:grpSpPr>
      <p:sp>
        <p:nvSpPr>
          <p:cNvPr id="819" name="Google Shape;819;p127"/>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0" name="Google Shape;820;p127"/>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1" name="Google Shape;821;p127"/>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2" name="Google Shape;822;p127"/>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23" name="Google Shape;823;p12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24" name="Google Shape;824;p12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25" name="Google Shape;825;p127"/>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826" name="Google Shape;826;p127"/>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827" name="Google Shape;827;p127"/>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828" name="Google Shape;828;p127"/>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829" name="Google Shape;829;p12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830" name="Shape 830"/>
        <p:cNvGrpSpPr/>
        <p:nvPr/>
      </p:nvGrpSpPr>
      <p:grpSpPr>
        <a:xfrm>
          <a:off x="0" y="0"/>
          <a:ext cx="0" cy="0"/>
          <a:chOff x="0" y="0"/>
          <a:chExt cx="0" cy="0"/>
        </a:xfrm>
      </p:grpSpPr>
      <p:sp>
        <p:nvSpPr>
          <p:cNvPr id="831" name="Google Shape;831;p128"/>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32" name="Google Shape;832;p12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833" name="Shape 833"/>
        <p:cNvGrpSpPr/>
        <p:nvPr/>
      </p:nvGrpSpPr>
      <p:grpSpPr>
        <a:xfrm>
          <a:off x="0" y="0"/>
          <a:ext cx="0" cy="0"/>
          <a:chOff x="0" y="0"/>
          <a:chExt cx="0" cy="0"/>
        </a:xfrm>
      </p:grpSpPr>
      <p:sp>
        <p:nvSpPr>
          <p:cNvPr id="834" name="Google Shape;834;p12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35" name="Google Shape;835;p129"/>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836" name="Shape 836"/>
        <p:cNvGrpSpPr/>
        <p:nvPr/>
      </p:nvGrpSpPr>
      <p:grpSpPr>
        <a:xfrm>
          <a:off x="0" y="0"/>
          <a:ext cx="0" cy="0"/>
          <a:chOff x="0" y="0"/>
          <a:chExt cx="0" cy="0"/>
        </a:xfrm>
      </p:grpSpPr>
      <p:sp>
        <p:nvSpPr>
          <p:cNvPr id="837" name="Google Shape;837;p130"/>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38" name="Google Shape;838;p13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839" name="Shape 839"/>
        <p:cNvGrpSpPr/>
        <p:nvPr/>
      </p:nvGrpSpPr>
      <p:grpSpPr>
        <a:xfrm>
          <a:off x="0" y="0"/>
          <a:ext cx="0" cy="0"/>
          <a:chOff x="0" y="0"/>
          <a:chExt cx="0" cy="0"/>
        </a:xfrm>
      </p:grpSpPr>
      <p:sp>
        <p:nvSpPr>
          <p:cNvPr id="840" name="Google Shape;840;p131"/>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41" name="Google Shape;841;p13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842" name="Shape 842"/>
        <p:cNvGrpSpPr/>
        <p:nvPr/>
      </p:nvGrpSpPr>
      <p:grpSpPr>
        <a:xfrm>
          <a:off x="0" y="0"/>
          <a:ext cx="0" cy="0"/>
          <a:chOff x="0" y="0"/>
          <a:chExt cx="0" cy="0"/>
        </a:xfrm>
      </p:grpSpPr>
      <p:sp>
        <p:nvSpPr>
          <p:cNvPr id="843" name="Google Shape;843;p132"/>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44" name="Google Shape;844;p13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45" name="Google Shape;845;p132"/>
          <p:cNvPicPr preferRelativeResize="0"/>
          <p:nvPr/>
        </p:nvPicPr>
        <p:blipFill>
          <a:blip r:embed="rId2">
            <a:alphaModFix/>
          </a:blip>
          <a:stretch>
            <a:fillRect/>
          </a:stretch>
        </p:blipFill>
        <p:spPr>
          <a:xfrm>
            <a:off x="10666487" y="6474098"/>
            <a:ext cx="188420" cy="18842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846" name="Shape 846"/>
        <p:cNvGrpSpPr/>
        <p:nvPr/>
      </p:nvGrpSpPr>
      <p:grpSpPr>
        <a:xfrm>
          <a:off x="0" y="0"/>
          <a:ext cx="0" cy="0"/>
          <a:chOff x="0" y="0"/>
          <a:chExt cx="0" cy="0"/>
        </a:xfrm>
      </p:grpSpPr>
      <p:sp>
        <p:nvSpPr>
          <p:cNvPr id="847" name="Google Shape;847;p133"/>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48" name="Google Shape;848;p133"/>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49" name="Google Shape;849;p13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50" name="Google Shape;850;p133"/>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1" name="Google Shape;851;p133"/>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2" name="Google Shape;852;p133"/>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3" name="Google Shape;853;p133"/>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4" name="Google Shape;854;p133"/>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5" name="Google Shape;855;p133"/>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6" name="Google Shape;856;p133"/>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64" name="Shape 64"/>
        <p:cNvGrpSpPr/>
        <p:nvPr/>
      </p:nvGrpSpPr>
      <p:grpSpPr>
        <a:xfrm>
          <a:off x="0" y="0"/>
          <a:ext cx="0" cy="0"/>
          <a:chOff x="0" y="0"/>
          <a:chExt cx="0" cy="0"/>
        </a:xfrm>
      </p:grpSpPr>
      <p:sp>
        <p:nvSpPr>
          <p:cNvPr id="65" name="Google Shape;65;p15"/>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6" name="Google Shape;66;p15"/>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7" name="Google Shape;67;p15"/>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68" name="Google Shape;68;p15"/>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69" name="Google Shape;69;p15"/>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0" name="Google Shape;70;p1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a:blip r:embed="rId3">
            <a:alphaModFix/>
          </a:blip>
          <a:stretch>
            <a:fillRect/>
          </a:stretch>
        </p:blipFill>
        <p:spPr>
          <a:xfrm>
            <a:off x="6537959" y="608138"/>
            <a:ext cx="5650993" cy="5641729"/>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857" name="Shape 857"/>
        <p:cNvGrpSpPr/>
        <p:nvPr/>
      </p:nvGrpSpPr>
      <p:grpSpPr>
        <a:xfrm>
          <a:off x="0" y="0"/>
          <a:ext cx="0" cy="0"/>
          <a:chOff x="0" y="0"/>
          <a:chExt cx="0" cy="0"/>
        </a:xfrm>
      </p:grpSpPr>
      <p:sp>
        <p:nvSpPr>
          <p:cNvPr id="858" name="Google Shape;858;p134"/>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59" name="Google Shape;859;p134"/>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860" name="Google Shape;860;p134"/>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861" name="Google Shape;861;p134"/>
          <p:cNvCxnSpPr>
            <a:stCxn id="860"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862" name="Google Shape;862;p134"/>
          <p:cNvCxnSpPr>
            <a:stCxn id="858"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863" name="Google Shape;863;p134"/>
          <p:cNvCxnSpPr>
            <a:stCxn id="859"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864" name="Google Shape;864;p134"/>
          <p:cNvCxnSpPr>
            <a:stCxn id="860"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865" name="Google Shape;865;p134"/>
          <p:cNvCxnSpPr>
            <a:stCxn id="859"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866" name="Google Shape;866;p134"/>
          <p:cNvCxnSpPr>
            <a:stCxn id="858"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867" name="Google Shape;867;p134"/>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68" name="Google Shape;868;p134"/>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69" name="Google Shape;869;p13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70" name="Google Shape;870;p134"/>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1" name="Google Shape;871;p134"/>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2" name="Google Shape;872;p134"/>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3" name="Google Shape;873;p134"/>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4" name="Google Shape;874;p134"/>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5" name="Google Shape;875;p134"/>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76" name="Google Shape;876;p134"/>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877" name="Shape 877"/>
        <p:cNvGrpSpPr/>
        <p:nvPr/>
      </p:nvGrpSpPr>
      <p:grpSpPr>
        <a:xfrm>
          <a:off x="0" y="0"/>
          <a:ext cx="0" cy="0"/>
          <a:chOff x="0" y="0"/>
          <a:chExt cx="0" cy="0"/>
        </a:xfrm>
      </p:grpSpPr>
      <p:sp>
        <p:nvSpPr>
          <p:cNvPr id="878" name="Google Shape;878;p135"/>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79" name="Google Shape;879;p135"/>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0" name="Google Shape;880;p135"/>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1" name="Google Shape;881;p13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82" name="Google Shape;882;p135"/>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3" name="Google Shape;883;p135"/>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4" name="Google Shape;884;p135"/>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885" name="Google Shape;885;p135"/>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6" name="Google Shape;886;p135"/>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7" name="Google Shape;887;p135"/>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88" name="Google Shape;888;p135"/>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889" name="Google Shape;889;p135"/>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890" name="Google Shape;890;p135"/>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891" name="Google Shape;891;p135"/>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892" name="Google Shape;892;p135"/>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893" name="Google Shape;893;p135"/>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894" name="Shape 894"/>
        <p:cNvGrpSpPr/>
        <p:nvPr/>
      </p:nvGrpSpPr>
      <p:grpSpPr>
        <a:xfrm>
          <a:off x="0" y="0"/>
          <a:ext cx="0" cy="0"/>
          <a:chOff x="0" y="0"/>
          <a:chExt cx="0" cy="0"/>
        </a:xfrm>
      </p:grpSpPr>
      <p:sp>
        <p:nvSpPr>
          <p:cNvPr id="895" name="Google Shape;895;p136"/>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96" name="Google Shape;896;p136"/>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97" name="Google Shape;897;p13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98" name="Google Shape;898;p136"/>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899" name="Google Shape;899;p136"/>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00" name="Google Shape;900;p136"/>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01" name="Google Shape;901;p136"/>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902" name="Google Shape;902;p136"/>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03" name="Google Shape;903;p136"/>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04" name="Google Shape;904;p136"/>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905" name="Shape 905"/>
        <p:cNvGrpSpPr/>
        <p:nvPr/>
      </p:nvGrpSpPr>
      <p:grpSpPr>
        <a:xfrm>
          <a:off x="0" y="0"/>
          <a:ext cx="0" cy="0"/>
          <a:chOff x="0" y="0"/>
          <a:chExt cx="0" cy="0"/>
        </a:xfrm>
      </p:grpSpPr>
      <p:sp>
        <p:nvSpPr>
          <p:cNvPr id="906" name="Google Shape;906;p137"/>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907" name="Google Shape;907;p137"/>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908" name="Google Shape;908;p137"/>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909" name="Google Shape;909;p137"/>
          <p:cNvCxnSpPr>
            <a:stCxn id="908"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910" name="Google Shape;910;p137"/>
          <p:cNvCxnSpPr>
            <a:stCxn id="906"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911" name="Google Shape;911;p137"/>
          <p:cNvCxnSpPr>
            <a:stCxn id="907"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912" name="Google Shape;912;p137"/>
          <p:cNvCxnSpPr>
            <a:stCxn id="908"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913" name="Google Shape;913;p137"/>
          <p:cNvCxnSpPr>
            <a:stCxn id="907"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914" name="Google Shape;914;p137"/>
          <p:cNvCxnSpPr>
            <a:stCxn id="906"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915" name="Google Shape;915;p13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16" name="Google Shape;916;p137"/>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17" name="Google Shape;917;p13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18" name="Google Shape;918;p137"/>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19" name="Google Shape;919;p137"/>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0" name="Google Shape;920;p137"/>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1" name="Google Shape;921;p137"/>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2" name="Google Shape;922;p137"/>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3" name="Google Shape;923;p137"/>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4" name="Google Shape;924;p137"/>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925" name="Shape 925"/>
        <p:cNvGrpSpPr/>
        <p:nvPr/>
      </p:nvGrpSpPr>
      <p:grpSpPr>
        <a:xfrm>
          <a:off x="0" y="0"/>
          <a:ext cx="0" cy="0"/>
          <a:chOff x="0" y="0"/>
          <a:chExt cx="0" cy="0"/>
        </a:xfrm>
      </p:grpSpPr>
      <p:sp>
        <p:nvSpPr>
          <p:cNvPr id="926" name="Google Shape;926;p138"/>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27" name="Google Shape;927;p138"/>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8" name="Google Shape;928;p138"/>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29" name="Google Shape;929;p13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0" name="Google Shape;930;p138"/>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31" name="Google Shape;931;p138"/>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32" name="Google Shape;932;p138"/>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933" name="Google Shape;933;p138"/>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34" name="Google Shape;934;p138"/>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35" name="Google Shape;935;p138"/>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36" name="Google Shape;936;p138"/>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937" name="Google Shape;937;p138"/>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938" name="Google Shape;938;p138"/>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939" name="Google Shape;939;p138"/>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940" name="Google Shape;940;p138"/>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941" name="Google Shape;941;p138"/>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942" name="Shape 942"/>
        <p:cNvGrpSpPr/>
        <p:nvPr/>
      </p:nvGrpSpPr>
      <p:grpSpPr>
        <a:xfrm>
          <a:off x="0" y="0"/>
          <a:ext cx="0" cy="0"/>
          <a:chOff x="0" y="0"/>
          <a:chExt cx="0" cy="0"/>
        </a:xfrm>
      </p:grpSpPr>
      <p:pic>
        <p:nvPicPr>
          <p:cNvPr id="943" name="Google Shape;943;p139"/>
          <p:cNvPicPr preferRelativeResize="0"/>
          <p:nvPr/>
        </p:nvPicPr>
        <p:blipFill rotWithShape="1">
          <a:blip r:embed="rId2">
            <a:alphaModFix/>
          </a:blip>
          <a:srcRect b="0" l="0" r="0" t="0"/>
          <a:stretch/>
        </p:blipFill>
        <p:spPr>
          <a:xfrm>
            <a:off x="3021211" y="2819733"/>
            <a:ext cx="6146561" cy="974266"/>
          </a:xfrm>
          <a:prstGeom prst="rect">
            <a:avLst/>
          </a:prstGeom>
          <a:noFill/>
          <a:ln>
            <a:noFill/>
          </a:ln>
        </p:spPr>
      </p:pic>
      <p:sp>
        <p:nvSpPr>
          <p:cNvPr id="944" name="Google Shape;944;p13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945" name="Shape 945"/>
        <p:cNvGrpSpPr/>
        <p:nvPr/>
      </p:nvGrpSpPr>
      <p:grpSpPr>
        <a:xfrm>
          <a:off x="0" y="0"/>
          <a:ext cx="0" cy="0"/>
          <a:chOff x="0" y="0"/>
          <a:chExt cx="0" cy="0"/>
        </a:xfrm>
      </p:grpSpPr>
      <p:pic>
        <p:nvPicPr>
          <p:cNvPr id="946" name="Google Shape;946;p140"/>
          <p:cNvPicPr preferRelativeResize="0"/>
          <p:nvPr/>
        </p:nvPicPr>
        <p:blipFill>
          <a:blip r:embed="rId2">
            <a:alphaModFix/>
          </a:blip>
          <a:stretch>
            <a:fillRect/>
          </a:stretch>
        </p:blipFill>
        <p:spPr>
          <a:xfrm>
            <a:off x="3021195" y="2819748"/>
            <a:ext cx="6146563" cy="977790"/>
          </a:xfrm>
          <a:prstGeom prst="rect">
            <a:avLst/>
          </a:prstGeom>
          <a:noFill/>
          <a:ln>
            <a:noFill/>
          </a:ln>
        </p:spPr>
      </p:pic>
      <p:sp>
        <p:nvSpPr>
          <p:cNvPr id="947" name="Google Shape;947;p14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8" name="Shape 948"/>
        <p:cNvGrpSpPr/>
        <p:nvPr/>
      </p:nvGrpSpPr>
      <p:grpSpPr>
        <a:xfrm>
          <a:off x="0" y="0"/>
          <a:ext cx="0" cy="0"/>
          <a:chOff x="0" y="0"/>
          <a:chExt cx="0" cy="0"/>
        </a:xfrm>
      </p:grpSpPr>
      <p:sp>
        <p:nvSpPr>
          <p:cNvPr id="949" name="Google Shape;949;p141"/>
          <p:cNvSpPr txBox="1"/>
          <p:nvPr>
            <p:ph idx="12" type="sldNum"/>
          </p:nvPr>
        </p:nvSpPr>
        <p:spPr>
          <a:xfrm>
            <a:off x="9488859" y="6410300"/>
            <a:ext cx="2649000" cy="374400"/>
          </a:xfrm>
          <a:prstGeom prst="rect">
            <a:avLst/>
          </a:prstGeom>
          <a:noFill/>
          <a:ln>
            <a:noFill/>
          </a:ln>
        </p:spPr>
        <p:txBody>
          <a:bodyPr anchorCtr="0" anchor="ctr"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r>
              <a:rPr lang="en"/>
              <a:t>Privileged and Confidential |  </a:t>
            </a: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0" name="Shape 950"/>
        <p:cNvGrpSpPr/>
        <p:nvPr/>
      </p:nvGrpSpPr>
      <p:grpSpPr>
        <a:xfrm>
          <a:off x="0" y="0"/>
          <a:ext cx="0" cy="0"/>
          <a:chOff x="0" y="0"/>
          <a:chExt cx="0" cy="0"/>
        </a:xfrm>
      </p:grpSpPr>
      <p:sp>
        <p:nvSpPr>
          <p:cNvPr id="951" name="Google Shape;951;p142"/>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52" name="Google Shape;952;p142"/>
          <p:cNvSpPr txBox="1"/>
          <p:nvPr>
            <p:ph idx="1" type="body"/>
          </p:nvPr>
        </p:nvSpPr>
        <p:spPr>
          <a:xfrm>
            <a:off x="415496" y="1536633"/>
            <a:ext cx="113580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953" name="Google Shape;953;p142"/>
          <p:cNvSpPr txBox="1"/>
          <p:nvPr>
            <p:ph idx="12" type="sldNum"/>
          </p:nvPr>
        </p:nvSpPr>
        <p:spPr>
          <a:xfrm>
            <a:off x="11293784" y="6217622"/>
            <a:ext cx="7314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954" name="Shape 954"/>
        <p:cNvGrpSpPr/>
        <p:nvPr/>
      </p:nvGrpSpPr>
      <p:grpSpPr>
        <a:xfrm>
          <a:off x="0" y="0"/>
          <a:ext cx="0" cy="0"/>
          <a:chOff x="0" y="0"/>
          <a:chExt cx="0" cy="0"/>
        </a:xfrm>
      </p:grpSpPr>
      <p:sp>
        <p:nvSpPr>
          <p:cNvPr id="955" name="Google Shape;955;p143"/>
          <p:cNvSpPr/>
          <p:nvPr/>
        </p:nvSpPr>
        <p:spPr>
          <a:xfrm>
            <a:off x="460863" y="1944359"/>
            <a:ext cx="3387300" cy="3424800"/>
          </a:xfrm>
          <a:prstGeom prst="snip1Rect">
            <a:avLst>
              <a:gd fmla="val 16667" name="adj"/>
            </a:avLst>
          </a:prstGeom>
          <a:solidFill>
            <a:schemeClr val="accent5"/>
          </a:solidFill>
          <a:ln>
            <a:noFill/>
          </a:ln>
        </p:spPr>
        <p:txBody>
          <a:bodyPr anchorCtr="0" anchor="t" bIns="60925" lIns="91425" spcFirstLastPara="1" rIns="91425" wrap="square" tIns="60925">
            <a:noAutofit/>
          </a:bodyPr>
          <a:lstStyle/>
          <a:p>
            <a:pPr indent="0" lvl="0" marL="50800" marR="0" rtl="0" algn="l">
              <a:lnSpc>
                <a:spcPct val="90000"/>
              </a:lnSpc>
              <a:spcBef>
                <a:spcPts val="0"/>
              </a:spcBef>
              <a:spcAft>
                <a:spcPts val="0"/>
              </a:spcAft>
              <a:buClr>
                <a:schemeClr val="lt1"/>
              </a:buClr>
              <a:buSzPts val="1900"/>
              <a:buFont typeface="Arial"/>
              <a:buNone/>
            </a:pPr>
            <a:r>
              <a:t/>
            </a:r>
            <a:endParaRPr sz="1400">
              <a:solidFill>
                <a:schemeClr val="lt1"/>
              </a:solidFill>
              <a:latin typeface="Arial"/>
              <a:ea typeface="Arial"/>
              <a:cs typeface="Arial"/>
              <a:sym typeface="Arial"/>
            </a:endParaRPr>
          </a:p>
        </p:txBody>
      </p:sp>
      <p:sp>
        <p:nvSpPr>
          <p:cNvPr id="956" name="Google Shape;956;p143"/>
          <p:cNvSpPr/>
          <p:nvPr/>
        </p:nvSpPr>
        <p:spPr>
          <a:xfrm>
            <a:off x="4414598" y="1944359"/>
            <a:ext cx="33873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900"/>
              <a:buFont typeface="Arial"/>
              <a:buNone/>
            </a:pPr>
            <a:r>
              <a:t/>
            </a:r>
            <a:endParaRPr sz="1400">
              <a:solidFill>
                <a:schemeClr val="lt1"/>
              </a:solidFill>
              <a:latin typeface="Arial"/>
              <a:ea typeface="Arial"/>
              <a:cs typeface="Arial"/>
              <a:sym typeface="Arial"/>
            </a:endParaRPr>
          </a:p>
        </p:txBody>
      </p:sp>
      <p:sp>
        <p:nvSpPr>
          <p:cNvPr id="957" name="Google Shape;957;p143"/>
          <p:cNvSpPr txBox="1"/>
          <p:nvPr>
            <p:ph type="title"/>
          </p:nvPr>
        </p:nvSpPr>
        <p:spPr>
          <a:xfrm>
            <a:off x="460867" y="365127"/>
            <a:ext cx="11257200" cy="992100"/>
          </a:xfrm>
          <a:prstGeom prst="rect">
            <a:avLst/>
          </a:prstGeom>
          <a:noFill/>
          <a:ln>
            <a:noFill/>
          </a:ln>
        </p:spPr>
        <p:txBody>
          <a:bodyPr anchorCtr="0" anchor="ctr" bIns="60925" lIns="0" spcFirstLastPara="1" rIns="0" wrap="square" tIns="60925">
            <a:noAutofit/>
          </a:bodyPr>
          <a:lstStyle>
            <a:lvl1pPr lvl="0" rtl="0" algn="l">
              <a:lnSpc>
                <a:spcPct val="90000"/>
              </a:lnSpc>
              <a:spcBef>
                <a:spcPts val="0"/>
              </a:spcBef>
              <a:spcAft>
                <a:spcPts val="0"/>
              </a:spcAft>
              <a:buClr>
                <a:schemeClr val="dk1"/>
              </a:buClr>
              <a:buSzPts val="24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58" name="Google Shape;958;p143"/>
          <p:cNvSpPr/>
          <p:nvPr/>
        </p:nvSpPr>
        <p:spPr>
          <a:xfrm>
            <a:off x="8330794" y="1944359"/>
            <a:ext cx="3387300" cy="3424800"/>
          </a:xfrm>
          <a:prstGeom prst="snip1Rect">
            <a:avLst>
              <a:gd fmla="val 16667" name="adj"/>
            </a:avLst>
          </a:prstGeom>
          <a:solidFill>
            <a:schemeClr val="dk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900"/>
              <a:buFont typeface="Arial"/>
              <a:buNone/>
            </a:pPr>
            <a:r>
              <a:t/>
            </a:r>
            <a:endParaRPr sz="1400">
              <a:solidFill>
                <a:schemeClr val="lt1"/>
              </a:solidFill>
              <a:latin typeface="Arial"/>
              <a:ea typeface="Arial"/>
              <a:cs typeface="Arial"/>
              <a:sym typeface="Arial"/>
            </a:endParaRPr>
          </a:p>
        </p:txBody>
      </p:sp>
      <p:sp>
        <p:nvSpPr>
          <p:cNvPr id="959" name="Google Shape;959;p143"/>
          <p:cNvSpPr txBox="1"/>
          <p:nvPr>
            <p:ph idx="1" type="body"/>
          </p:nvPr>
        </p:nvSpPr>
        <p:spPr>
          <a:xfrm>
            <a:off x="619086" y="2102946"/>
            <a:ext cx="3077100" cy="31197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Clr>
                <a:schemeClr val="lt1"/>
              </a:buClr>
              <a:buSzPts val="1900"/>
              <a:buFont typeface="Barlow"/>
              <a:buChar char="•"/>
              <a:defRPr sz="1900">
                <a:solidFill>
                  <a:schemeClr val="lt1"/>
                </a:solidFill>
              </a:defRPr>
            </a:lvl1pPr>
            <a:lvl2pPr indent="-330200" lvl="1" marL="914400" rtl="0" algn="l">
              <a:lnSpc>
                <a:spcPct val="90000"/>
              </a:lnSpc>
              <a:spcBef>
                <a:spcPts val="500"/>
              </a:spcBef>
              <a:spcAft>
                <a:spcPts val="0"/>
              </a:spcAft>
              <a:buClr>
                <a:schemeClr val="lt1"/>
              </a:buClr>
              <a:buSzPts val="1600"/>
              <a:buFont typeface="Barlow"/>
              <a:buChar char="•"/>
              <a:defRPr sz="1600">
                <a:solidFill>
                  <a:schemeClr val="lt1"/>
                </a:solidFill>
              </a:defRPr>
            </a:lvl2pPr>
            <a:lvl3pPr indent="-323850" lvl="2" marL="1371600" rtl="0" algn="l">
              <a:lnSpc>
                <a:spcPct val="90000"/>
              </a:lnSpc>
              <a:spcBef>
                <a:spcPts val="500"/>
              </a:spcBef>
              <a:spcAft>
                <a:spcPts val="0"/>
              </a:spcAft>
              <a:buClr>
                <a:schemeClr val="lt1"/>
              </a:buClr>
              <a:buSzPts val="1500"/>
              <a:buFont typeface="Barlow"/>
              <a:buChar char="•"/>
              <a:defRPr sz="1500">
                <a:solidFill>
                  <a:schemeClr val="lt1"/>
                </a:solidFill>
              </a:defRPr>
            </a:lvl3pPr>
            <a:lvl4pPr indent="-304800" lvl="3" marL="1828800" rtl="0" algn="l">
              <a:lnSpc>
                <a:spcPct val="90000"/>
              </a:lnSpc>
              <a:spcBef>
                <a:spcPts val="500"/>
              </a:spcBef>
              <a:spcAft>
                <a:spcPts val="0"/>
              </a:spcAft>
              <a:buClr>
                <a:schemeClr val="lt1"/>
              </a:buClr>
              <a:buSzPts val="1200"/>
              <a:buChar char="•"/>
              <a:defRPr sz="1200">
                <a:solidFill>
                  <a:schemeClr val="lt1"/>
                </a:solidFill>
              </a:defRPr>
            </a:lvl4pPr>
            <a:lvl5pPr indent="-298450" lvl="4" marL="2286000" rtl="0" algn="l">
              <a:lnSpc>
                <a:spcPct val="90000"/>
              </a:lnSpc>
              <a:spcBef>
                <a:spcPts val="500"/>
              </a:spcBef>
              <a:spcAft>
                <a:spcPts val="0"/>
              </a:spcAft>
              <a:buClr>
                <a:schemeClr val="lt1"/>
              </a:buClr>
              <a:buSzPts val="1100"/>
              <a:buChar char="•"/>
              <a:defRPr sz="1100">
                <a:solidFill>
                  <a:schemeClr val="lt1"/>
                </a:solidFill>
              </a:defRPr>
            </a:lvl5pPr>
            <a:lvl6pPr indent="-298450" lvl="5" marL="2743200" rtl="0" algn="l">
              <a:lnSpc>
                <a:spcPct val="90000"/>
              </a:lnSpc>
              <a:spcBef>
                <a:spcPts val="500"/>
              </a:spcBef>
              <a:spcAft>
                <a:spcPts val="0"/>
              </a:spcAft>
              <a:buClr>
                <a:schemeClr val="lt1"/>
              </a:buClr>
              <a:buSzPts val="1100"/>
              <a:buChar char="•"/>
              <a:defRPr sz="1100">
                <a:solidFill>
                  <a:schemeClr val="lt1"/>
                </a:solidFill>
              </a:defRPr>
            </a:lvl6pPr>
            <a:lvl7pPr indent="-298450" lvl="6" marL="3200400" rtl="0" algn="l">
              <a:lnSpc>
                <a:spcPct val="90000"/>
              </a:lnSpc>
              <a:spcBef>
                <a:spcPts val="500"/>
              </a:spcBef>
              <a:spcAft>
                <a:spcPts val="0"/>
              </a:spcAft>
              <a:buClr>
                <a:schemeClr val="lt1"/>
              </a:buClr>
              <a:buSzPts val="1100"/>
              <a:buChar char="•"/>
              <a:defRPr sz="1100">
                <a:solidFill>
                  <a:schemeClr val="lt1"/>
                </a:solidFill>
              </a:defRPr>
            </a:lvl7pPr>
            <a:lvl8pPr indent="-298450" lvl="7" marL="3657600" rtl="0" algn="l">
              <a:lnSpc>
                <a:spcPct val="90000"/>
              </a:lnSpc>
              <a:spcBef>
                <a:spcPts val="500"/>
              </a:spcBef>
              <a:spcAft>
                <a:spcPts val="0"/>
              </a:spcAft>
              <a:buClr>
                <a:schemeClr val="lt1"/>
              </a:buClr>
              <a:buSzPts val="1100"/>
              <a:buChar char="•"/>
              <a:defRPr sz="1100">
                <a:solidFill>
                  <a:schemeClr val="lt1"/>
                </a:solidFill>
              </a:defRPr>
            </a:lvl8pPr>
            <a:lvl9pPr indent="-298450" lvl="8" marL="4114800" rtl="0" algn="l">
              <a:lnSpc>
                <a:spcPct val="90000"/>
              </a:lnSpc>
              <a:spcBef>
                <a:spcPts val="500"/>
              </a:spcBef>
              <a:spcAft>
                <a:spcPts val="0"/>
              </a:spcAft>
              <a:buClr>
                <a:schemeClr val="lt1"/>
              </a:buClr>
              <a:buSzPts val="1100"/>
              <a:buChar char="•"/>
              <a:defRPr sz="1100">
                <a:solidFill>
                  <a:schemeClr val="lt1"/>
                </a:solidFill>
              </a:defRPr>
            </a:lvl9pPr>
          </a:lstStyle>
          <a:p/>
        </p:txBody>
      </p:sp>
      <p:sp>
        <p:nvSpPr>
          <p:cNvPr id="960" name="Google Shape;960;p143"/>
          <p:cNvSpPr txBox="1"/>
          <p:nvPr>
            <p:ph idx="2" type="body"/>
          </p:nvPr>
        </p:nvSpPr>
        <p:spPr>
          <a:xfrm>
            <a:off x="4578785" y="2104568"/>
            <a:ext cx="30771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Font typeface="Barlow"/>
              <a:buChar char="•"/>
              <a:defRPr sz="1900">
                <a:solidFill>
                  <a:schemeClr val="lt1"/>
                </a:solidFill>
              </a:defRPr>
            </a:lvl1pPr>
            <a:lvl2pPr indent="-304800" lvl="1" marL="914400" rtl="0" algn="l">
              <a:lnSpc>
                <a:spcPct val="90000"/>
              </a:lnSpc>
              <a:spcBef>
                <a:spcPts val="500"/>
              </a:spcBef>
              <a:spcAft>
                <a:spcPts val="0"/>
              </a:spcAft>
              <a:buClr>
                <a:schemeClr val="lt1"/>
              </a:buClr>
              <a:buSzPts val="1200"/>
              <a:buFont typeface="Barlow"/>
              <a:buChar char="•"/>
              <a:defRPr sz="1600">
                <a:solidFill>
                  <a:schemeClr val="lt1"/>
                </a:solidFill>
              </a:defRPr>
            </a:lvl2pPr>
            <a:lvl3pPr indent="-298450" lvl="2" marL="1371600" rtl="0" algn="l">
              <a:lnSpc>
                <a:spcPct val="90000"/>
              </a:lnSpc>
              <a:spcBef>
                <a:spcPts val="500"/>
              </a:spcBef>
              <a:spcAft>
                <a:spcPts val="0"/>
              </a:spcAft>
              <a:buClr>
                <a:schemeClr val="lt1"/>
              </a:buClr>
              <a:buSzPts val="1100"/>
              <a:buFont typeface="Barlow"/>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98450" lvl="4" marL="2286000" rtl="0" algn="l">
              <a:lnSpc>
                <a:spcPct val="90000"/>
              </a:lnSpc>
              <a:spcBef>
                <a:spcPts val="500"/>
              </a:spcBef>
              <a:spcAft>
                <a:spcPts val="0"/>
              </a:spcAft>
              <a:buClr>
                <a:schemeClr val="lt1"/>
              </a:buClr>
              <a:buSzPts val="1100"/>
              <a:buChar char="•"/>
              <a:defRPr sz="1100">
                <a:solidFill>
                  <a:schemeClr val="lt1"/>
                </a:solidFill>
              </a:defRPr>
            </a:lvl5pPr>
            <a:lvl6pPr indent="-298450" lvl="5" marL="2743200" rtl="0" algn="l">
              <a:lnSpc>
                <a:spcPct val="90000"/>
              </a:lnSpc>
              <a:spcBef>
                <a:spcPts val="500"/>
              </a:spcBef>
              <a:spcAft>
                <a:spcPts val="0"/>
              </a:spcAft>
              <a:buClr>
                <a:schemeClr val="lt1"/>
              </a:buClr>
              <a:buSzPts val="1100"/>
              <a:buChar char="•"/>
              <a:defRPr sz="1100">
                <a:solidFill>
                  <a:schemeClr val="lt1"/>
                </a:solidFill>
              </a:defRPr>
            </a:lvl6pPr>
            <a:lvl7pPr indent="-298450" lvl="6" marL="3200400" rtl="0" algn="l">
              <a:lnSpc>
                <a:spcPct val="90000"/>
              </a:lnSpc>
              <a:spcBef>
                <a:spcPts val="500"/>
              </a:spcBef>
              <a:spcAft>
                <a:spcPts val="0"/>
              </a:spcAft>
              <a:buClr>
                <a:schemeClr val="lt1"/>
              </a:buClr>
              <a:buSzPts val="1100"/>
              <a:buChar char="•"/>
              <a:defRPr sz="1100">
                <a:solidFill>
                  <a:schemeClr val="lt1"/>
                </a:solidFill>
              </a:defRPr>
            </a:lvl7pPr>
            <a:lvl8pPr indent="-298450" lvl="7" marL="3657600" rtl="0" algn="l">
              <a:lnSpc>
                <a:spcPct val="90000"/>
              </a:lnSpc>
              <a:spcBef>
                <a:spcPts val="500"/>
              </a:spcBef>
              <a:spcAft>
                <a:spcPts val="0"/>
              </a:spcAft>
              <a:buClr>
                <a:schemeClr val="lt1"/>
              </a:buClr>
              <a:buSzPts val="1100"/>
              <a:buChar char="•"/>
              <a:defRPr sz="1100">
                <a:solidFill>
                  <a:schemeClr val="lt1"/>
                </a:solidFill>
              </a:defRPr>
            </a:lvl8pPr>
            <a:lvl9pPr indent="-298450" lvl="8" marL="4114800" rtl="0" algn="l">
              <a:lnSpc>
                <a:spcPct val="90000"/>
              </a:lnSpc>
              <a:spcBef>
                <a:spcPts val="500"/>
              </a:spcBef>
              <a:spcAft>
                <a:spcPts val="0"/>
              </a:spcAft>
              <a:buClr>
                <a:schemeClr val="lt1"/>
              </a:buClr>
              <a:buSzPts val="1100"/>
              <a:buChar char="•"/>
              <a:defRPr sz="1100">
                <a:solidFill>
                  <a:schemeClr val="lt1"/>
                </a:solidFill>
              </a:defRPr>
            </a:lvl9pPr>
          </a:lstStyle>
          <a:p/>
        </p:txBody>
      </p:sp>
      <p:sp>
        <p:nvSpPr>
          <p:cNvPr id="961" name="Google Shape;961;p143"/>
          <p:cNvSpPr txBox="1"/>
          <p:nvPr>
            <p:ph idx="3" type="body"/>
          </p:nvPr>
        </p:nvSpPr>
        <p:spPr>
          <a:xfrm>
            <a:off x="8494981" y="2104568"/>
            <a:ext cx="3077100" cy="31185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Font typeface="Barlow"/>
              <a:buChar char="•"/>
              <a:defRPr sz="1900">
                <a:solidFill>
                  <a:schemeClr val="lt1"/>
                </a:solidFill>
              </a:defRPr>
            </a:lvl1pPr>
            <a:lvl2pPr indent="-304800" lvl="1" marL="914400" rtl="0" algn="l">
              <a:lnSpc>
                <a:spcPct val="90000"/>
              </a:lnSpc>
              <a:spcBef>
                <a:spcPts val="500"/>
              </a:spcBef>
              <a:spcAft>
                <a:spcPts val="0"/>
              </a:spcAft>
              <a:buClr>
                <a:schemeClr val="lt1"/>
              </a:buClr>
              <a:buSzPts val="1200"/>
              <a:buFont typeface="Barlow"/>
              <a:buChar char="•"/>
              <a:defRPr sz="1600">
                <a:solidFill>
                  <a:schemeClr val="lt1"/>
                </a:solidFill>
              </a:defRPr>
            </a:lvl2pPr>
            <a:lvl3pPr indent="-298450" lvl="2" marL="1371600" rtl="0" algn="l">
              <a:lnSpc>
                <a:spcPct val="90000"/>
              </a:lnSpc>
              <a:spcBef>
                <a:spcPts val="500"/>
              </a:spcBef>
              <a:spcAft>
                <a:spcPts val="0"/>
              </a:spcAft>
              <a:buClr>
                <a:schemeClr val="lt1"/>
              </a:buClr>
              <a:buSzPts val="1100"/>
              <a:buFont typeface="Barlow"/>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98450" lvl="4" marL="2286000" rtl="0" algn="l">
              <a:lnSpc>
                <a:spcPct val="90000"/>
              </a:lnSpc>
              <a:spcBef>
                <a:spcPts val="500"/>
              </a:spcBef>
              <a:spcAft>
                <a:spcPts val="0"/>
              </a:spcAft>
              <a:buClr>
                <a:schemeClr val="lt1"/>
              </a:buClr>
              <a:buSzPts val="1100"/>
              <a:buChar char="•"/>
              <a:defRPr sz="1100">
                <a:solidFill>
                  <a:schemeClr val="lt1"/>
                </a:solidFill>
              </a:defRPr>
            </a:lvl5pPr>
            <a:lvl6pPr indent="-298450" lvl="5" marL="2743200" rtl="0" algn="l">
              <a:lnSpc>
                <a:spcPct val="90000"/>
              </a:lnSpc>
              <a:spcBef>
                <a:spcPts val="500"/>
              </a:spcBef>
              <a:spcAft>
                <a:spcPts val="0"/>
              </a:spcAft>
              <a:buClr>
                <a:schemeClr val="lt1"/>
              </a:buClr>
              <a:buSzPts val="1100"/>
              <a:buChar char="•"/>
              <a:defRPr sz="1100">
                <a:solidFill>
                  <a:schemeClr val="lt1"/>
                </a:solidFill>
              </a:defRPr>
            </a:lvl6pPr>
            <a:lvl7pPr indent="-298450" lvl="6" marL="3200400" rtl="0" algn="l">
              <a:lnSpc>
                <a:spcPct val="90000"/>
              </a:lnSpc>
              <a:spcBef>
                <a:spcPts val="500"/>
              </a:spcBef>
              <a:spcAft>
                <a:spcPts val="0"/>
              </a:spcAft>
              <a:buClr>
                <a:schemeClr val="lt1"/>
              </a:buClr>
              <a:buSzPts val="1100"/>
              <a:buChar char="•"/>
              <a:defRPr sz="1100">
                <a:solidFill>
                  <a:schemeClr val="lt1"/>
                </a:solidFill>
              </a:defRPr>
            </a:lvl7pPr>
            <a:lvl8pPr indent="-298450" lvl="7" marL="3657600" rtl="0" algn="l">
              <a:lnSpc>
                <a:spcPct val="90000"/>
              </a:lnSpc>
              <a:spcBef>
                <a:spcPts val="500"/>
              </a:spcBef>
              <a:spcAft>
                <a:spcPts val="0"/>
              </a:spcAft>
              <a:buClr>
                <a:schemeClr val="lt1"/>
              </a:buClr>
              <a:buSzPts val="1100"/>
              <a:buChar char="•"/>
              <a:defRPr sz="1100">
                <a:solidFill>
                  <a:schemeClr val="lt1"/>
                </a:solidFill>
              </a:defRPr>
            </a:lvl8pPr>
            <a:lvl9pPr indent="-298450" lvl="8" marL="4114800" rtl="0" algn="l">
              <a:lnSpc>
                <a:spcPct val="90000"/>
              </a:lnSpc>
              <a:spcBef>
                <a:spcPts val="500"/>
              </a:spcBef>
              <a:spcAft>
                <a:spcPts val="0"/>
              </a:spcAft>
              <a:buClr>
                <a:schemeClr val="lt1"/>
              </a:buClr>
              <a:buSzPts val="1100"/>
              <a:buChar char="•"/>
              <a:defRPr sz="1100">
                <a:solidFill>
                  <a:schemeClr val="lt1"/>
                </a:solidFill>
              </a:defRPr>
            </a:lvl9pPr>
          </a:lstStyle>
          <a:p/>
        </p:txBody>
      </p:sp>
      <p:sp>
        <p:nvSpPr>
          <p:cNvPr id="962" name="Google Shape;962;p143"/>
          <p:cNvSpPr txBox="1"/>
          <p:nvPr>
            <p:ph idx="4" type="subTitle"/>
          </p:nvPr>
        </p:nvSpPr>
        <p:spPr>
          <a:xfrm>
            <a:off x="460854" y="1270300"/>
            <a:ext cx="33873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700">
                <a:solidFill>
                  <a:schemeClr val="accent5"/>
                </a:solidFill>
              </a:defRPr>
            </a:lvl1pPr>
            <a:lvl2pPr lvl="1" rtl="0">
              <a:lnSpc>
                <a:spcPct val="90000"/>
              </a:lnSpc>
              <a:spcBef>
                <a:spcPts val="0"/>
              </a:spcBef>
              <a:spcAft>
                <a:spcPts val="0"/>
              </a:spcAft>
              <a:buNone/>
              <a:defRPr sz="2700">
                <a:solidFill>
                  <a:schemeClr val="accent5"/>
                </a:solidFill>
              </a:defRPr>
            </a:lvl2pPr>
            <a:lvl3pPr lvl="2" rtl="0">
              <a:lnSpc>
                <a:spcPct val="90000"/>
              </a:lnSpc>
              <a:spcBef>
                <a:spcPts val="0"/>
              </a:spcBef>
              <a:spcAft>
                <a:spcPts val="0"/>
              </a:spcAft>
              <a:buNone/>
              <a:defRPr sz="2700">
                <a:solidFill>
                  <a:schemeClr val="accent5"/>
                </a:solidFill>
              </a:defRPr>
            </a:lvl3pPr>
            <a:lvl4pPr lvl="3" rtl="0">
              <a:lnSpc>
                <a:spcPct val="90000"/>
              </a:lnSpc>
              <a:spcBef>
                <a:spcPts val="0"/>
              </a:spcBef>
              <a:spcAft>
                <a:spcPts val="0"/>
              </a:spcAft>
              <a:buNone/>
              <a:defRPr sz="2700">
                <a:solidFill>
                  <a:schemeClr val="accent5"/>
                </a:solidFill>
              </a:defRPr>
            </a:lvl4pPr>
            <a:lvl5pPr lvl="4" rtl="0">
              <a:lnSpc>
                <a:spcPct val="90000"/>
              </a:lnSpc>
              <a:spcBef>
                <a:spcPts val="0"/>
              </a:spcBef>
              <a:spcAft>
                <a:spcPts val="0"/>
              </a:spcAft>
              <a:buNone/>
              <a:defRPr sz="2700">
                <a:solidFill>
                  <a:schemeClr val="accent5"/>
                </a:solidFill>
              </a:defRPr>
            </a:lvl5pPr>
            <a:lvl6pPr lvl="5" rtl="0">
              <a:lnSpc>
                <a:spcPct val="90000"/>
              </a:lnSpc>
              <a:spcBef>
                <a:spcPts val="0"/>
              </a:spcBef>
              <a:spcAft>
                <a:spcPts val="0"/>
              </a:spcAft>
              <a:buNone/>
              <a:defRPr sz="2700">
                <a:solidFill>
                  <a:schemeClr val="accent5"/>
                </a:solidFill>
              </a:defRPr>
            </a:lvl6pPr>
            <a:lvl7pPr lvl="6" rtl="0">
              <a:lnSpc>
                <a:spcPct val="90000"/>
              </a:lnSpc>
              <a:spcBef>
                <a:spcPts val="0"/>
              </a:spcBef>
              <a:spcAft>
                <a:spcPts val="0"/>
              </a:spcAft>
              <a:buNone/>
              <a:defRPr sz="2700">
                <a:solidFill>
                  <a:schemeClr val="accent5"/>
                </a:solidFill>
              </a:defRPr>
            </a:lvl7pPr>
            <a:lvl8pPr lvl="7" rtl="0">
              <a:lnSpc>
                <a:spcPct val="90000"/>
              </a:lnSpc>
              <a:spcBef>
                <a:spcPts val="0"/>
              </a:spcBef>
              <a:spcAft>
                <a:spcPts val="0"/>
              </a:spcAft>
              <a:buNone/>
              <a:defRPr sz="2700">
                <a:solidFill>
                  <a:schemeClr val="accent5"/>
                </a:solidFill>
              </a:defRPr>
            </a:lvl8pPr>
            <a:lvl9pPr lvl="8" rtl="0">
              <a:lnSpc>
                <a:spcPct val="90000"/>
              </a:lnSpc>
              <a:spcBef>
                <a:spcPts val="0"/>
              </a:spcBef>
              <a:spcAft>
                <a:spcPts val="0"/>
              </a:spcAft>
              <a:buNone/>
              <a:defRPr sz="2700">
                <a:solidFill>
                  <a:schemeClr val="accent5"/>
                </a:solidFill>
              </a:defRPr>
            </a:lvl9pPr>
          </a:lstStyle>
          <a:p/>
        </p:txBody>
      </p:sp>
      <p:sp>
        <p:nvSpPr>
          <p:cNvPr id="963" name="Google Shape;963;p143"/>
          <p:cNvSpPr txBox="1"/>
          <p:nvPr>
            <p:ph idx="5" type="subTitle"/>
          </p:nvPr>
        </p:nvSpPr>
        <p:spPr>
          <a:xfrm>
            <a:off x="4414590" y="1270300"/>
            <a:ext cx="33873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700">
                <a:solidFill>
                  <a:schemeClr val="accent5"/>
                </a:solidFill>
              </a:defRPr>
            </a:lvl1pPr>
            <a:lvl2pPr lvl="1" rtl="0">
              <a:lnSpc>
                <a:spcPct val="90000"/>
              </a:lnSpc>
              <a:spcBef>
                <a:spcPts val="0"/>
              </a:spcBef>
              <a:spcAft>
                <a:spcPts val="0"/>
              </a:spcAft>
              <a:buNone/>
              <a:defRPr sz="2700">
                <a:solidFill>
                  <a:schemeClr val="accent5"/>
                </a:solidFill>
              </a:defRPr>
            </a:lvl2pPr>
            <a:lvl3pPr lvl="2" rtl="0">
              <a:lnSpc>
                <a:spcPct val="90000"/>
              </a:lnSpc>
              <a:spcBef>
                <a:spcPts val="0"/>
              </a:spcBef>
              <a:spcAft>
                <a:spcPts val="0"/>
              </a:spcAft>
              <a:buNone/>
              <a:defRPr sz="2700">
                <a:solidFill>
                  <a:schemeClr val="accent5"/>
                </a:solidFill>
              </a:defRPr>
            </a:lvl3pPr>
            <a:lvl4pPr lvl="3" rtl="0">
              <a:lnSpc>
                <a:spcPct val="90000"/>
              </a:lnSpc>
              <a:spcBef>
                <a:spcPts val="0"/>
              </a:spcBef>
              <a:spcAft>
                <a:spcPts val="0"/>
              </a:spcAft>
              <a:buNone/>
              <a:defRPr sz="2700">
                <a:solidFill>
                  <a:schemeClr val="accent5"/>
                </a:solidFill>
              </a:defRPr>
            </a:lvl4pPr>
            <a:lvl5pPr lvl="4" rtl="0">
              <a:lnSpc>
                <a:spcPct val="90000"/>
              </a:lnSpc>
              <a:spcBef>
                <a:spcPts val="0"/>
              </a:spcBef>
              <a:spcAft>
                <a:spcPts val="0"/>
              </a:spcAft>
              <a:buNone/>
              <a:defRPr sz="2700">
                <a:solidFill>
                  <a:schemeClr val="accent5"/>
                </a:solidFill>
              </a:defRPr>
            </a:lvl5pPr>
            <a:lvl6pPr lvl="5" rtl="0">
              <a:lnSpc>
                <a:spcPct val="90000"/>
              </a:lnSpc>
              <a:spcBef>
                <a:spcPts val="0"/>
              </a:spcBef>
              <a:spcAft>
                <a:spcPts val="0"/>
              </a:spcAft>
              <a:buNone/>
              <a:defRPr sz="2700">
                <a:solidFill>
                  <a:schemeClr val="accent5"/>
                </a:solidFill>
              </a:defRPr>
            </a:lvl6pPr>
            <a:lvl7pPr lvl="6" rtl="0">
              <a:lnSpc>
                <a:spcPct val="90000"/>
              </a:lnSpc>
              <a:spcBef>
                <a:spcPts val="0"/>
              </a:spcBef>
              <a:spcAft>
                <a:spcPts val="0"/>
              </a:spcAft>
              <a:buNone/>
              <a:defRPr sz="2700">
                <a:solidFill>
                  <a:schemeClr val="accent5"/>
                </a:solidFill>
              </a:defRPr>
            </a:lvl7pPr>
            <a:lvl8pPr lvl="7" rtl="0">
              <a:lnSpc>
                <a:spcPct val="90000"/>
              </a:lnSpc>
              <a:spcBef>
                <a:spcPts val="0"/>
              </a:spcBef>
              <a:spcAft>
                <a:spcPts val="0"/>
              </a:spcAft>
              <a:buNone/>
              <a:defRPr sz="2700">
                <a:solidFill>
                  <a:schemeClr val="accent5"/>
                </a:solidFill>
              </a:defRPr>
            </a:lvl8pPr>
            <a:lvl9pPr lvl="8" rtl="0">
              <a:lnSpc>
                <a:spcPct val="90000"/>
              </a:lnSpc>
              <a:spcBef>
                <a:spcPts val="0"/>
              </a:spcBef>
              <a:spcAft>
                <a:spcPts val="0"/>
              </a:spcAft>
              <a:buNone/>
              <a:defRPr sz="2700">
                <a:solidFill>
                  <a:schemeClr val="accent5"/>
                </a:solidFill>
              </a:defRPr>
            </a:lvl9pPr>
          </a:lstStyle>
          <a:p/>
        </p:txBody>
      </p:sp>
      <p:sp>
        <p:nvSpPr>
          <p:cNvPr id="964" name="Google Shape;964;p143"/>
          <p:cNvSpPr txBox="1"/>
          <p:nvPr>
            <p:ph idx="6" type="subTitle"/>
          </p:nvPr>
        </p:nvSpPr>
        <p:spPr>
          <a:xfrm>
            <a:off x="8330810" y="1270300"/>
            <a:ext cx="3387300" cy="630900"/>
          </a:xfrm>
          <a:prstGeom prst="rect">
            <a:avLst/>
          </a:prstGeom>
        </p:spPr>
        <p:txBody>
          <a:bodyPr anchorCtr="0" anchor="b" bIns="0" lIns="0" spcFirstLastPara="1" rIns="91425" wrap="square" tIns="0">
            <a:noAutofit/>
          </a:bodyPr>
          <a:lstStyle>
            <a:lvl1pPr lvl="0" rtl="0">
              <a:lnSpc>
                <a:spcPct val="90000"/>
              </a:lnSpc>
              <a:spcBef>
                <a:spcPts val="0"/>
              </a:spcBef>
              <a:spcAft>
                <a:spcPts val="0"/>
              </a:spcAft>
              <a:buNone/>
              <a:defRPr sz="2700">
                <a:solidFill>
                  <a:schemeClr val="accent5"/>
                </a:solidFill>
              </a:defRPr>
            </a:lvl1pPr>
            <a:lvl2pPr lvl="1" rtl="0">
              <a:lnSpc>
                <a:spcPct val="90000"/>
              </a:lnSpc>
              <a:spcBef>
                <a:spcPts val="0"/>
              </a:spcBef>
              <a:spcAft>
                <a:spcPts val="0"/>
              </a:spcAft>
              <a:buNone/>
              <a:defRPr sz="2700">
                <a:solidFill>
                  <a:schemeClr val="accent5"/>
                </a:solidFill>
              </a:defRPr>
            </a:lvl2pPr>
            <a:lvl3pPr lvl="2" rtl="0">
              <a:lnSpc>
                <a:spcPct val="90000"/>
              </a:lnSpc>
              <a:spcBef>
                <a:spcPts val="0"/>
              </a:spcBef>
              <a:spcAft>
                <a:spcPts val="0"/>
              </a:spcAft>
              <a:buNone/>
              <a:defRPr sz="2700">
                <a:solidFill>
                  <a:schemeClr val="accent5"/>
                </a:solidFill>
              </a:defRPr>
            </a:lvl3pPr>
            <a:lvl4pPr lvl="3" rtl="0">
              <a:lnSpc>
                <a:spcPct val="90000"/>
              </a:lnSpc>
              <a:spcBef>
                <a:spcPts val="0"/>
              </a:spcBef>
              <a:spcAft>
                <a:spcPts val="0"/>
              </a:spcAft>
              <a:buNone/>
              <a:defRPr sz="2700">
                <a:solidFill>
                  <a:schemeClr val="accent5"/>
                </a:solidFill>
              </a:defRPr>
            </a:lvl4pPr>
            <a:lvl5pPr lvl="4" rtl="0">
              <a:lnSpc>
                <a:spcPct val="90000"/>
              </a:lnSpc>
              <a:spcBef>
                <a:spcPts val="0"/>
              </a:spcBef>
              <a:spcAft>
                <a:spcPts val="0"/>
              </a:spcAft>
              <a:buNone/>
              <a:defRPr sz="2700">
                <a:solidFill>
                  <a:schemeClr val="accent5"/>
                </a:solidFill>
              </a:defRPr>
            </a:lvl5pPr>
            <a:lvl6pPr lvl="5" rtl="0">
              <a:lnSpc>
                <a:spcPct val="90000"/>
              </a:lnSpc>
              <a:spcBef>
                <a:spcPts val="0"/>
              </a:spcBef>
              <a:spcAft>
                <a:spcPts val="0"/>
              </a:spcAft>
              <a:buNone/>
              <a:defRPr sz="2700">
                <a:solidFill>
                  <a:schemeClr val="accent5"/>
                </a:solidFill>
              </a:defRPr>
            </a:lvl6pPr>
            <a:lvl7pPr lvl="6" rtl="0">
              <a:lnSpc>
                <a:spcPct val="90000"/>
              </a:lnSpc>
              <a:spcBef>
                <a:spcPts val="0"/>
              </a:spcBef>
              <a:spcAft>
                <a:spcPts val="0"/>
              </a:spcAft>
              <a:buNone/>
              <a:defRPr sz="2700">
                <a:solidFill>
                  <a:schemeClr val="accent5"/>
                </a:solidFill>
              </a:defRPr>
            </a:lvl7pPr>
            <a:lvl8pPr lvl="7" rtl="0">
              <a:lnSpc>
                <a:spcPct val="90000"/>
              </a:lnSpc>
              <a:spcBef>
                <a:spcPts val="0"/>
              </a:spcBef>
              <a:spcAft>
                <a:spcPts val="0"/>
              </a:spcAft>
              <a:buNone/>
              <a:defRPr sz="2700">
                <a:solidFill>
                  <a:schemeClr val="accent5"/>
                </a:solidFill>
              </a:defRPr>
            </a:lvl8pPr>
            <a:lvl9pPr lvl="8" rtl="0">
              <a:lnSpc>
                <a:spcPct val="90000"/>
              </a:lnSpc>
              <a:spcBef>
                <a:spcPts val="0"/>
              </a:spcBef>
              <a:spcAft>
                <a:spcPts val="0"/>
              </a:spcAft>
              <a:buNone/>
              <a:defRPr sz="2700">
                <a:solidFill>
                  <a:schemeClr val="accent5"/>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72" name="Shape 72"/>
        <p:cNvGrpSpPr/>
        <p:nvPr/>
      </p:nvGrpSpPr>
      <p:grpSpPr>
        <a:xfrm>
          <a:off x="0" y="0"/>
          <a:ext cx="0" cy="0"/>
          <a:chOff x="0" y="0"/>
          <a:chExt cx="0" cy="0"/>
        </a:xfrm>
      </p:grpSpPr>
      <p:sp>
        <p:nvSpPr>
          <p:cNvPr id="73" name="Google Shape;73;p16"/>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74" name="Google Shape;74;p16"/>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75" name="Google Shape;75;p16"/>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76" name="Google Shape;76;p16"/>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77" name="Google Shape;77;p16"/>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78" name="Google Shape;78;p1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65" name="Shape 965"/>
        <p:cNvGrpSpPr/>
        <p:nvPr/>
      </p:nvGrpSpPr>
      <p:grpSpPr>
        <a:xfrm>
          <a:off x="0" y="0"/>
          <a:ext cx="0" cy="0"/>
          <a:chOff x="0" y="0"/>
          <a:chExt cx="0" cy="0"/>
        </a:xfrm>
      </p:grpSpPr>
      <p:sp>
        <p:nvSpPr>
          <p:cNvPr id="966" name="Google Shape;966;p144"/>
          <p:cNvSpPr txBox="1"/>
          <p:nvPr>
            <p:ph type="title"/>
          </p:nvPr>
        </p:nvSpPr>
        <p:spPr>
          <a:xfrm>
            <a:off x="460867" y="365127"/>
            <a:ext cx="11257200" cy="992100"/>
          </a:xfrm>
          <a:prstGeom prst="rect">
            <a:avLst/>
          </a:prstGeom>
          <a:noFill/>
          <a:ln>
            <a:noFill/>
          </a:ln>
        </p:spPr>
        <p:txBody>
          <a:bodyPr anchorCtr="0" anchor="ctr" bIns="60925" lIns="0" spcFirstLastPara="1" rIns="0" wrap="square" tIns="60925">
            <a:noAutofit/>
          </a:bodyPr>
          <a:lstStyle>
            <a:lvl1pPr lvl="0" rtl="0" algn="l">
              <a:lnSpc>
                <a:spcPct val="90000"/>
              </a:lnSpc>
              <a:spcBef>
                <a:spcPts val="0"/>
              </a:spcBef>
              <a:spcAft>
                <a:spcPts val="0"/>
              </a:spcAft>
              <a:buClr>
                <a:schemeClr val="dk1"/>
              </a:buClr>
              <a:buSzPts val="24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_2">
    <p:spTree>
      <p:nvGrpSpPr>
        <p:cNvPr id="967" name="Shape 967"/>
        <p:cNvGrpSpPr/>
        <p:nvPr/>
      </p:nvGrpSpPr>
      <p:grpSpPr>
        <a:xfrm>
          <a:off x="0" y="0"/>
          <a:ext cx="0" cy="0"/>
          <a:chOff x="0" y="0"/>
          <a:chExt cx="0" cy="0"/>
        </a:xfrm>
      </p:grpSpPr>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5">
    <p:bg>
      <p:bgPr>
        <a:solidFill>
          <a:schemeClr val="lt1"/>
        </a:solidFill>
      </p:bgPr>
    </p:bg>
    <p:spTree>
      <p:nvGrpSpPr>
        <p:cNvPr id="968" name="Shape 968"/>
        <p:cNvGrpSpPr/>
        <p:nvPr/>
      </p:nvGrpSpPr>
      <p:grpSpPr>
        <a:xfrm>
          <a:off x="0" y="0"/>
          <a:ext cx="0" cy="0"/>
          <a:chOff x="0" y="0"/>
          <a:chExt cx="0" cy="0"/>
        </a:xfrm>
      </p:grpSpPr>
      <p:sp>
        <p:nvSpPr>
          <p:cNvPr id="969" name="Google Shape;969;p146"/>
          <p:cNvSpPr txBox="1"/>
          <p:nvPr>
            <p:ph type="title"/>
          </p:nvPr>
        </p:nvSpPr>
        <p:spPr>
          <a:xfrm>
            <a:off x="749246"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970" name="Google Shape;970;p146"/>
          <p:cNvSpPr txBox="1"/>
          <p:nvPr>
            <p:ph idx="1" type="subTitle"/>
          </p:nvPr>
        </p:nvSpPr>
        <p:spPr>
          <a:xfrm>
            <a:off x="764809"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971" name="Google Shape;971;p146"/>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72" name="Google Shape;972;p146"/>
          <p:cNvSpPr txBox="1"/>
          <p:nvPr>
            <p:ph idx="12" type="sldNum"/>
          </p:nvPr>
        </p:nvSpPr>
        <p:spPr>
          <a:xfrm>
            <a:off x="10866463" y="6351634"/>
            <a:ext cx="666600" cy="524700"/>
          </a:xfrm>
          <a:prstGeom prst="rect">
            <a:avLst/>
          </a:prstGeom>
          <a:noFill/>
          <a:ln>
            <a:noFill/>
          </a:ln>
        </p:spPr>
        <p:txBody>
          <a:bodyPr anchorCtr="0" anchor="t" bIns="121875" lIns="121875" spcFirstLastPara="1" rIns="121875" wrap="square" tIns="1218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973" name="Shape 973"/>
        <p:cNvGrpSpPr/>
        <p:nvPr/>
      </p:nvGrpSpPr>
      <p:grpSpPr>
        <a:xfrm>
          <a:off x="0" y="0"/>
          <a:ext cx="0" cy="0"/>
          <a:chOff x="0" y="0"/>
          <a:chExt cx="0" cy="0"/>
        </a:xfrm>
      </p:grpSpPr>
      <p:sp>
        <p:nvSpPr>
          <p:cNvPr id="974" name="Google Shape;974;p147"/>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975" name="Google Shape;975;p147"/>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79" name="Shape 79"/>
        <p:cNvGrpSpPr/>
        <p:nvPr/>
      </p:nvGrpSpPr>
      <p:grpSpPr>
        <a:xfrm>
          <a:off x="0" y="0"/>
          <a:ext cx="0" cy="0"/>
          <a:chOff x="0" y="0"/>
          <a:chExt cx="0" cy="0"/>
        </a:xfrm>
      </p:grpSpPr>
      <p:sp>
        <p:nvSpPr>
          <p:cNvPr id="80" name="Google Shape;80;p17"/>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81" name="Google Shape;81;p17"/>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82" name="Google Shape;82;p17"/>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83" name="Google Shape;83;p17"/>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84" name="Google Shape;84;p17"/>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5" name="Google Shape;85;p1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8" name="Google Shape;88;p1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9" name="Google Shape;89;p18"/>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0" name="Google Shape;90;p1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91" name="Shape 91"/>
        <p:cNvGrpSpPr/>
        <p:nvPr/>
      </p:nvGrpSpPr>
      <p:grpSpPr>
        <a:xfrm>
          <a:off x="0" y="0"/>
          <a:ext cx="0" cy="0"/>
          <a:chOff x="0" y="0"/>
          <a:chExt cx="0" cy="0"/>
        </a:xfrm>
      </p:grpSpPr>
      <p:sp>
        <p:nvSpPr>
          <p:cNvPr id="92" name="Google Shape;92;p1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3" name="Google Shape;93;p19"/>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94" name="Google Shape;94;p19"/>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95" name="Google Shape;95;p1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96" name="Shape 96"/>
        <p:cNvGrpSpPr/>
        <p:nvPr/>
      </p:nvGrpSpPr>
      <p:grpSpPr>
        <a:xfrm>
          <a:off x="0" y="0"/>
          <a:ext cx="0" cy="0"/>
          <a:chOff x="0" y="0"/>
          <a:chExt cx="0" cy="0"/>
        </a:xfrm>
      </p:grpSpPr>
      <p:sp>
        <p:nvSpPr>
          <p:cNvPr id="97" name="Google Shape;97;p2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8" name="Google Shape;98;p2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99" name="Google Shape;99;p20"/>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00" name="Google Shape;100;p20"/>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1" name="Google Shape;101;p20"/>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2" name="Google Shape;102;p20"/>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3" name="Google Shape;103;p20"/>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4" name="Google Shape;104;p2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05" name="Shape 105"/>
        <p:cNvGrpSpPr/>
        <p:nvPr/>
      </p:nvGrpSpPr>
      <p:grpSpPr>
        <a:xfrm>
          <a:off x="0" y="0"/>
          <a:ext cx="0" cy="0"/>
          <a:chOff x="0" y="0"/>
          <a:chExt cx="0" cy="0"/>
        </a:xfrm>
      </p:grpSpPr>
      <p:sp>
        <p:nvSpPr>
          <p:cNvPr id="106" name="Google Shape;106;p2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7" name="Google Shape;107;p21"/>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08" name="Google Shape;108;p21"/>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9" name="Google Shape;109;p21"/>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0" name="Google Shape;110;p21"/>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11" name="Google Shape;111;p21"/>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112" name="Google Shape;112;p21"/>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3" name="Google Shape;113;p2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496" y="2867800"/>
            <a:ext cx="11358000" cy="1122300"/>
          </a:xfrm>
          <a:prstGeom prst="rect">
            <a:avLst/>
          </a:prstGeom>
        </p:spPr>
        <p:txBody>
          <a:bodyPr anchorCtr="0" anchor="ctr" bIns="121875" lIns="121875" spcFirstLastPara="1" rIns="121875" wrap="square" tIns="12187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3"/>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14" name="Shape 114"/>
        <p:cNvGrpSpPr/>
        <p:nvPr/>
      </p:nvGrpSpPr>
      <p:grpSpPr>
        <a:xfrm>
          <a:off x="0" y="0"/>
          <a:ext cx="0" cy="0"/>
          <a:chOff x="0" y="0"/>
          <a:chExt cx="0" cy="0"/>
        </a:xfrm>
      </p:grpSpPr>
      <p:sp>
        <p:nvSpPr>
          <p:cNvPr id="115" name="Google Shape;115;p2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6" name="Google Shape;116;p2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117" name="Google Shape;117;p22"/>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18" name="Google Shape;118;p22"/>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19" name="Google Shape;119;p22"/>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0" name="Google Shape;120;p22"/>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1" name="Google Shape;121;p22"/>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2" name="Google Shape;122;p22"/>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23" name="Google Shape;123;p22"/>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24" name="Google Shape;124;p22"/>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25" name="Google Shape;125;p2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26" name="Shape 126"/>
        <p:cNvGrpSpPr/>
        <p:nvPr/>
      </p:nvGrpSpPr>
      <p:grpSpPr>
        <a:xfrm>
          <a:off x="0" y="0"/>
          <a:ext cx="0" cy="0"/>
          <a:chOff x="0" y="0"/>
          <a:chExt cx="0" cy="0"/>
        </a:xfrm>
      </p:grpSpPr>
      <p:sp>
        <p:nvSpPr>
          <p:cNvPr id="127" name="Google Shape;127;p2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8" name="Google Shape;128;p23"/>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9" name="Google Shape;129;p23"/>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0" name="Google Shape;130;p23"/>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1" name="Google Shape;131;p23"/>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32" name="Google Shape;132;p23"/>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33" name="Google Shape;133;p23"/>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4" name="Google Shape;134;p23"/>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135" name="Google Shape;135;p23"/>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36" name="Google Shape;136;p23"/>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37" name="Google Shape;137;p2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38" name="Shape 138"/>
        <p:cNvGrpSpPr/>
        <p:nvPr/>
      </p:nvGrpSpPr>
      <p:grpSpPr>
        <a:xfrm>
          <a:off x="0" y="0"/>
          <a:ext cx="0" cy="0"/>
          <a:chOff x="0" y="0"/>
          <a:chExt cx="0" cy="0"/>
        </a:xfrm>
      </p:grpSpPr>
      <p:sp>
        <p:nvSpPr>
          <p:cNvPr id="139" name="Google Shape;139;p24"/>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0" name="Google Shape;140;p24"/>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 name="Google Shape;141;p24"/>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2" name="Google Shape;142;p2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3" name="Google Shape;143;p24"/>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4" name="Google Shape;144;p24"/>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45" name="Google Shape;145;p24"/>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6" name="Google Shape;146;p24"/>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47" name="Google Shape;147;p24"/>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8" name="Google Shape;148;p24"/>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49" name="Google Shape;149;p24"/>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50" name="Google Shape;150;p2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51" name="Shape 151"/>
        <p:cNvGrpSpPr/>
        <p:nvPr/>
      </p:nvGrpSpPr>
      <p:grpSpPr>
        <a:xfrm>
          <a:off x="0" y="0"/>
          <a:ext cx="0" cy="0"/>
          <a:chOff x="0" y="0"/>
          <a:chExt cx="0" cy="0"/>
        </a:xfrm>
      </p:grpSpPr>
      <p:sp>
        <p:nvSpPr>
          <p:cNvPr id="152" name="Google Shape;152;p2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3" name="Google Shape;153;p25"/>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4" name="Google Shape;154;p25"/>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55" name="Google Shape;155;p25"/>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56" name="Google Shape;156;p25"/>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57" name="Google Shape;157;p2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58" name="Shape 158"/>
        <p:cNvGrpSpPr/>
        <p:nvPr/>
      </p:nvGrpSpPr>
      <p:grpSpPr>
        <a:xfrm>
          <a:off x="0" y="0"/>
          <a:ext cx="0" cy="0"/>
          <a:chOff x="0" y="0"/>
          <a:chExt cx="0" cy="0"/>
        </a:xfrm>
      </p:grpSpPr>
      <p:sp>
        <p:nvSpPr>
          <p:cNvPr id="159" name="Google Shape;159;p2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60" name="Google Shape;160;p26"/>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 name="Google Shape;161;p26"/>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2" name="Google Shape;162;p26"/>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63" name="Google Shape;163;p26"/>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64" name="Google Shape;164;p2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65" name="Shape 165"/>
        <p:cNvGrpSpPr/>
        <p:nvPr/>
      </p:nvGrpSpPr>
      <p:grpSpPr>
        <a:xfrm>
          <a:off x="0" y="0"/>
          <a:ext cx="0" cy="0"/>
          <a:chOff x="0" y="0"/>
          <a:chExt cx="0" cy="0"/>
        </a:xfrm>
      </p:grpSpPr>
      <p:sp>
        <p:nvSpPr>
          <p:cNvPr id="166" name="Google Shape;166;p27"/>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 name="Google Shape;167;p2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68" name="Google Shape;168;p27"/>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9" name="Google Shape;169;p27"/>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70" name="Google Shape;170;p2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71" name="Shape 171"/>
        <p:cNvGrpSpPr/>
        <p:nvPr/>
      </p:nvGrpSpPr>
      <p:grpSpPr>
        <a:xfrm>
          <a:off x="0" y="0"/>
          <a:ext cx="0" cy="0"/>
          <a:chOff x="0" y="0"/>
          <a:chExt cx="0" cy="0"/>
        </a:xfrm>
      </p:grpSpPr>
      <p:sp>
        <p:nvSpPr>
          <p:cNvPr id="172" name="Google Shape;172;p28"/>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3" name="Google Shape;173;p28"/>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4" name="Google Shape;174;p28"/>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5" name="Google Shape;175;p28"/>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6" name="Google Shape;176;p2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7" name="Google Shape;177;p2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78" name="Google Shape;178;p28"/>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179" name="Google Shape;179;p28"/>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80" name="Google Shape;180;p28"/>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81" name="Google Shape;181;p28"/>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82" name="Google Shape;182;p2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83" name="Shape 183"/>
        <p:cNvGrpSpPr/>
        <p:nvPr/>
      </p:nvGrpSpPr>
      <p:grpSpPr>
        <a:xfrm>
          <a:off x="0" y="0"/>
          <a:ext cx="0" cy="0"/>
          <a:chOff x="0" y="0"/>
          <a:chExt cx="0" cy="0"/>
        </a:xfrm>
      </p:grpSpPr>
      <p:sp>
        <p:nvSpPr>
          <p:cNvPr id="184" name="Google Shape;184;p29"/>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85" name="Google Shape;185;p2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86" name="Shape 186"/>
        <p:cNvGrpSpPr/>
        <p:nvPr/>
      </p:nvGrpSpPr>
      <p:grpSpPr>
        <a:xfrm>
          <a:off x="0" y="0"/>
          <a:ext cx="0" cy="0"/>
          <a:chOff x="0" y="0"/>
          <a:chExt cx="0" cy="0"/>
        </a:xfrm>
      </p:grpSpPr>
      <p:sp>
        <p:nvSpPr>
          <p:cNvPr id="187" name="Google Shape;187;p3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30"/>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89" name="Shape 189"/>
        <p:cNvGrpSpPr/>
        <p:nvPr/>
      </p:nvGrpSpPr>
      <p:grpSpPr>
        <a:xfrm>
          <a:off x="0" y="0"/>
          <a:ext cx="0" cy="0"/>
          <a:chOff x="0" y="0"/>
          <a:chExt cx="0" cy="0"/>
        </a:xfrm>
      </p:grpSpPr>
      <p:sp>
        <p:nvSpPr>
          <p:cNvPr id="190" name="Google Shape;190;p31"/>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1" name="Google Shape;191;p3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 name="Google Shape;18;p4"/>
          <p:cNvSpPr txBox="1"/>
          <p:nvPr>
            <p:ph idx="1" type="body"/>
          </p:nvPr>
        </p:nvSpPr>
        <p:spPr>
          <a:xfrm>
            <a:off x="415496" y="1536633"/>
            <a:ext cx="11358000" cy="4555200"/>
          </a:xfrm>
          <a:prstGeom prst="rect">
            <a:avLst/>
          </a:prstGeom>
        </p:spPr>
        <p:txBody>
          <a:bodyPr anchorCtr="0" anchor="t" bIns="121875" lIns="121875" spcFirstLastPara="1" rIns="121875" wrap="square" tIns="121875">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9" name="Google Shape;19;p4"/>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92" name="Shape 192"/>
        <p:cNvGrpSpPr/>
        <p:nvPr/>
      </p:nvGrpSpPr>
      <p:grpSpPr>
        <a:xfrm>
          <a:off x="0" y="0"/>
          <a:ext cx="0" cy="0"/>
          <a:chOff x="0" y="0"/>
          <a:chExt cx="0" cy="0"/>
        </a:xfrm>
      </p:grpSpPr>
      <p:sp>
        <p:nvSpPr>
          <p:cNvPr id="193" name="Google Shape;193;p32"/>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94" name="Google Shape;194;p3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195" name="Shape 195"/>
        <p:cNvGrpSpPr/>
        <p:nvPr/>
      </p:nvGrpSpPr>
      <p:grpSpPr>
        <a:xfrm>
          <a:off x="0" y="0"/>
          <a:ext cx="0" cy="0"/>
          <a:chOff x="0" y="0"/>
          <a:chExt cx="0" cy="0"/>
        </a:xfrm>
      </p:grpSpPr>
      <p:sp>
        <p:nvSpPr>
          <p:cNvPr id="196" name="Google Shape;196;p33"/>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97" name="Google Shape;197;p3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8" name="Google Shape;198;p33"/>
          <p:cNvPicPr preferRelativeResize="0"/>
          <p:nvPr/>
        </p:nvPicPr>
        <p:blipFill>
          <a:blip r:embed="rId2">
            <a:alphaModFix/>
          </a:blip>
          <a:stretch>
            <a:fillRect/>
          </a:stretch>
        </p:blipFill>
        <p:spPr>
          <a:xfrm>
            <a:off x="10666487" y="6474098"/>
            <a:ext cx="188420" cy="18842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99" name="Shape 199"/>
        <p:cNvGrpSpPr/>
        <p:nvPr/>
      </p:nvGrpSpPr>
      <p:grpSpPr>
        <a:xfrm>
          <a:off x="0" y="0"/>
          <a:ext cx="0" cy="0"/>
          <a:chOff x="0" y="0"/>
          <a:chExt cx="0" cy="0"/>
        </a:xfrm>
      </p:grpSpPr>
      <p:sp>
        <p:nvSpPr>
          <p:cNvPr id="200" name="Google Shape;200;p34"/>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1" name="Google Shape;201;p34"/>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2" name="Google Shape;202;p3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34"/>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4" name="Google Shape;204;p34"/>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5" name="Google Shape;205;p34"/>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6" name="Google Shape;206;p34"/>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7" name="Google Shape;207;p34"/>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8" name="Google Shape;208;p34"/>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 name="Google Shape;209;p34"/>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10" name="Shape 210"/>
        <p:cNvGrpSpPr/>
        <p:nvPr/>
      </p:nvGrpSpPr>
      <p:grpSpPr>
        <a:xfrm>
          <a:off x="0" y="0"/>
          <a:ext cx="0" cy="0"/>
          <a:chOff x="0" y="0"/>
          <a:chExt cx="0" cy="0"/>
        </a:xfrm>
      </p:grpSpPr>
      <p:sp>
        <p:nvSpPr>
          <p:cNvPr id="211" name="Google Shape;211;p35"/>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 name="Google Shape;212;p35"/>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3" name="Google Shape;213;p35"/>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14" name="Google Shape;214;p35"/>
          <p:cNvCxnSpPr>
            <a:stCxn id="213"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35"/>
          <p:cNvCxnSpPr>
            <a:stCxn id="211"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35"/>
          <p:cNvCxnSpPr>
            <a:stCxn id="212"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217" name="Google Shape;217;p35"/>
          <p:cNvCxnSpPr>
            <a:stCxn id="213"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218" name="Google Shape;218;p35"/>
          <p:cNvCxnSpPr>
            <a:stCxn id="212"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219" name="Google Shape;219;p35"/>
          <p:cNvCxnSpPr>
            <a:stCxn id="211"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220" name="Google Shape;220;p35"/>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21" name="Google Shape;221;p35"/>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2" name="Google Shape;222;p3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5"/>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4" name="Google Shape;224;p35"/>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5" name="Google Shape;225;p35"/>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6" name="Google Shape;226;p35"/>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7" name="Google Shape;227;p35"/>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8" name="Google Shape;228;p35"/>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9" name="Google Shape;229;p35"/>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30" name="Shape 230"/>
        <p:cNvGrpSpPr/>
        <p:nvPr/>
      </p:nvGrpSpPr>
      <p:grpSpPr>
        <a:xfrm>
          <a:off x="0" y="0"/>
          <a:ext cx="0" cy="0"/>
          <a:chOff x="0" y="0"/>
          <a:chExt cx="0" cy="0"/>
        </a:xfrm>
      </p:grpSpPr>
      <p:sp>
        <p:nvSpPr>
          <p:cNvPr id="231" name="Google Shape;231;p36"/>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2" name="Google Shape;232;p36"/>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3" name="Google Shape;233;p36"/>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4" name="Google Shape;234;p3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36"/>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6" name="Google Shape;236;p36"/>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7" name="Google Shape;237;p36"/>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38" name="Google Shape;238;p36"/>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9" name="Google Shape;239;p36"/>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0" name="Google Shape;240;p36"/>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1" name="Google Shape;241;p36"/>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2" name="Google Shape;242;p36"/>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3" name="Google Shape;243;p36"/>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4" name="Google Shape;244;p36"/>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5" name="Google Shape;245;p36"/>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46" name="Google Shape;246;p36"/>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47" name="Shape 247"/>
        <p:cNvGrpSpPr/>
        <p:nvPr/>
      </p:nvGrpSpPr>
      <p:grpSpPr>
        <a:xfrm>
          <a:off x="0" y="0"/>
          <a:ext cx="0" cy="0"/>
          <a:chOff x="0" y="0"/>
          <a:chExt cx="0" cy="0"/>
        </a:xfrm>
      </p:grpSpPr>
      <p:sp>
        <p:nvSpPr>
          <p:cNvPr id="248" name="Google Shape;248;p3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49" name="Google Shape;249;p37"/>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0" name="Google Shape;250;p3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37"/>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2" name="Google Shape;252;p37"/>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3" name="Google Shape;253;p37"/>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4" name="Google Shape;254;p37"/>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255" name="Google Shape;255;p37"/>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6" name="Google Shape;256;p37"/>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7" name="Google Shape;257;p37"/>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58" name="Shape 258"/>
        <p:cNvGrpSpPr/>
        <p:nvPr/>
      </p:nvGrpSpPr>
      <p:grpSpPr>
        <a:xfrm>
          <a:off x="0" y="0"/>
          <a:ext cx="0" cy="0"/>
          <a:chOff x="0" y="0"/>
          <a:chExt cx="0" cy="0"/>
        </a:xfrm>
      </p:grpSpPr>
      <p:sp>
        <p:nvSpPr>
          <p:cNvPr id="259" name="Google Shape;259;p38"/>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60" name="Google Shape;260;p38"/>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61" name="Google Shape;261;p38"/>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62" name="Google Shape;262;p38"/>
          <p:cNvCxnSpPr>
            <a:stCxn id="261"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38"/>
          <p:cNvCxnSpPr>
            <a:stCxn id="259"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38"/>
          <p:cNvCxnSpPr>
            <a:stCxn id="260"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38"/>
          <p:cNvCxnSpPr>
            <a:stCxn id="261"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38"/>
          <p:cNvCxnSpPr>
            <a:stCxn id="260"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38"/>
          <p:cNvCxnSpPr>
            <a:stCxn id="259"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268" name="Google Shape;268;p38"/>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9" name="Google Shape;269;p38"/>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0" name="Google Shape;270;p3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38"/>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2" name="Google Shape;272;p38"/>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3" name="Google Shape;273;p38"/>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4" name="Google Shape;274;p38"/>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5" name="Google Shape;275;p38"/>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6" name="Google Shape;276;p38"/>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7" name="Google Shape;277;p38"/>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78" name="Shape 278"/>
        <p:cNvGrpSpPr/>
        <p:nvPr/>
      </p:nvGrpSpPr>
      <p:grpSpPr>
        <a:xfrm>
          <a:off x="0" y="0"/>
          <a:ext cx="0" cy="0"/>
          <a:chOff x="0" y="0"/>
          <a:chExt cx="0" cy="0"/>
        </a:xfrm>
      </p:grpSpPr>
      <p:sp>
        <p:nvSpPr>
          <p:cNvPr id="279" name="Google Shape;279;p39"/>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80" name="Google Shape;280;p39"/>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1" name="Google Shape;281;p39"/>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2" name="Google Shape;282;p3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9"/>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4" name="Google Shape;284;p39"/>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5" name="Google Shape;285;p39"/>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86" name="Google Shape;286;p39"/>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7" name="Google Shape;287;p39"/>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8" name="Google Shape;288;p39"/>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9" name="Google Shape;289;p39"/>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90" name="Google Shape;290;p39"/>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39"/>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39"/>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39"/>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9"/>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95" name="Shape 295"/>
        <p:cNvGrpSpPr/>
        <p:nvPr/>
      </p:nvGrpSpPr>
      <p:grpSpPr>
        <a:xfrm>
          <a:off x="0" y="0"/>
          <a:ext cx="0" cy="0"/>
          <a:chOff x="0" y="0"/>
          <a:chExt cx="0" cy="0"/>
        </a:xfrm>
      </p:grpSpPr>
      <p:pic>
        <p:nvPicPr>
          <p:cNvPr id="296" name="Google Shape;296;p40"/>
          <p:cNvPicPr preferRelativeResize="0"/>
          <p:nvPr/>
        </p:nvPicPr>
        <p:blipFill rotWithShape="1">
          <a:blip r:embed="rId2">
            <a:alphaModFix/>
          </a:blip>
          <a:srcRect b="0" l="0" r="0" t="0"/>
          <a:stretch/>
        </p:blipFill>
        <p:spPr>
          <a:xfrm>
            <a:off x="3021211" y="2819733"/>
            <a:ext cx="6146561" cy="974266"/>
          </a:xfrm>
          <a:prstGeom prst="rect">
            <a:avLst/>
          </a:prstGeom>
          <a:noFill/>
          <a:ln>
            <a:noFill/>
          </a:ln>
        </p:spPr>
      </p:pic>
      <p:sp>
        <p:nvSpPr>
          <p:cNvPr id="297" name="Google Shape;297;p4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98" name="Shape 298"/>
        <p:cNvGrpSpPr/>
        <p:nvPr/>
      </p:nvGrpSpPr>
      <p:grpSpPr>
        <a:xfrm>
          <a:off x="0" y="0"/>
          <a:ext cx="0" cy="0"/>
          <a:chOff x="0" y="0"/>
          <a:chExt cx="0" cy="0"/>
        </a:xfrm>
      </p:grpSpPr>
      <p:pic>
        <p:nvPicPr>
          <p:cNvPr id="299" name="Google Shape;299;p41"/>
          <p:cNvPicPr preferRelativeResize="0"/>
          <p:nvPr/>
        </p:nvPicPr>
        <p:blipFill>
          <a:blip r:embed="rId2">
            <a:alphaModFix/>
          </a:blip>
          <a:stretch>
            <a:fillRect/>
          </a:stretch>
        </p:blipFill>
        <p:spPr>
          <a:xfrm>
            <a:off x="3021195" y="2819748"/>
            <a:ext cx="6146563" cy="977790"/>
          </a:xfrm>
          <a:prstGeom prst="rect">
            <a:avLst/>
          </a:prstGeom>
          <a:noFill/>
          <a:ln>
            <a:noFill/>
          </a:ln>
        </p:spPr>
      </p:pic>
      <p:sp>
        <p:nvSpPr>
          <p:cNvPr id="300" name="Google Shape;300;p4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 name="Google Shape;22;p5"/>
          <p:cNvSpPr txBox="1"/>
          <p:nvPr>
            <p:ph idx="1" type="body"/>
          </p:nvPr>
        </p:nvSpPr>
        <p:spPr>
          <a:xfrm>
            <a:off x="415496" y="1536633"/>
            <a:ext cx="5331900" cy="4555200"/>
          </a:xfrm>
          <a:prstGeom prst="rect">
            <a:avLst/>
          </a:prstGeom>
        </p:spPr>
        <p:txBody>
          <a:bodyPr anchorCtr="0" anchor="t" bIns="121875" lIns="121875" spcFirstLastPara="1" rIns="121875" wrap="square" tIns="121875">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 name="Google Shape;23;p5"/>
          <p:cNvSpPr txBox="1"/>
          <p:nvPr>
            <p:ph idx="2" type="body"/>
          </p:nvPr>
        </p:nvSpPr>
        <p:spPr>
          <a:xfrm>
            <a:off x="6441588" y="1536633"/>
            <a:ext cx="5331900" cy="4555200"/>
          </a:xfrm>
          <a:prstGeom prst="rect">
            <a:avLst/>
          </a:prstGeom>
        </p:spPr>
        <p:txBody>
          <a:bodyPr anchorCtr="0" anchor="t" bIns="121875" lIns="121875" spcFirstLastPara="1" rIns="121875" wrap="square" tIns="121875">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4" name="Google Shape;24;p5"/>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301" name="Shape 301"/>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302" name="Shape 302"/>
        <p:cNvGrpSpPr/>
        <p:nvPr/>
      </p:nvGrpSpPr>
      <p:grpSpPr>
        <a:xfrm>
          <a:off x="0" y="0"/>
          <a:ext cx="0" cy="0"/>
          <a:chOff x="0" y="0"/>
          <a:chExt cx="0" cy="0"/>
        </a:xfrm>
      </p:grpSpPr>
      <p:sp>
        <p:nvSpPr>
          <p:cNvPr id="303" name="Google Shape;303;p43"/>
          <p:cNvSpPr txBox="1"/>
          <p:nvPr>
            <p:ph idx="12" type="sldNum"/>
          </p:nvPr>
        </p:nvSpPr>
        <p:spPr>
          <a:xfrm>
            <a:off x="11293784" y="6217622"/>
            <a:ext cx="7314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 name="Shape 304"/>
        <p:cNvGrpSpPr/>
        <p:nvPr/>
      </p:nvGrpSpPr>
      <p:grpSpPr>
        <a:xfrm>
          <a:off x="0" y="0"/>
          <a:ext cx="0" cy="0"/>
          <a:chOff x="0" y="0"/>
          <a:chExt cx="0" cy="0"/>
        </a:xfrm>
      </p:grpSpPr>
      <p:sp>
        <p:nvSpPr>
          <p:cNvPr id="305" name="Google Shape;305;p44"/>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6" name="Google Shape;306;p44"/>
          <p:cNvSpPr txBox="1"/>
          <p:nvPr>
            <p:ph idx="12" type="sldNum"/>
          </p:nvPr>
        </p:nvSpPr>
        <p:spPr>
          <a:xfrm>
            <a:off x="11293784" y="6217622"/>
            <a:ext cx="7314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307" name="Shape 307"/>
        <p:cNvGrpSpPr/>
        <p:nvPr/>
      </p:nvGrpSpPr>
      <p:grpSpPr>
        <a:xfrm>
          <a:off x="0" y="0"/>
          <a:ext cx="0" cy="0"/>
          <a:chOff x="0" y="0"/>
          <a:chExt cx="0" cy="0"/>
        </a:xfrm>
      </p:grpSpPr>
      <p:sp>
        <p:nvSpPr>
          <p:cNvPr id="308" name="Google Shape;308;p45"/>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09" name="Google Shape;309;p45"/>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16" name="Shape 316"/>
        <p:cNvGrpSpPr/>
        <p:nvPr/>
      </p:nvGrpSpPr>
      <p:grpSpPr>
        <a:xfrm>
          <a:off x="0" y="0"/>
          <a:ext cx="0" cy="0"/>
          <a:chOff x="0" y="0"/>
          <a:chExt cx="0" cy="0"/>
        </a:xfrm>
      </p:grpSpPr>
      <p:sp>
        <p:nvSpPr>
          <p:cNvPr id="317" name="Google Shape;317;p47"/>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18" name="Google Shape;318;p47"/>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19" name="Google Shape;319;p47"/>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320" name="Google Shape;320;p47"/>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21" name="Google Shape;321;p47"/>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22" name="Google Shape;322;p4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47"/>
          <p:cNvPicPr preferRelativeResize="0"/>
          <p:nvPr/>
        </p:nvPicPr>
        <p:blipFill>
          <a:blip r:embed="rId3">
            <a:alphaModFix/>
          </a:blip>
          <a:stretch>
            <a:fillRect/>
          </a:stretch>
        </p:blipFill>
        <p:spPr>
          <a:xfrm>
            <a:off x="6537958" y="608125"/>
            <a:ext cx="5650993" cy="5641729"/>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24" name="Shape 324"/>
        <p:cNvGrpSpPr/>
        <p:nvPr/>
      </p:nvGrpSpPr>
      <p:grpSpPr>
        <a:xfrm>
          <a:off x="0" y="0"/>
          <a:ext cx="0" cy="0"/>
          <a:chOff x="0" y="0"/>
          <a:chExt cx="0" cy="0"/>
        </a:xfrm>
      </p:grpSpPr>
      <p:sp>
        <p:nvSpPr>
          <p:cNvPr id="325" name="Google Shape;325;p48"/>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26" name="Google Shape;326;p48"/>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27" name="Google Shape;327;p48"/>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328" name="Google Shape;328;p48"/>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29" name="Google Shape;329;p48"/>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0" name="Google Shape;330;p4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31" name="Google Shape;331;p48"/>
          <p:cNvPicPr preferRelativeResize="0"/>
          <p:nvPr/>
        </p:nvPicPr>
        <p:blipFill>
          <a:blip r:embed="rId3">
            <a:alphaModFix/>
          </a:blip>
          <a:stretch>
            <a:fillRect/>
          </a:stretch>
        </p:blipFill>
        <p:spPr>
          <a:xfrm>
            <a:off x="6537959" y="608138"/>
            <a:ext cx="5650993" cy="564172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32" name="Shape 332"/>
        <p:cNvGrpSpPr/>
        <p:nvPr/>
      </p:nvGrpSpPr>
      <p:grpSpPr>
        <a:xfrm>
          <a:off x="0" y="0"/>
          <a:ext cx="0" cy="0"/>
          <a:chOff x="0" y="0"/>
          <a:chExt cx="0" cy="0"/>
        </a:xfrm>
      </p:grpSpPr>
      <p:sp>
        <p:nvSpPr>
          <p:cNvPr id="333" name="Google Shape;333;p49"/>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34" name="Google Shape;334;p49"/>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35" name="Google Shape;335;p49"/>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336" name="Google Shape;336;p49"/>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37" name="Google Shape;337;p49"/>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38" name="Google Shape;338;p4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39" name="Shape 339"/>
        <p:cNvGrpSpPr/>
        <p:nvPr/>
      </p:nvGrpSpPr>
      <p:grpSpPr>
        <a:xfrm>
          <a:off x="0" y="0"/>
          <a:ext cx="0" cy="0"/>
          <a:chOff x="0" y="0"/>
          <a:chExt cx="0" cy="0"/>
        </a:xfrm>
      </p:grpSpPr>
      <p:sp>
        <p:nvSpPr>
          <p:cNvPr id="340" name="Google Shape;340;p50"/>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41" name="Google Shape;341;p50"/>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42" name="Google Shape;342;p50"/>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343" name="Google Shape;343;p50"/>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44" name="Google Shape;344;p50"/>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45" name="Google Shape;345;p5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46" name="Shape 346"/>
        <p:cNvGrpSpPr/>
        <p:nvPr/>
      </p:nvGrpSpPr>
      <p:grpSpPr>
        <a:xfrm>
          <a:off x="0" y="0"/>
          <a:ext cx="0" cy="0"/>
          <a:chOff x="0" y="0"/>
          <a:chExt cx="0" cy="0"/>
        </a:xfrm>
      </p:grpSpPr>
      <p:sp>
        <p:nvSpPr>
          <p:cNvPr id="347" name="Google Shape;347;p5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48" name="Google Shape;348;p5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49" name="Google Shape;349;p51"/>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0" name="Google Shape;350;p5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351" name="Shape 351"/>
        <p:cNvGrpSpPr/>
        <p:nvPr/>
      </p:nvGrpSpPr>
      <p:grpSpPr>
        <a:xfrm>
          <a:off x="0" y="0"/>
          <a:ext cx="0" cy="0"/>
          <a:chOff x="0" y="0"/>
          <a:chExt cx="0" cy="0"/>
        </a:xfrm>
      </p:grpSpPr>
      <p:sp>
        <p:nvSpPr>
          <p:cNvPr id="352" name="Google Shape;352;p5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3" name="Google Shape;353;p5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54" name="Google Shape;354;p52"/>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5" name="Google Shape;355;p5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496" y="593367"/>
            <a:ext cx="11358000" cy="763500"/>
          </a:xfrm>
          <a:prstGeom prst="rect">
            <a:avLst/>
          </a:prstGeom>
        </p:spPr>
        <p:txBody>
          <a:bodyPr anchorCtr="0" anchor="t" bIns="121875" lIns="121875" spcFirstLastPara="1" rIns="121875" wrap="square" tIns="121875">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 name="Google Shape;27;p6"/>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56" name="Shape 356"/>
        <p:cNvGrpSpPr/>
        <p:nvPr/>
      </p:nvGrpSpPr>
      <p:grpSpPr>
        <a:xfrm>
          <a:off x="0" y="0"/>
          <a:ext cx="0" cy="0"/>
          <a:chOff x="0" y="0"/>
          <a:chExt cx="0" cy="0"/>
        </a:xfrm>
      </p:grpSpPr>
      <p:sp>
        <p:nvSpPr>
          <p:cNvPr id="357" name="Google Shape;357;p5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8" name="Google Shape;358;p53"/>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359" name="Google Shape;359;p53"/>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60" name="Google Shape;360;p53"/>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1" name="Google Shape;361;p53"/>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2" name="Google Shape;362;p53"/>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3" name="Google Shape;363;p53"/>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4" name="Google Shape;364;p5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365" name="Shape 365"/>
        <p:cNvGrpSpPr/>
        <p:nvPr/>
      </p:nvGrpSpPr>
      <p:grpSpPr>
        <a:xfrm>
          <a:off x="0" y="0"/>
          <a:ext cx="0" cy="0"/>
          <a:chOff x="0" y="0"/>
          <a:chExt cx="0" cy="0"/>
        </a:xfrm>
      </p:grpSpPr>
      <p:sp>
        <p:nvSpPr>
          <p:cNvPr id="366" name="Google Shape;366;p5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7" name="Google Shape;367;p54"/>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68" name="Google Shape;368;p54"/>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69" name="Google Shape;369;p54"/>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370" name="Google Shape;370;p54"/>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371" name="Google Shape;371;p54"/>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372" name="Google Shape;372;p54"/>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73" name="Google Shape;373;p5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374" name="Shape 374"/>
        <p:cNvGrpSpPr/>
        <p:nvPr/>
      </p:nvGrpSpPr>
      <p:grpSpPr>
        <a:xfrm>
          <a:off x="0" y="0"/>
          <a:ext cx="0" cy="0"/>
          <a:chOff x="0" y="0"/>
          <a:chExt cx="0" cy="0"/>
        </a:xfrm>
      </p:grpSpPr>
      <p:sp>
        <p:nvSpPr>
          <p:cNvPr id="375" name="Google Shape;375;p5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6" name="Google Shape;376;p55"/>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377" name="Google Shape;377;p55"/>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78" name="Google Shape;378;p55"/>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79" name="Google Shape;379;p55"/>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0" name="Google Shape;380;p55"/>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1" name="Google Shape;381;p55"/>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2" name="Google Shape;382;p55"/>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83" name="Google Shape;383;p55"/>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84" name="Google Shape;384;p55"/>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85" name="Google Shape;385;p5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386" name="Shape 386"/>
        <p:cNvGrpSpPr/>
        <p:nvPr/>
      </p:nvGrpSpPr>
      <p:grpSpPr>
        <a:xfrm>
          <a:off x="0" y="0"/>
          <a:ext cx="0" cy="0"/>
          <a:chOff x="0" y="0"/>
          <a:chExt cx="0" cy="0"/>
        </a:xfrm>
      </p:grpSpPr>
      <p:sp>
        <p:nvSpPr>
          <p:cNvPr id="387" name="Google Shape;387;p5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88" name="Google Shape;388;p56"/>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9" name="Google Shape;389;p56"/>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90" name="Google Shape;390;p56"/>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1" name="Google Shape;391;p56"/>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92" name="Google Shape;392;p56"/>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93" name="Google Shape;393;p56"/>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94" name="Google Shape;394;p56"/>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395" name="Google Shape;395;p56"/>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96" name="Google Shape;396;p56"/>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97" name="Google Shape;397;p5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398" name="Shape 398"/>
        <p:cNvGrpSpPr/>
        <p:nvPr/>
      </p:nvGrpSpPr>
      <p:grpSpPr>
        <a:xfrm>
          <a:off x="0" y="0"/>
          <a:ext cx="0" cy="0"/>
          <a:chOff x="0" y="0"/>
          <a:chExt cx="0" cy="0"/>
        </a:xfrm>
      </p:grpSpPr>
      <p:sp>
        <p:nvSpPr>
          <p:cNvPr id="399" name="Google Shape;399;p57"/>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0" name="Google Shape;400;p57"/>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1" name="Google Shape;401;p57"/>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2" name="Google Shape;402;p5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03" name="Google Shape;403;p57"/>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4" name="Google Shape;404;p57"/>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05" name="Google Shape;405;p57"/>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6" name="Google Shape;406;p57"/>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7" name="Google Shape;407;p57"/>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08" name="Google Shape;408;p57"/>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09" name="Google Shape;409;p57"/>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410" name="Google Shape;410;p5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11" name="Shape 411"/>
        <p:cNvGrpSpPr/>
        <p:nvPr/>
      </p:nvGrpSpPr>
      <p:grpSpPr>
        <a:xfrm>
          <a:off x="0" y="0"/>
          <a:ext cx="0" cy="0"/>
          <a:chOff x="0" y="0"/>
          <a:chExt cx="0" cy="0"/>
        </a:xfrm>
      </p:grpSpPr>
      <p:sp>
        <p:nvSpPr>
          <p:cNvPr id="412" name="Google Shape;412;p5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13" name="Google Shape;413;p58"/>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4" name="Google Shape;414;p58"/>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15" name="Google Shape;415;p58"/>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16" name="Google Shape;416;p58"/>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417" name="Google Shape;417;p5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18" name="Shape 418"/>
        <p:cNvGrpSpPr/>
        <p:nvPr/>
      </p:nvGrpSpPr>
      <p:grpSpPr>
        <a:xfrm>
          <a:off x="0" y="0"/>
          <a:ext cx="0" cy="0"/>
          <a:chOff x="0" y="0"/>
          <a:chExt cx="0" cy="0"/>
        </a:xfrm>
      </p:grpSpPr>
      <p:sp>
        <p:nvSpPr>
          <p:cNvPr id="419" name="Google Shape;419;p5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0" name="Google Shape;420;p59"/>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21" name="Google Shape;421;p59"/>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2" name="Google Shape;422;p59"/>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423" name="Google Shape;423;p59"/>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24" name="Google Shape;424;p5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25" name="Shape 425"/>
        <p:cNvGrpSpPr/>
        <p:nvPr/>
      </p:nvGrpSpPr>
      <p:grpSpPr>
        <a:xfrm>
          <a:off x="0" y="0"/>
          <a:ext cx="0" cy="0"/>
          <a:chOff x="0" y="0"/>
          <a:chExt cx="0" cy="0"/>
        </a:xfrm>
      </p:grpSpPr>
      <p:sp>
        <p:nvSpPr>
          <p:cNvPr id="426" name="Google Shape;426;p60"/>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27" name="Google Shape;427;p6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8" name="Google Shape;428;p60"/>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29" name="Google Shape;429;p60"/>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30" name="Google Shape;430;p6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31" name="Shape 431"/>
        <p:cNvGrpSpPr/>
        <p:nvPr/>
      </p:nvGrpSpPr>
      <p:grpSpPr>
        <a:xfrm>
          <a:off x="0" y="0"/>
          <a:ext cx="0" cy="0"/>
          <a:chOff x="0" y="0"/>
          <a:chExt cx="0" cy="0"/>
        </a:xfrm>
      </p:grpSpPr>
      <p:sp>
        <p:nvSpPr>
          <p:cNvPr id="432" name="Google Shape;432;p61"/>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3" name="Google Shape;433;p61"/>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4" name="Google Shape;434;p61"/>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5" name="Google Shape;435;p61"/>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36" name="Google Shape;436;p6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7" name="Google Shape;437;p6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38" name="Google Shape;438;p61"/>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39" name="Google Shape;439;p61"/>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40" name="Google Shape;440;p61"/>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41" name="Google Shape;441;p61"/>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442" name="Google Shape;442;p6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43" name="Shape 443"/>
        <p:cNvGrpSpPr/>
        <p:nvPr/>
      </p:nvGrpSpPr>
      <p:grpSpPr>
        <a:xfrm>
          <a:off x="0" y="0"/>
          <a:ext cx="0" cy="0"/>
          <a:chOff x="0" y="0"/>
          <a:chExt cx="0" cy="0"/>
        </a:xfrm>
      </p:grpSpPr>
      <p:sp>
        <p:nvSpPr>
          <p:cNvPr id="444" name="Google Shape;444;p62"/>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45" name="Google Shape;445;p6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496" y="740800"/>
            <a:ext cx="3743100" cy="1007700"/>
          </a:xfrm>
          <a:prstGeom prst="rect">
            <a:avLst/>
          </a:prstGeom>
        </p:spPr>
        <p:txBody>
          <a:bodyPr anchorCtr="0" anchor="b" bIns="121875" lIns="121875" spcFirstLastPara="1" rIns="121875" wrap="square" tIns="121875">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0" name="Google Shape;30;p7"/>
          <p:cNvSpPr txBox="1"/>
          <p:nvPr>
            <p:ph idx="1" type="body"/>
          </p:nvPr>
        </p:nvSpPr>
        <p:spPr>
          <a:xfrm>
            <a:off x="415496" y="1852800"/>
            <a:ext cx="3743100" cy="4239300"/>
          </a:xfrm>
          <a:prstGeom prst="rect">
            <a:avLst/>
          </a:prstGeom>
        </p:spPr>
        <p:txBody>
          <a:bodyPr anchorCtr="0" anchor="t" bIns="121875" lIns="121875" spcFirstLastPara="1" rIns="121875" wrap="square" tIns="121875">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1" name="Google Shape;31;p7"/>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446" name="Shape 446"/>
        <p:cNvGrpSpPr/>
        <p:nvPr/>
      </p:nvGrpSpPr>
      <p:grpSpPr>
        <a:xfrm>
          <a:off x="0" y="0"/>
          <a:ext cx="0" cy="0"/>
          <a:chOff x="0" y="0"/>
          <a:chExt cx="0" cy="0"/>
        </a:xfrm>
      </p:grpSpPr>
      <p:sp>
        <p:nvSpPr>
          <p:cNvPr id="447" name="Google Shape;447;p6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8" name="Google Shape;448;p63"/>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49" name="Shape 449"/>
        <p:cNvGrpSpPr/>
        <p:nvPr/>
      </p:nvGrpSpPr>
      <p:grpSpPr>
        <a:xfrm>
          <a:off x="0" y="0"/>
          <a:ext cx="0" cy="0"/>
          <a:chOff x="0" y="0"/>
          <a:chExt cx="0" cy="0"/>
        </a:xfrm>
      </p:grpSpPr>
      <p:sp>
        <p:nvSpPr>
          <p:cNvPr id="450" name="Google Shape;450;p64"/>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1" name="Google Shape;451;p6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52" name="Shape 452"/>
        <p:cNvGrpSpPr/>
        <p:nvPr/>
      </p:nvGrpSpPr>
      <p:grpSpPr>
        <a:xfrm>
          <a:off x="0" y="0"/>
          <a:ext cx="0" cy="0"/>
          <a:chOff x="0" y="0"/>
          <a:chExt cx="0" cy="0"/>
        </a:xfrm>
      </p:grpSpPr>
      <p:sp>
        <p:nvSpPr>
          <p:cNvPr id="453" name="Google Shape;453;p65"/>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54" name="Google Shape;454;p6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455" name="Shape 455"/>
        <p:cNvGrpSpPr/>
        <p:nvPr/>
      </p:nvGrpSpPr>
      <p:grpSpPr>
        <a:xfrm>
          <a:off x="0" y="0"/>
          <a:ext cx="0" cy="0"/>
          <a:chOff x="0" y="0"/>
          <a:chExt cx="0" cy="0"/>
        </a:xfrm>
      </p:grpSpPr>
      <p:sp>
        <p:nvSpPr>
          <p:cNvPr id="456" name="Google Shape;456;p66"/>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57" name="Google Shape;457;p6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58" name="Google Shape;458;p66"/>
          <p:cNvPicPr preferRelativeResize="0"/>
          <p:nvPr/>
        </p:nvPicPr>
        <p:blipFill>
          <a:blip r:embed="rId2">
            <a:alphaModFix/>
          </a:blip>
          <a:stretch>
            <a:fillRect/>
          </a:stretch>
        </p:blipFill>
        <p:spPr>
          <a:xfrm>
            <a:off x="10666487" y="6474098"/>
            <a:ext cx="188420" cy="18842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59" name="Shape 459"/>
        <p:cNvGrpSpPr/>
        <p:nvPr/>
      </p:nvGrpSpPr>
      <p:grpSpPr>
        <a:xfrm>
          <a:off x="0" y="0"/>
          <a:ext cx="0" cy="0"/>
          <a:chOff x="0" y="0"/>
          <a:chExt cx="0" cy="0"/>
        </a:xfrm>
      </p:grpSpPr>
      <p:sp>
        <p:nvSpPr>
          <p:cNvPr id="460" name="Google Shape;460;p6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61" name="Google Shape;461;p67"/>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2" name="Google Shape;462;p6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3" name="Google Shape;463;p67"/>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4" name="Google Shape;464;p67"/>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5" name="Google Shape;465;p67"/>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6" name="Google Shape;466;p67"/>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7" name="Google Shape;467;p67"/>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8" name="Google Shape;468;p67"/>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69" name="Google Shape;469;p67"/>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470" name="Shape 470"/>
        <p:cNvGrpSpPr/>
        <p:nvPr/>
      </p:nvGrpSpPr>
      <p:grpSpPr>
        <a:xfrm>
          <a:off x="0" y="0"/>
          <a:ext cx="0" cy="0"/>
          <a:chOff x="0" y="0"/>
          <a:chExt cx="0" cy="0"/>
        </a:xfrm>
      </p:grpSpPr>
      <p:sp>
        <p:nvSpPr>
          <p:cNvPr id="471" name="Google Shape;471;p68"/>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72" name="Google Shape;472;p68"/>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473" name="Google Shape;473;p68"/>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474" name="Google Shape;474;p68"/>
          <p:cNvCxnSpPr>
            <a:stCxn id="473"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475" name="Google Shape;475;p68"/>
          <p:cNvCxnSpPr>
            <a:stCxn id="471"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476" name="Google Shape;476;p68"/>
          <p:cNvCxnSpPr>
            <a:stCxn id="472"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477" name="Google Shape;477;p68"/>
          <p:cNvCxnSpPr>
            <a:stCxn id="473"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478" name="Google Shape;478;p68"/>
          <p:cNvCxnSpPr>
            <a:stCxn id="472"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479" name="Google Shape;479;p68"/>
          <p:cNvCxnSpPr>
            <a:stCxn id="471"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480" name="Google Shape;480;p68"/>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81" name="Google Shape;481;p68"/>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2" name="Google Shape;482;p6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3" name="Google Shape;483;p68"/>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4" name="Google Shape;484;p68"/>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5" name="Google Shape;485;p68"/>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6" name="Google Shape;486;p68"/>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7" name="Google Shape;487;p68"/>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8" name="Google Shape;488;p68"/>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89" name="Google Shape;489;p68"/>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490" name="Shape 490"/>
        <p:cNvGrpSpPr/>
        <p:nvPr/>
      </p:nvGrpSpPr>
      <p:grpSpPr>
        <a:xfrm>
          <a:off x="0" y="0"/>
          <a:ext cx="0" cy="0"/>
          <a:chOff x="0" y="0"/>
          <a:chExt cx="0" cy="0"/>
        </a:xfrm>
      </p:grpSpPr>
      <p:sp>
        <p:nvSpPr>
          <p:cNvPr id="491" name="Google Shape;491;p69"/>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92" name="Google Shape;492;p69"/>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3" name="Google Shape;493;p69"/>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4" name="Google Shape;494;p6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5" name="Google Shape;495;p69"/>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6" name="Google Shape;496;p69"/>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7" name="Google Shape;497;p69"/>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498" name="Google Shape;498;p69"/>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99" name="Google Shape;499;p69"/>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00" name="Google Shape;500;p69"/>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01" name="Google Shape;501;p69"/>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502" name="Google Shape;502;p69"/>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03" name="Google Shape;503;p69"/>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04" name="Google Shape;504;p69"/>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05" name="Google Shape;505;p69"/>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506" name="Google Shape;506;p69"/>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507" name="Shape 507"/>
        <p:cNvGrpSpPr/>
        <p:nvPr/>
      </p:nvGrpSpPr>
      <p:grpSpPr>
        <a:xfrm>
          <a:off x="0" y="0"/>
          <a:ext cx="0" cy="0"/>
          <a:chOff x="0" y="0"/>
          <a:chExt cx="0" cy="0"/>
        </a:xfrm>
      </p:grpSpPr>
      <p:sp>
        <p:nvSpPr>
          <p:cNvPr id="508" name="Google Shape;508;p70"/>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09" name="Google Shape;509;p70"/>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0" name="Google Shape;510;p7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1" name="Google Shape;511;p70"/>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2" name="Google Shape;512;p70"/>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3" name="Google Shape;513;p70"/>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4" name="Google Shape;514;p70"/>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515" name="Google Shape;515;p70"/>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6" name="Google Shape;516;p70"/>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17" name="Google Shape;517;p70"/>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518" name="Shape 518"/>
        <p:cNvGrpSpPr/>
        <p:nvPr/>
      </p:nvGrpSpPr>
      <p:grpSpPr>
        <a:xfrm>
          <a:off x="0" y="0"/>
          <a:ext cx="0" cy="0"/>
          <a:chOff x="0" y="0"/>
          <a:chExt cx="0" cy="0"/>
        </a:xfrm>
      </p:grpSpPr>
      <p:sp>
        <p:nvSpPr>
          <p:cNvPr id="519" name="Google Shape;519;p71"/>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520" name="Google Shape;520;p71"/>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521" name="Google Shape;521;p71"/>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522" name="Google Shape;522;p71"/>
          <p:cNvCxnSpPr>
            <a:stCxn id="521"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523" name="Google Shape;523;p71"/>
          <p:cNvCxnSpPr>
            <a:stCxn id="519"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524" name="Google Shape;524;p71"/>
          <p:cNvCxnSpPr>
            <a:stCxn id="520"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525" name="Google Shape;525;p71"/>
          <p:cNvCxnSpPr>
            <a:stCxn id="521"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71"/>
          <p:cNvCxnSpPr>
            <a:stCxn id="520"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527" name="Google Shape;527;p71"/>
          <p:cNvCxnSpPr>
            <a:stCxn id="519"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528" name="Google Shape;528;p71"/>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29" name="Google Shape;529;p71"/>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0" name="Google Shape;530;p7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71"/>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2" name="Google Shape;532;p71"/>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3" name="Google Shape;533;p71"/>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4" name="Google Shape;534;p71"/>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5" name="Google Shape;535;p71"/>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6" name="Google Shape;536;p71"/>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37" name="Google Shape;537;p71"/>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538" name="Shape 538"/>
        <p:cNvGrpSpPr/>
        <p:nvPr/>
      </p:nvGrpSpPr>
      <p:grpSpPr>
        <a:xfrm>
          <a:off x="0" y="0"/>
          <a:ext cx="0" cy="0"/>
          <a:chOff x="0" y="0"/>
          <a:chExt cx="0" cy="0"/>
        </a:xfrm>
      </p:grpSpPr>
      <p:sp>
        <p:nvSpPr>
          <p:cNvPr id="539" name="Google Shape;539;p72"/>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40" name="Google Shape;540;p72"/>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1" name="Google Shape;541;p72"/>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2" name="Google Shape;542;p7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72"/>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4" name="Google Shape;544;p72"/>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5" name="Google Shape;545;p72"/>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546" name="Google Shape;546;p72"/>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7" name="Google Shape;547;p72"/>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8" name="Google Shape;548;p72"/>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49" name="Google Shape;549;p72"/>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550" name="Google Shape;550;p72"/>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51" name="Google Shape;551;p72"/>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52" name="Google Shape;552;p72"/>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53" name="Google Shape;553;p72"/>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72"/>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503" y="600200"/>
            <a:ext cx="8488200" cy="5454300"/>
          </a:xfrm>
          <a:prstGeom prst="rect">
            <a:avLst/>
          </a:prstGeom>
        </p:spPr>
        <p:txBody>
          <a:bodyPr anchorCtr="0" anchor="ctr" bIns="121875" lIns="121875" spcFirstLastPara="1" rIns="121875" wrap="square" tIns="121875">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4" name="Google Shape;34;p8"/>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555" name="Shape 555"/>
        <p:cNvGrpSpPr/>
        <p:nvPr/>
      </p:nvGrpSpPr>
      <p:grpSpPr>
        <a:xfrm>
          <a:off x="0" y="0"/>
          <a:ext cx="0" cy="0"/>
          <a:chOff x="0" y="0"/>
          <a:chExt cx="0" cy="0"/>
        </a:xfrm>
      </p:grpSpPr>
      <p:pic>
        <p:nvPicPr>
          <p:cNvPr id="556" name="Google Shape;556;p73"/>
          <p:cNvPicPr preferRelativeResize="0"/>
          <p:nvPr/>
        </p:nvPicPr>
        <p:blipFill rotWithShape="1">
          <a:blip r:embed="rId2">
            <a:alphaModFix/>
          </a:blip>
          <a:srcRect b="0" l="0" r="0" t="0"/>
          <a:stretch/>
        </p:blipFill>
        <p:spPr>
          <a:xfrm>
            <a:off x="3021211" y="2819733"/>
            <a:ext cx="6146561" cy="974266"/>
          </a:xfrm>
          <a:prstGeom prst="rect">
            <a:avLst/>
          </a:prstGeom>
          <a:noFill/>
          <a:ln>
            <a:noFill/>
          </a:ln>
        </p:spPr>
      </p:pic>
      <p:sp>
        <p:nvSpPr>
          <p:cNvPr id="557" name="Google Shape;557;p7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558" name="Shape 558"/>
        <p:cNvGrpSpPr/>
        <p:nvPr/>
      </p:nvGrpSpPr>
      <p:grpSpPr>
        <a:xfrm>
          <a:off x="0" y="0"/>
          <a:ext cx="0" cy="0"/>
          <a:chOff x="0" y="0"/>
          <a:chExt cx="0" cy="0"/>
        </a:xfrm>
      </p:grpSpPr>
      <p:pic>
        <p:nvPicPr>
          <p:cNvPr id="559" name="Google Shape;559;p74"/>
          <p:cNvPicPr preferRelativeResize="0"/>
          <p:nvPr/>
        </p:nvPicPr>
        <p:blipFill>
          <a:blip r:embed="rId2">
            <a:alphaModFix/>
          </a:blip>
          <a:stretch>
            <a:fillRect/>
          </a:stretch>
        </p:blipFill>
        <p:spPr>
          <a:xfrm>
            <a:off x="3021195" y="2819748"/>
            <a:ext cx="6146563" cy="977790"/>
          </a:xfrm>
          <a:prstGeom prst="rect">
            <a:avLst/>
          </a:prstGeom>
          <a:noFill/>
          <a:ln>
            <a:noFill/>
          </a:ln>
        </p:spPr>
      </p:pic>
      <p:sp>
        <p:nvSpPr>
          <p:cNvPr id="560" name="Google Shape;560;p7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561" name="Shape 561"/>
        <p:cNvGrpSpPr/>
        <p:nvPr/>
      </p:nvGrpSpPr>
      <p:grpSpPr>
        <a:xfrm>
          <a:off x="0" y="0"/>
          <a:ext cx="0" cy="0"/>
          <a:chOff x="0" y="0"/>
          <a:chExt cx="0" cy="0"/>
        </a:xfrm>
      </p:grpSpPr>
      <p:sp>
        <p:nvSpPr>
          <p:cNvPr id="562" name="Google Shape;562;p75"/>
          <p:cNvSpPr txBox="1"/>
          <p:nvPr>
            <p:ph type="title"/>
          </p:nvPr>
        </p:nvSpPr>
        <p:spPr>
          <a:xfrm>
            <a:off x="455881" y="1168943"/>
            <a:ext cx="3617400" cy="899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700"/>
              <a:buFont typeface="Quattrocento Sans"/>
              <a:buNone/>
              <a:defRPr sz="1700">
                <a:solidFill>
                  <a:schemeClr val="dk1"/>
                </a:solidFill>
              </a:defRPr>
            </a:lvl1pPr>
            <a:lvl2pPr lvl="1" rtl="0" algn="l">
              <a:lnSpc>
                <a:spcPct val="100000"/>
              </a:lnSpc>
              <a:spcBef>
                <a:spcPts val="0"/>
              </a:spcBef>
              <a:spcAft>
                <a:spcPts val="0"/>
              </a:spcAft>
              <a:buSzPts val="1300"/>
              <a:buNone/>
              <a:defRPr/>
            </a:lvl2pPr>
            <a:lvl3pPr lvl="2" rtl="0" algn="l">
              <a:lnSpc>
                <a:spcPct val="100000"/>
              </a:lnSpc>
              <a:spcBef>
                <a:spcPts val="0"/>
              </a:spcBef>
              <a:spcAft>
                <a:spcPts val="0"/>
              </a:spcAft>
              <a:buSzPts val="1300"/>
              <a:buNone/>
              <a:defRPr/>
            </a:lvl3pPr>
            <a:lvl4pPr lvl="3" rtl="0" algn="l">
              <a:lnSpc>
                <a:spcPct val="100000"/>
              </a:lnSpc>
              <a:spcBef>
                <a:spcPts val="0"/>
              </a:spcBef>
              <a:spcAft>
                <a:spcPts val="0"/>
              </a:spcAft>
              <a:buSzPts val="1300"/>
              <a:buNone/>
              <a:defRPr/>
            </a:lvl4pPr>
            <a:lvl5pPr lvl="4" rtl="0" algn="l">
              <a:lnSpc>
                <a:spcPct val="100000"/>
              </a:lnSpc>
              <a:spcBef>
                <a:spcPts val="0"/>
              </a:spcBef>
              <a:spcAft>
                <a:spcPts val="0"/>
              </a:spcAft>
              <a:buSzPts val="1300"/>
              <a:buNone/>
              <a:defRPr/>
            </a:lvl5pPr>
            <a:lvl6pPr lvl="5" rtl="0" algn="l">
              <a:lnSpc>
                <a:spcPct val="100000"/>
              </a:lnSpc>
              <a:spcBef>
                <a:spcPts val="0"/>
              </a:spcBef>
              <a:spcAft>
                <a:spcPts val="0"/>
              </a:spcAft>
              <a:buSzPts val="1300"/>
              <a:buNone/>
              <a:defRPr/>
            </a:lvl6pPr>
            <a:lvl7pPr lvl="6" rtl="0" algn="l">
              <a:lnSpc>
                <a:spcPct val="100000"/>
              </a:lnSpc>
              <a:spcBef>
                <a:spcPts val="0"/>
              </a:spcBef>
              <a:spcAft>
                <a:spcPts val="0"/>
              </a:spcAft>
              <a:buSzPts val="1300"/>
              <a:buNone/>
              <a:defRPr/>
            </a:lvl7pPr>
            <a:lvl8pPr lvl="7" rtl="0" algn="l">
              <a:lnSpc>
                <a:spcPct val="100000"/>
              </a:lnSpc>
              <a:spcBef>
                <a:spcPts val="0"/>
              </a:spcBef>
              <a:spcAft>
                <a:spcPts val="0"/>
              </a:spcAft>
              <a:buSzPts val="1300"/>
              <a:buNone/>
              <a:defRPr/>
            </a:lvl8pPr>
            <a:lvl9pPr lvl="8" rtl="0" algn="l">
              <a:lnSpc>
                <a:spcPct val="100000"/>
              </a:lnSpc>
              <a:spcBef>
                <a:spcPts val="0"/>
              </a:spcBef>
              <a:spcAft>
                <a:spcPts val="0"/>
              </a:spcAft>
              <a:buSzPts val="1300"/>
              <a:buNone/>
              <a:defRPr/>
            </a:lvl9pPr>
          </a:lstStyle>
          <a:p/>
        </p:txBody>
      </p:sp>
      <p:sp>
        <p:nvSpPr>
          <p:cNvPr id="563" name="Google Shape;563;p75"/>
          <p:cNvSpPr txBox="1"/>
          <p:nvPr>
            <p:ph idx="1" type="body"/>
          </p:nvPr>
        </p:nvSpPr>
        <p:spPr>
          <a:xfrm>
            <a:off x="6228284" y="1168943"/>
            <a:ext cx="3836700" cy="3787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600"/>
              <a:buNone/>
              <a:defRPr sz="1700">
                <a:solidFill>
                  <a:schemeClr val="dk2"/>
                </a:solidFill>
              </a:defRPr>
            </a:lvl1pPr>
            <a:lvl2pPr indent="-228600" lvl="1" marL="914400" rtl="0" algn="l">
              <a:lnSpc>
                <a:spcPct val="100000"/>
              </a:lnSpc>
              <a:spcBef>
                <a:spcPts val="500"/>
              </a:spcBef>
              <a:spcAft>
                <a:spcPts val="0"/>
              </a:spcAft>
              <a:buClr>
                <a:schemeClr val="dk1"/>
              </a:buClr>
              <a:buSzPts val="1600"/>
              <a:buNone/>
              <a:defRPr sz="1700"/>
            </a:lvl2pPr>
            <a:lvl3pPr indent="-228600" lvl="2" marL="1371600" rtl="0" algn="l">
              <a:lnSpc>
                <a:spcPct val="100000"/>
              </a:lnSpc>
              <a:spcBef>
                <a:spcPts val="0"/>
              </a:spcBef>
              <a:spcAft>
                <a:spcPts val="0"/>
              </a:spcAft>
              <a:buClr>
                <a:schemeClr val="dk2"/>
              </a:buClr>
              <a:buSzPts val="1600"/>
              <a:buNone/>
              <a:defRPr sz="1700"/>
            </a:lvl3pPr>
            <a:lvl4pPr indent="-228600" lvl="3" marL="1828800" rtl="0" algn="l">
              <a:lnSpc>
                <a:spcPct val="100000"/>
              </a:lnSpc>
              <a:spcBef>
                <a:spcPts val="0"/>
              </a:spcBef>
              <a:spcAft>
                <a:spcPts val="0"/>
              </a:spcAft>
              <a:buClr>
                <a:schemeClr val="dk1"/>
              </a:buClr>
              <a:buSzPts val="1600"/>
              <a:buNone/>
              <a:defRPr sz="1700"/>
            </a:lvl4pPr>
            <a:lvl5pPr indent="-228600" lvl="4" marL="2286000" rtl="0" algn="l">
              <a:lnSpc>
                <a:spcPct val="100000"/>
              </a:lnSpc>
              <a:spcBef>
                <a:spcPts val="0"/>
              </a:spcBef>
              <a:spcAft>
                <a:spcPts val="0"/>
              </a:spcAft>
              <a:buClr>
                <a:schemeClr val="dk1"/>
              </a:buClr>
              <a:buSzPts val="1600"/>
              <a:buNone/>
              <a:defRPr sz="1700"/>
            </a:lvl5pPr>
            <a:lvl6pPr indent="-228600" lvl="5" marL="2743200" rtl="0" algn="l">
              <a:lnSpc>
                <a:spcPct val="100000"/>
              </a:lnSpc>
              <a:spcBef>
                <a:spcPts val="400"/>
              </a:spcBef>
              <a:spcAft>
                <a:spcPts val="0"/>
              </a:spcAft>
              <a:buClr>
                <a:schemeClr val="dk1"/>
              </a:buClr>
              <a:buSzPts val="1700"/>
              <a:buNone/>
              <a:defRPr/>
            </a:lvl6pPr>
            <a:lvl7pPr indent="-228600" lvl="6" marL="3200400" rtl="0" algn="l">
              <a:lnSpc>
                <a:spcPct val="100000"/>
              </a:lnSpc>
              <a:spcBef>
                <a:spcPts val="0"/>
              </a:spcBef>
              <a:spcAft>
                <a:spcPts val="0"/>
              </a:spcAft>
              <a:buClr>
                <a:schemeClr val="dk1"/>
              </a:buClr>
              <a:buSzPts val="1700"/>
              <a:buNone/>
              <a:defRPr/>
            </a:lvl7pPr>
            <a:lvl8pPr indent="-336550" lvl="7" marL="3657600" rtl="0" algn="l">
              <a:lnSpc>
                <a:spcPct val="100000"/>
              </a:lnSpc>
              <a:spcBef>
                <a:spcPts val="400"/>
              </a:spcBef>
              <a:spcAft>
                <a:spcPts val="0"/>
              </a:spcAft>
              <a:buClr>
                <a:schemeClr val="dk1"/>
              </a:buClr>
              <a:buSzPts val="1700"/>
              <a:buChar char="•"/>
              <a:defRPr/>
            </a:lvl8pPr>
            <a:lvl9pPr indent="-336550" lvl="8" marL="4114800" rtl="0" algn="l">
              <a:lnSpc>
                <a:spcPct val="100000"/>
              </a:lnSpc>
              <a:spcBef>
                <a:spcPts val="400"/>
              </a:spcBef>
              <a:spcAft>
                <a:spcPts val="0"/>
              </a:spcAft>
              <a:buClr>
                <a:schemeClr val="dk1"/>
              </a:buClr>
              <a:buSzPts val="1700"/>
              <a:buChar char="•"/>
              <a:defRPr/>
            </a:lvl9pPr>
          </a:lstStyle>
          <a:p/>
        </p:txBody>
      </p:sp>
    </p:spTree>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4" name="Shape 564"/>
        <p:cNvGrpSpPr/>
        <p:nvPr/>
      </p:nvGrpSpPr>
      <p:grpSpPr>
        <a:xfrm>
          <a:off x="0" y="0"/>
          <a:ext cx="0" cy="0"/>
          <a:chOff x="0" y="0"/>
          <a:chExt cx="0" cy="0"/>
        </a:xfrm>
      </p:grpSpPr>
      <p:sp>
        <p:nvSpPr>
          <p:cNvPr id="565" name="Google Shape;565;p76"/>
          <p:cNvSpPr txBox="1"/>
          <p:nvPr>
            <p:ph idx="12" type="sldNum"/>
          </p:nvPr>
        </p:nvSpPr>
        <p:spPr>
          <a:xfrm>
            <a:off x="11293784" y="6217623"/>
            <a:ext cx="731400" cy="524700"/>
          </a:xfrm>
          <a:prstGeom prst="rect">
            <a:avLst/>
          </a:prstGeom>
          <a:noFill/>
          <a:ln>
            <a:noFill/>
          </a:ln>
        </p:spPr>
        <p:txBody>
          <a:bodyPr anchorCtr="0" anchor="ctr" bIns="89625" lIns="89625" spcFirstLastPara="1" rIns="89625" wrap="square" tIns="89625">
            <a:noAutofit/>
          </a:bodyPr>
          <a:lstStyle>
            <a:lvl1pPr indent="0" lvl="0"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700"/>
              <a:buFont typeface="Quattrocento Sans"/>
              <a:buNone/>
              <a:defRPr b="0" i="0" sz="17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566" name="Shape 566"/>
        <p:cNvGrpSpPr/>
        <p:nvPr/>
      </p:nvGrpSpPr>
      <p:grpSpPr>
        <a:xfrm>
          <a:off x="0" y="0"/>
          <a:ext cx="0" cy="0"/>
          <a:chOff x="0" y="0"/>
          <a:chExt cx="0" cy="0"/>
        </a:xfrm>
      </p:grpSpPr>
      <p:sp>
        <p:nvSpPr>
          <p:cNvPr id="567" name="Google Shape;567;p77"/>
          <p:cNvSpPr txBox="1"/>
          <p:nvPr>
            <p:ph idx="12" type="sldNum"/>
          </p:nvPr>
        </p:nvSpPr>
        <p:spPr>
          <a:xfrm>
            <a:off x="11293784" y="6217624"/>
            <a:ext cx="731400" cy="524700"/>
          </a:xfrm>
          <a:prstGeom prst="rect">
            <a:avLst/>
          </a:prstGeom>
          <a:noFill/>
          <a:ln>
            <a:noFill/>
          </a:ln>
        </p:spPr>
        <p:txBody>
          <a:bodyPr anchorCtr="0" anchor="ctr" bIns="121875" lIns="121875" spcFirstLastPara="1" rIns="121875" wrap="square" tIns="121875">
            <a:noAutofit/>
          </a:bodyPr>
          <a:lstStyle>
            <a:lvl1pPr indent="0" lvl="0"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2400"/>
              <a:buFont typeface="Quattrocento Sans"/>
              <a:buNone/>
              <a:defRPr b="0" i="0" sz="18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568" name="Shape 568"/>
        <p:cNvGrpSpPr/>
        <p:nvPr/>
      </p:nvGrpSpPr>
      <p:grpSpPr>
        <a:xfrm>
          <a:off x="0" y="0"/>
          <a:ext cx="0" cy="0"/>
          <a:chOff x="0" y="0"/>
          <a:chExt cx="0" cy="0"/>
        </a:xfrm>
      </p:grpSpPr>
      <p:sp>
        <p:nvSpPr>
          <p:cNvPr id="569" name="Google Shape;569;p78"/>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70" name="Google Shape;570;p78"/>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OBJECT 2_1">
    <p:spTree>
      <p:nvGrpSpPr>
        <p:cNvPr id="571" name="Shape 571"/>
        <p:cNvGrpSpPr/>
        <p:nvPr/>
      </p:nvGrpSpPr>
      <p:grpSpPr>
        <a:xfrm>
          <a:off x="0" y="0"/>
          <a:ext cx="0" cy="0"/>
          <a:chOff x="0" y="0"/>
          <a:chExt cx="0" cy="0"/>
        </a:xfrm>
      </p:grpSpPr>
      <p:sp>
        <p:nvSpPr>
          <p:cNvPr id="572" name="Google Shape;572;p79"/>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73" name="Google Shape;573;p79"/>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2">
  <p:cSld name="OBJECT 2_2">
    <p:spTree>
      <p:nvGrpSpPr>
        <p:cNvPr id="574" name="Shape 574"/>
        <p:cNvGrpSpPr/>
        <p:nvPr/>
      </p:nvGrpSpPr>
      <p:grpSpPr>
        <a:xfrm>
          <a:off x="0" y="0"/>
          <a:ext cx="0" cy="0"/>
          <a:chOff x="0" y="0"/>
          <a:chExt cx="0" cy="0"/>
        </a:xfrm>
      </p:grpSpPr>
      <p:sp>
        <p:nvSpPr>
          <p:cNvPr id="575" name="Google Shape;575;p8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76" name="Google Shape;576;p80"/>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577" name="Shape 577"/>
        <p:cNvGrpSpPr/>
        <p:nvPr/>
      </p:nvGrpSpPr>
      <p:grpSpPr>
        <a:xfrm>
          <a:off x="0" y="0"/>
          <a:ext cx="0" cy="0"/>
          <a:chOff x="0" y="0"/>
          <a:chExt cx="0" cy="0"/>
        </a:xfrm>
      </p:grpSpPr>
      <p:pic>
        <p:nvPicPr>
          <p:cNvPr id="578" name="Google Shape;578;p81"/>
          <p:cNvPicPr preferRelativeResize="0"/>
          <p:nvPr/>
        </p:nvPicPr>
        <p:blipFill rotWithShape="1">
          <a:blip r:embed="rId2">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3">
  <p:cSld name="Title and Content 1">
    <p:spTree>
      <p:nvGrpSpPr>
        <p:cNvPr id="579" name="Shape 579"/>
        <p:cNvGrpSpPr/>
        <p:nvPr/>
      </p:nvGrpSpPr>
      <p:grpSpPr>
        <a:xfrm>
          <a:off x="0" y="0"/>
          <a:ext cx="0" cy="0"/>
          <a:chOff x="0" y="0"/>
          <a:chExt cx="0" cy="0"/>
        </a:xfrm>
      </p:grpSpPr>
      <p:sp>
        <p:nvSpPr>
          <p:cNvPr id="580" name="Google Shape;580;p82"/>
          <p:cNvSpPr txBox="1"/>
          <p:nvPr>
            <p:ph type="title"/>
          </p:nvPr>
        </p:nvSpPr>
        <p:spPr>
          <a:xfrm>
            <a:off x="460863" y="365125"/>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81" name="Google Shape;581;p82"/>
          <p:cNvSpPr txBox="1"/>
          <p:nvPr>
            <p:ph idx="1" type="body"/>
          </p:nvPr>
        </p:nvSpPr>
        <p:spPr>
          <a:xfrm>
            <a:off x="460863" y="1585913"/>
            <a:ext cx="11257200" cy="45909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53911" y="1644233"/>
            <a:ext cx="5392200" cy="1976400"/>
          </a:xfrm>
          <a:prstGeom prst="rect">
            <a:avLst/>
          </a:prstGeom>
        </p:spPr>
        <p:txBody>
          <a:bodyPr anchorCtr="0" anchor="b" bIns="121875" lIns="121875" spcFirstLastPara="1" rIns="121875" wrap="square" tIns="121875">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8" name="Google Shape;38;p9"/>
          <p:cNvSpPr txBox="1"/>
          <p:nvPr>
            <p:ph idx="1" type="subTitle"/>
          </p:nvPr>
        </p:nvSpPr>
        <p:spPr>
          <a:xfrm>
            <a:off x="353911" y="3737433"/>
            <a:ext cx="5392200" cy="1646700"/>
          </a:xfrm>
          <a:prstGeom prst="rect">
            <a:avLst/>
          </a:prstGeom>
        </p:spPr>
        <p:txBody>
          <a:bodyPr anchorCtr="0" anchor="t" bIns="121875" lIns="121875" spcFirstLastPara="1" rIns="121875" wrap="square" tIns="12187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6584352" y="965433"/>
            <a:ext cx="5114700" cy="4926900"/>
          </a:xfrm>
          <a:prstGeom prst="rect">
            <a:avLst/>
          </a:prstGeom>
        </p:spPr>
        <p:txBody>
          <a:bodyPr anchorCtr="0" anchor="ctr" bIns="121875" lIns="121875" spcFirstLastPara="1" rIns="121875" wrap="square" tIns="121875">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0" name="Google Shape;40;p9"/>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2" name="Shape 582"/>
        <p:cNvGrpSpPr/>
        <p:nvPr/>
      </p:nvGrpSpPr>
      <p:grpSpPr>
        <a:xfrm>
          <a:off x="0" y="0"/>
          <a:ext cx="0" cy="0"/>
          <a:chOff x="0" y="0"/>
          <a:chExt cx="0" cy="0"/>
        </a:xfrm>
      </p:grpSpPr>
      <p:sp>
        <p:nvSpPr>
          <p:cNvPr id="583" name="Google Shape;583;p83"/>
          <p:cNvSpPr txBox="1"/>
          <p:nvPr>
            <p:ph type="title"/>
          </p:nvPr>
        </p:nvSpPr>
        <p:spPr>
          <a:xfrm>
            <a:off x="460867" y="365127"/>
            <a:ext cx="11257200" cy="992100"/>
          </a:xfrm>
          <a:prstGeom prst="rect">
            <a:avLst/>
          </a:prstGeom>
          <a:noFill/>
          <a:ln>
            <a:noFill/>
          </a:ln>
        </p:spPr>
        <p:txBody>
          <a:bodyPr anchorCtr="0" anchor="ctr" bIns="60925" lIns="0" spcFirstLastPara="1" rIns="0" wrap="square" tIns="60925">
            <a:noAutofit/>
          </a:bodyPr>
          <a:lstStyle>
            <a:lvl1pPr lvl="0" rtl="0" algn="l">
              <a:lnSpc>
                <a:spcPct val="90000"/>
              </a:lnSpc>
              <a:spcBef>
                <a:spcPts val="0"/>
              </a:spcBef>
              <a:spcAft>
                <a:spcPts val="0"/>
              </a:spcAft>
              <a:buClr>
                <a:schemeClr val="dk1"/>
              </a:buClr>
              <a:buSzPts val="2400"/>
              <a:buNone/>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584" name="Google Shape;584;p83"/>
          <p:cNvSpPr txBox="1"/>
          <p:nvPr>
            <p:ph idx="1" type="body"/>
          </p:nvPr>
        </p:nvSpPr>
        <p:spPr>
          <a:xfrm>
            <a:off x="460867" y="1585915"/>
            <a:ext cx="11257200" cy="4591200"/>
          </a:xfrm>
          <a:prstGeom prst="rect">
            <a:avLst/>
          </a:prstGeom>
          <a:noFill/>
          <a:ln>
            <a:noFill/>
          </a:ln>
        </p:spPr>
        <p:txBody>
          <a:bodyPr anchorCtr="0" anchor="t" bIns="60925" lIns="0" spcFirstLastPara="1" rIns="0" wrap="square" tIns="60925">
            <a:noAutofit/>
          </a:bodyPr>
          <a:lstStyle>
            <a:lvl1pPr indent="-406400" lvl="0" marL="457200" rtl="0" algn="l">
              <a:lnSpc>
                <a:spcPct val="90000"/>
              </a:lnSpc>
              <a:spcBef>
                <a:spcPts val="1100"/>
              </a:spcBef>
              <a:spcAft>
                <a:spcPts val="0"/>
              </a:spcAft>
              <a:buSzPts val="2800"/>
              <a:buChar char="▪"/>
              <a:defRPr/>
            </a:lvl1pPr>
            <a:lvl2pPr indent="-381000" lvl="1" marL="914400" rtl="0" algn="l">
              <a:lnSpc>
                <a:spcPct val="90000"/>
              </a:lnSpc>
              <a:spcBef>
                <a:spcPts val="500"/>
              </a:spcBef>
              <a:spcAft>
                <a:spcPts val="0"/>
              </a:spcAft>
              <a:buSzPts val="2400"/>
              <a:buChar char="▪"/>
              <a:defRPr/>
            </a:lvl2pPr>
            <a:lvl3pPr indent="-355600" lvl="2" marL="1371600" rtl="0" algn="l">
              <a:lnSpc>
                <a:spcPct val="90000"/>
              </a:lnSpc>
              <a:spcBef>
                <a:spcPts val="500"/>
              </a:spcBef>
              <a:spcAft>
                <a:spcPts val="0"/>
              </a:spcAft>
              <a:buSzPts val="2000"/>
              <a:buChar char="▪"/>
              <a:defRPr/>
            </a:lvl3pPr>
            <a:lvl4pPr indent="-336550" lvl="3" marL="1828800" rtl="0" algn="l">
              <a:lnSpc>
                <a:spcPct val="90000"/>
              </a:lnSpc>
              <a:spcBef>
                <a:spcPts val="500"/>
              </a:spcBef>
              <a:spcAft>
                <a:spcPts val="0"/>
              </a:spcAft>
              <a:buSzPts val="1700"/>
              <a:buChar char="▪"/>
              <a:defRPr/>
            </a:lvl4pPr>
            <a:lvl5pPr indent="-323850" lvl="4" marL="2286000" rtl="0" algn="l">
              <a:lnSpc>
                <a:spcPct val="90000"/>
              </a:lnSpc>
              <a:spcBef>
                <a:spcPts val="500"/>
              </a:spcBef>
              <a:spcAft>
                <a:spcPts val="0"/>
              </a:spcAft>
              <a:buSzPts val="1500"/>
              <a:buChar char="▪"/>
              <a:defRPr/>
            </a:lvl5pPr>
            <a:lvl6pPr indent="-323850" lvl="5" marL="2743200" rtl="0" algn="l">
              <a:lnSpc>
                <a:spcPct val="90000"/>
              </a:lnSpc>
              <a:spcBef>
                <a:spcPts val="500"/>
              </a:spcBef>
              <a:spcAft>
                <a:spcPts val="0"/>
              </a:spcAft>
              <a:buSzPts val="1500"/>
              <a:buChar char="▪"/>
              <a:defRPr/>
            </a:lvl6pPr>
            <a:lvl7pPr indent="-323850" lvl="6" marL="3200400" rtl="0" algn="l">
              <a:lnSpc>
                <a:spcPct val="90000"/>
              </a:lnSpc>
              <a:spcBef>
                <a:spcPts val="500"/>
              </a:spcBef>
              <a:spcAft>
                <a:spcPts val="0"/>
              </a:spcAft>
              <a:buSzPts val="1500"/>
              <a:buChar char="▪"/>
              <a:defRPr/>
            </a:lvl7pPr>
            <a:lvl8pPr indent="-323850" lvl="7" marL="3657600" rtl="0" algn="l">
              <a:lnSpc>
                <a:spcPct val="90000"/>
              </a:lnSpc>
              <a:spcBef>
                <a:spcPts val="500"/>
              </a:spcBef>
              <a:spcAft>
                <a:spcPts val="0"/>
              </a:spcAft>
              <a:buSzPts val="1500"/>
              <a:buChar char="▪"/>
              <a:defRPr/>
            </a:lvl8pPr>
            <a:lvl9pPr indent="-323850" lvl="8" marL="4114800" rtl="0" algn="l">
              <a:lnSpc>
                <a:spcPct val="90000"/>
              </a:lnSpc>
              <a:spcBef>
                <a:spcPts val="500"/>
              </a:spcBef>
              <a:spcAft>
                <a:spcPts val="0"/>
              </a:spcAft>
              <a:buSzPts val="15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5" name="Shape 585"/>
        <p:cNvGrpSpPr/>
        <p:nvPr/>
      </p:nvGrpSpPr>
      <p:grpSpPr>
        <a:xfrm>
          <a:off x="0" y="0"/>
          <a:ext cx="0" cy="0"/>
          <a:chOff x="0" y="0"/>
          <a:chExt cx="0" cy="0"/>
        </a:xfrm>
      </p:grpSpPr>
      <p:sp>
        <p:nvSpPr>
          <p:cNvPr id="586" name="Google Shape;586;p84"/>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1">
    <p:spTree>
      <p:nvGrpSpPr>
        <p:cNvPr id="587" name="Shape 587"/>
        <p:cNvGrpSpPr/>
        <p:nvPr/>
      </p:nvGrpSpPr>
      <p:grpSpPr>
        <a:xfrm>
          <a:off x="0" y="0"/>
          <a:ext cx="0" cy="0"/>
          <a:chOff x="0" y="0"/>
          <a:chExt cx="0" cy="0"/>
        </a:xfrm>
      </p:grpSpPr>
      <p:sp>
        <p:nvSpPr>
          <p:cNvPr id="588" name="Google Shape;588;p85"/>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_2">
    <p:spTree>
      <p:nvGrpSpPr>
        <p:cNvPr id="589" name="Shape 589"/>
        <p:cNvGrpSpPr/>
        <p:nvPr/>
      </p:nvGrpSpPr>
      <p:grpSpPr>
        <a:xfrm>
          <a:off x="0" y="0"/>
          <a:ext cx="0" cy="0"/>
          <a:chOff x="0" y="0"/>
          <a:chExt cx="0" cy="0"/>
        </a:xfrm>
      </p:grpSpPr>
      <p:sp>
        <p:nvSpPr>
          <p:cNvPr id="590" name="Google Shape;590;p86"/>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591" name="Shape 591"/>
        <p:cNvGrpSpPr/>
        <p:nvPr/>
      </p:nvGrpSpPr>
      <p:grpSpPr>
        <a:xfrm>
          <a:off x="0" y="0"/>
          <a:ext cx="0" cy="0"/>
          <a:chOff x="0" y="0"/>
          <a:chExt cx="0" cy="0"/>
        </a:xfrm>
      </p:grpSpPr>
      <p:pic>
        <p:nvPicPr>
          <p:cNvPr descr="A close up of a logo&#10;&#10;Description automatically generated" id="592" name="Google Shape;592;p87"/>
          <p:cNvPicPr preferRelativeResize="0"/>
          <p:nvPr/>
        </p:nvPicPr>
        <p:blipFill rotWithShape="1">
          <a:blip r:embed="rId2">
            <a:alphaModFix amt="50000"/>
          </a:blip>
          <a:srcRect b="0" l="0" r="14273" t="0"/>
          <a:stretch/>
        </p:blipFill>
        <p:spPr>
          <a:xfrm>
            <a:off x="1739467" y="1"/>
            <a:ext cx="10449490" cy="6858000"/>
          </a:xfrm>
          <a:prstGeom prst="rect">
            <a:avLst/>
          </a:prstGeom>
          <a:noFill/>
          <a:ln>
            <a:noFill/>
          </a:ln>
        </p:spPr>
      </p:pic>
      <p:sp>
        <p:nvSpPr>
          <p:cNvPr id="593" name="Google Shape;593;p87"/>
          <p:cNvSpPr txBox="1"/>
          <p:nvPr>
            <p:ph type="title"/>
          </p:nvPr>
        </p:nvSpPr>
        <p:spPr>
          <a:xfrm>
            <a:off x="460867" y="2766223"/>
            <a:ext cx="10890000" cy="1325700"/>
          </a:xfrm>
          <a:prstGeom prst="rect">
            <a:avLst/>
          </a:prstGeom>
          <a:noFill/>
          <a:ln>
            <a:noFill/>
          </a:ln>
        </p:spPr>
        <p:txBody>
          <a:bodyPr anchorCtr="0" anchor="ctr" bIns="60925" lIns="0" spcFirstLastPara="1" rIns="0" wrap="square" tIns="60925">
            <a:noAutofit/>
          </a:bodyPr>
          <a:lstStyle>
            <a:lvl1pPr lvl="0" rtl="0" algn="l">
              <a:lnSpc>
                <a:spcPct val="90000"/>
              </a:lnSpc>
              <a:spcBef>
                <a:spcPts val="0"/>
              </a:spcBef>
              <a:spcAft>
                <a:spcPts val="0"/>
              </a:spcAft>
              <a:buClr>
                <a:schemeClr val="dk1"/>
              </a:buClr>
              <a:buSzPts val="4800"/>
              <a:buFont typeface="Barlow"/>
              <a:buNone/>
              <a:defRPr>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3">
    <p:spTree>
      <p:nvGrpSpPr>
        <p:cNvPr id="594" name="Shape 594"/>
        <p:cNvGrpSpPr/>
        <p:nvPr/>
      </p:nvGrpSpPr>
      <p:grpSpPr>
        <a:xfrm>
          <a:off x="0" y="0"/>
          <a:ext cx="0" cy="0"/>
          <a:chOff x="0" y="0"/>
          <a:chExt cx="0" cy="0"/>
        </a:xfrm>
      </p:grpSpPr>
      <p:sp>
        <p:nvSpPr>
          <p:cNvPr id="595" name="Google Shape;595;p88"/>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96" name="Google Shape;596;p88"/>
          <p:cNvSpPr txBox="1"/>
          <p:nvPr>
            <p:ph idx="1" type="body"/>
          </p:nvPr>
        </p:nvSpPr>
        <p:spPr>
          <a:xfrm>
            <a:off x="460432" y="1567543"/>
            <a:ext cx="11257200" cy="4311300"/>
          </a:xfrm>
          <a:prstGeom prst="rect">
            <a:avLst/>
          </a:prstGeom>
          <a:noFill/>
          <a:ln>
            <a:noFill/>
          </a:ln>
        </p:spPr>
        <p:txBody>
          <a:bodyPr anchorCtr="0" anchor="t" bIns="45700" lIns="91425" spcFirstLastPara="1" rIns="91425" wrap="square" tIns="45700">
            <a:normAutofit/>
          </a:bodyPr>
          <a:lstStyle>
            <a:lvl1pPr indent="-323850" lvl="0" marL="457200" rtl="0" algn="l">
              <a:lnSpc>
                <a:spcPct val="100000"/>
              </a:lnSpc>
              <a:spcBef>
                <a:spcPts val="0"/>
              </a:spcBef>
              <a:spcAft>
                <a:spcPts val="0"/>
              </a:spcAft>
              <a:buSzPts val="15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500"/>
              <a:buNone/>
              <a:defRPr/>
            </a:lvl6pPr>
            <a:lvl7pPr indent="-228600" lvl="6" marL="3200400" rtl="0" algn="l">
              <a:lnSpc>
                <a:spcPct val="100000"/>
              </a:lnSpc>
              <a:spcBef>
                <a:spcPts val="0"/>
              </a:spcBef>
              <a:spcAft>
                <a:spcPts val="0"/>
              </a:spcAft>
              <a:buSzPts val="1500"/>
              <a:buNone/>
              <a:defRPr/>
            </a:lvl7pPr>
            <a:lvl8pPr indent="-228600" lvl="7" marL="3657600" rtl="0" algn="l">
              <a:lnSpc>
                <a:spcPct val="100000"/>
              </a:lnSpc>
              <a:spcBef>
                <a:spcPts val="0"/>
              </a:spcBef>
              <a:spcAft>
                <a:spcPts val="0"/>
              </a:spcAft>
              <a:buSzPts val="1500"/>
              <a:buNone/>
              <a:defRPr/>
            </a:lvl8pPr>
            <a:lvl9pPr indent="-228600" lvl="8" marL="4114800" rtl="0" algn="l">
              <a:lnSpc>
                <a:spcPct val="100000"/>
              </a:lnSpc>
              <a:spcBef>
                <a:spcPts val="0"/>
              </a:spcBef>
              <a:spcAft>
                <a:spcPts val="0"/>
              </a:spcAft>
              <a:buSzPts val="15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p:cSld name="Title, Subtitle and Content_1">
    <p:spTree>
      <p:nvGrpSpPr>
        <p:cNvPr id="597" name="Shape 597"/>
        <p:cNvGrpSpPr/>
        <p:nvPr/>
      </p:nvGrpSpPr>
      <p:grpSpPr>
        <a:xfrm>
          <a:off x="0" y="0"/>
          <a:ext cx="0" cy="0"/>
          <a:chOff x="0" y="0"/>
          <a:chExt cx="0" cy="0"/>
        </a:xfrm>
      </p:grpSpPr>
      <p:sp>
        <p:nvSpPr>
          <p:cNvPr id="598" name="Google Shape;598;p89"/>
          <p:cNvSpPr txBox="1"/>
          <p:nvPr>
            <p:ph type="title"/>
          </p:nvPr>
        </p:nvSpPr>
        <p:spPr>
          <a:xfrm>
            <a:off x="460864" y="184945"/>
            <a:ext cx="11257200" cy="9921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599" name="Google Shape;599;p89"/>
          <p:cNvSpPr txBox="1"/>
          <p:nvPr>
            <p:ph idx="1" type="body"/>
          </p:nvPr>
        </p:nvSpPr>
        <p:spPr>
          <a:xfrm>
            <a:off x="460260" y="1177132"/>
            <a:ext cx="11268000" cy="642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accent3"/>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Char char="•"/>
              <a:defRPr sz="1500"/>
            </a:lvl6pPr>
            <a:lvl7pPr indent="-349250" lvl="6" marL="3200400" rtl="0" algn="l">
              <a:lnSpc>
                <a:spcPct val="90000"/>
              </a:lnSpc>
              <a:spcBef>
                <a:spcPts val="500"/>
              </a:spcBef>
              <a:spcAft>
                <a:spcPts val="0"/>
              </a:spcAft>
              <a:buClr>
                <a:schemeClr val="dk1"/>
              </a:buClr>
              <a:buSzPts val="1900"/>
              <a:buChar char="•"/>
              <a:defRPr sz="1500"/>
            </a:lvl7pPr>
            <a:lvl8pPr indent="-349250" lvl="7" marL="3657600" rtl="0" algn="l">
              <a:lnSpc>
                <a:spcPct val="90000"/>
              </a:lnSpc>
              <a:spcBef>
                <a:spcPts val="500"/>
              </a:spcBef>
              <a:spcAft>
                <a:spcPts val="0"/>
              </a:spcAft>
              <a:buClr>
                <a:schemeClr val="dk1"/>
              </a:buClr>
              <a:buSzPts val="1900"/>
              <a:buChar char="•"/>
              <a:defRPr sz="1500"/>
            </a:lvl8pPr>
            <a:lvl9pPr indent="-349250" lvl="8" marL="4114800" rtl="0" algn="l">
              <a:lnSpc>
                <a:spcPct val="90000"/>
              </a:lnSpc>
              <a:spcBef>
                <a:spcPts val="500"/>
              </a:spcBef>
              <a:spcAft>
                <a:spcPts val="0"/>
              </a:spcAft>
              <a:buClr>
                <a:schemeClr val="dk1"/>
              </a:buClr>
              <a:buSzPts val="1900"/>
              <a:buChar char="•"/>
              <a:defRPr sz="1500"/>
            </a:lvl9pPr>
          </a:lstStyle>
          <a:p/>
        </p:txBody>
      </p:sp>
      <p:sp>
        <p:nvSpPr>
          <p:cNvPr id="600" name="Google Shape;600;p89"/>
          <p:cNvSpPr txBox="1"/>
          <p:nvPr>
            <p:ph idx="2" type="body"/>
          </p:nvPr>
        </p:nvSpPr>
        <p:spPr>
          <a:xfrm>
            <a:off x="460260" y="2062064"/>
            <a:ext cx="11257500" cy="3825900"/>
          </a:xfrm>
          <a:prstGeom prst="rect">
            <a:avLst/>
          </a:prstGeom>
          <a:noFill/>
          <a:ln>
            <a:noFill/>
          </a:ln>
        </p:spPr>
        <p:txBody>
          <a:bodyPr anchorCtr="0" anchor="t" bIns="45700" lIns="91425" spcFirstLastPara="1" rIns="91425" wrap="square" tIns="45700">
            <a:normAutofit/>
          </a:bodyPr>
          <a:lstStyle>
            <a:lvl1pPr indent="-323850" lvl="0" marL="457200" rtl="0" algn="l">
              <a:lnSpc>
                <a:spcPct val="100000"/>
              </a:lnSpc>
              <a:spcBef>
                <a:spcPts val="0"/>
              </a:spcBef>
              <a:spcAft>
                <a:spcPts val="0"/>
              </a:spcAft>
              <a:buSzPts val="15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0"/>
              </a:spcBef>
              <a:spcAft>
                <a:spcPts val="0"/>
              </a:spcAft>
              <a:buSzPts val="1500"/>
              <a:buChar char="•"/>
              <a:defRPr/>
            </a:lvl4pPr>
            <a:lvl5pPr indent="-323850" lvl="4" marL="2286000" rtl="0" algn="l">
              <a:lnSpc>
                <a:spcPct val="100000"/>
              </a:lnSpc>
              <a:spcBef>
                <a:spcPts val="0"/>
              </a:spcBef>
              <a:spcAft>
                <a:spcPts val="0"/>
              </a:spcAft>
              <a:buSzPts val="1500"/>
              <a:buChar char="•"/>
              <a:defRPr/>
            </a:lvl5pPr>
            <a:lvl6pPr indent="-228600" lvl="5" marL="2743200" rtl="0" algn="l">
              <a:lnSpc>
                <a:spcPct val="100000"/>
              </a:lnSpc>
              <a:spcBef>
                <a:spcPts val="0"/>
              </a:spcBef>
              <a:spcAft>
                <a:spcPts val="0"/>
              </a:spcAft>
              <a:buSzPts val="1600"/>
              <a:buNone/>
              <a:defRPr/>
            </a:lvl6pPr>
            <a:lvl7pPr indent="-228600" lvl="6" marL="3200400" rtl="0" algn="l">
              <a:lnSpc>
                <a:spcPct val="100000"/>
              </a:lnSpc>
              <a:spcBef>
                <a:spcPts val="0"/>
              </a:spcBef>
              <a:spcAft>
                <a:spcPts val="0"/>
              </a:spcAft>
              <a:buSzPts val="1600"/>
              <a:buNone/>
              <a:defRPr/>
            </a:lvl7pPr>
            <a:lvl8pPr indent="-228600" lvl="7" marL="3657600" rtl="0" algn="l">
              <a:lnSpc>
                <a:spcPct val="100000"/>
              </a:lnSpc>
              <a:spcBef>
                <a:spcPts val="0"/>
              </a:spcBef>
              <a:spcAft>
                <a:spcPts val="0"/>
              </a:spcAft>
              <a:buSzPts val="1600"/>
              <a:buNone/>
              <a:defRPr/>
            </a:lvl8pPr>
            <a:lvl9pPr indent="-228600" lvl="8" marL="4114800" rtl="0" algn="l">
              <a:lnSpc>
                <a:spcPct val="100000"/>
              </a:lnSpc>
              <a:spcBef>
                <a:spcPts val="0"/>
              </a:spcBef>
              <a:spcAft>
                <a:spcPts val="0"/>
              </a:spcAft>
              <a:buSzPts val="16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4">
    <p:spTree>
      <p:nvGrpSpPr>
        <p:cNvPr id="601" name="Shape 601"/>
        <p:cNvGrpSpPr/>
        <p:nvPr/>
      </p:nvGrpSpPr>
      <p:grpSpPr>
        <a:xfrm>
          <a:off x="0" y="0"/>
          <a:ext cx="0" cy="0"/>
          <a:chOff x="0" y="0"/>
          <a:chExt cx="0" cy="0"/>
        </a:xfrm>
      </p:grpSpPr>
      <p:sp>
        <p:nvSpPr>
          <p:cNvPr id="602" name="Google Shape;602;p90"/>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03" name="Google Shape;603;p90"/>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_2">
    <p:spTree>
      <p:nvGrpSpPr>
        <p:cNvPr id="604" name="Shape 604"/>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1">
  <p:cSld name="BLANK_3">
    <p:spTree>
      <p:nvGrpSpPr>
        <p:cNvPr id="605" name="Shape 60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15496" y="5640767"/>
            <a:ext cx="7996500" cy="806700"/>
          </a:xfrm>
          <a:prstGeom prst="rect">
            <a:avLst/>
          </a:prstGeom>
        </p:spPr>
        <p:txBody>
          <a:bodyPr anchorCtr="0" anchor="ctr" bIns="121875" lIns="121875" spcFirstLastPara="1" rIns="121875" wrap="square" tIns="121875">
            <a:normAutofit/>
          </a:bodyPr>
          <a:lstStyle>
            <a:lvl1pPr indent="-228600" lvl="0" marL="457200" rtl="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1293784" y="6217622"/>
            <a:ext cx="731400" cy="524700"/>
          </a:xfrm>
          <a:prstGeom prst="rect">
            <a:avLst/>
          </a:prstGeom>
        </p:spPr>
        <p:txBody>
          <a:bodyPr anchorCtr="0" anchor="ctr" bIns="121875" lIns="121875" spcFirstLastPara="1" rIns="121875" wrap="square" tIns="121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6" name="Shape 606"/>
        <p:cNvGrpSpPr/>
        <p:nvPr/>
      </p:nvGrpSpPr>
      <p:grpSpPr>
        <a:xfrm>
          <a:off x="0" y="0"/>
          <a:ext cx="0" cy="0"/>
          <a:chOff x="0" y="0"/>
          <a:chExt cx="0" cy="0"/>
        </a:xfrm>
      </p:grpSpPr>
      <p:sp>
        <p:nvSpPr>
          <p:cNvPr id="607" name="Google Shape;607;p93"/>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608" name="Google Shape;608;p93"/>
          <p:cNvSpPr txBox="1"/>
          <p:nvPr>
            <p:ph idx="1" type="body"/>
          </p:nvPr>
        </p:nvSpPr>
        <p:spPr>
          <a:xfrm>
            <a:off x="415496" y="1536633"/>
            <a:ext cx="113580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Char char="•"/>
              <a:defRPr/>
            </a:lvl1pPr>
            <a:lvl2pPr indent="-355600" lvl="1" marL="914400" rtl="0">
              <a:spcBef>
                <a:spcPts val="500"/>
              </a:spcBef>
              <a:spcAft>
                <a:spcPts val="0"/>
              </a:spcAft>
              <a:buSzPts val="2000"/>
              <a:buChar char="•"/>
              <a:defRPr/>
            </a:lvl2pPr>
            <a:lvl3pPr indent="-330200" lvl="2" marL="1371600" rtl="0">
              <a:spcBef>
                <a:spcPts val="500"/>
              </a:spcBef>
              <a:spcAft>
                <a:spcPts val="0"/>
              </a:spcAft>
              <a:buSzPts val="1600"/>
              <a:buChar char="•"/>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609" name="Google Shape;609;p93"/>
          <p:cNvSpPr txBox="1"/>
          <p:nvPr>
            <p:ph idx="12" type="sldNum"/>
          </p:nvPr>
        </p:nvSpPr>
        <p:spPr>
          <a:xfrm>
            <a:off x="11293784" y="6217622"/>
            <a:ext cx="731400" cy="524700"/>
          </a:xfrm>
          <a:prstGeom prst="rect">
            <a:avLst/>
          </a:prstGeom>
        </p:spPr>
        <p:txBody>
          <a:bodyPr anchorCtr="0" anchor="t" bIns="121875" lIns="121875" spcFirstLastPara="1" rIns="121875" wrap="square" tIns="121875">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2">
  <p:cSld name="BLANK_4">
    <p:spTree>
      <p:nvGrpSpPr>
        <p:cNvPr id="610" name="Shape 610"/>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_3">
    <p:bg>
      <p:bgPr>
        <a:solidFill>
          <a:schemeClr val="accent2"/>
        </a:solidFill>
      </p:bgPr>
    </p:bg>
    <p:spTree>
      <p:nvGrpSpPr>
        <p:cNvPr id="611" name="Shape 611"/>
        <p:cNvGrpSpPr/>
        <p:nvPr/>
      </p:nvGrpSpPr>
      <p:grpSpPr>
        <a:xfrm>
          <a:off x="0" y="0"/>
          <a:ext cx="0" cy="0"/>
          <a:chOff x="0" y="0"/>
          <a:chExt cx="0" cy="0"/>
        </a:xfrm>
      </p:grpSpPr>
      <p:sp>
        <p:nvSpPr>
          <p:cNvPr id="612" name="Google Shape;612;p95"/>
          <p:cNvSpPr/>
          <p:nvPr/>
        </p:nvSpPr>
        <p:spPr>
          <a:xfrm>
            <a:off x="0" y="0"/>
            <a:ext cx="70443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picture containing person, black, holding, white&#10;&#10;Description automatically generated" id="613" name="Google Shape;613;p95"/>
          <p:cNvPicPr preferRelativeResize="0"/>
          <p:nvPr/>
        </p:nvPicPr>
        <p:blipFill rotWithShape="1">
          <a:blip r:embed="rId2">
            <a:alphaModFix/>
          </a:blip>
          <a:srcRect b="0" l="0" r="26291" t="0"/>
          <a:stretch/>
        </p:blipFill>
        <p:spPr>
          <a:xfrm>
            <a:off x="3204373" y="0"/>
            <a:ext cx="8984573" cy="6858000"/>
          </a:xfrm>
          <a:prstGeom prst="rect">
            <a:avLst/>
          </a:prstGeom>
          <a:noFill/>
          <a:ln>
            <a:noFill/>
          </a:ln>
        </p:spPr>
      </p:pic>
      <p:sp>
        <p:nvSpPr>
          <p:cNvPr id="614" name="Google Shape;614;p95"/>
          <p:cNvSpPr txBox="1"/>
          <p:nvPr>
            <p:ph type="ctrTitle"/>
          </p:nvPr>
        </p:nvSpPr>
        <p:spPr>
          <a:xfrm>
            <a:off x="460865" y="1122363"/>
            <a:ext cx="9141600" cy="2387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6000"/>
              <a:buFont typeface="Barlow"/>
              <a:buNone/>
              <a:defRPr sz="6000">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15" name="Google Shape;615;p95"/>
          <p:cNvSpPr txBox="1"/>
          <p:nvPr>
            <p:ph idx="1" type="subTitle"/>
          </p:nvPr>
        </p:nvSpPr>
        <p:spPr>
          <a:xfrm>
            <a:off x="460865" y="3602038"/>
            <a:ext cx="9141600" cy="1655700"/>
          </a:xfrm>
          <a:prstGeom prst="rect">
            <a:avLst/>
          </a:prstGeom>
          <a:noFill/>
          <a:ln>
            <a:noFill/>
          </a:ln>
        </p:spPr>
        <p:txBody>
          <a:bodyPr anchorCtr="0" anchor="t" bIns="45700" lIns="0" spcFirstLastPara="1" rIns="0" wrap="square" tIns="45700">
            <a:noAutofit/>
          </a:bodyPr>
          <a:lstStyle>
            <a:lvl1pPr lvl="0" rtl="0" algn="l">
              <a:lnSpc>
                <a:spcPct val="90000"/>
              </a:lnSpc>
              <a:spcBef>
                <a:spcPts val="1100"/>
              </a:spcBef>
              <a:spcAft>
                <a:spcPts val="0"/>
              </a:spcAft>
              <a:buSzPts val="1900"/>
              <a:buNone/>
              <a:defRPr sz="2400">
                <a:solidFill>
                  <a:schemeClr val="lt1"/>
                </a:solidFill>
              </a:defRPr>
            </a:lvl1pPr>
            <a:lvl2pPr lvl="1" rtl="0" algn="ctr">
              <a:lnSpc>
                <a:spcPct val="90000"/>
              </a:lnSpc>
              <a:spcBef>
                <a:spcPts val="500"/>
              </a:spcBef>
              <a:spcAft>
                <a:spcPts val="0"/>
              </a:spcAft>
              <a:buSzPts val="1500"/>
              <a:buNone/>
              <a:defRPr sz="2000"/>
            </a:lvl2pPr>
            <a:lvl3pPr lvl="2" rtl="0" algn="ctr">
              <a:lnSpc>
                <a:spcPct val="90000"/>
              </a:lnSpc>
              <a:spcBef>
                <a:spcPts val="500"/>
              </a:spcBef>
              <a:spcAft>
                <a:spcPts val="0"/>
              </a:spcAft>
              <a:buSzPts val="1300"/>
              <a:buNone/>
              <a:defRPr sz="1900"/>
            </a:lvl3pPr>
            <a:lvl4pPr lvl="3" rtl="0" algn="ctr">
              <a:lnSpc>
                <a:spcPct val="90000"/>
              </a:lnSpc>
              <a:spcBef>
                <a:spcPts val="500"/>
              </a:spcBef>
              <a:spcAft>
                <a:spcPts val="0"/>
              </a:spcAft>
              <a:buSzPts val="1200"/>
              <a:buNone/>
              <a:defRPr sz="1600"/>
            </a:lvl4pPr>
            <a:lvl5pPr lvl="4" rtl="0" algn="ctr">
              <a:lnSpc>
                <a:spcPct val="90000"/>
              </a:lnSpc>
              <a:spcBef>
                <a:spcPts val="500"/>
              </a:spcBef>
              <a:spcAft>
                <a:spcPts val="0"/>
              </a:spcAft>
              <a:buSzPts val="12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616" name="Google Shape;616;p95"/>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617" name="Shape 617"/>
        <p:cNvGrpSpPr/>
        <p:nvPr/>
      </p:nvGrpSpPr>
      <p:grpSpPr>
        <a:xfrm>
          <a:off x="0" y="0"/>
          <a:ext cx="0" cy="0"/>
          <a:chOff x="0" y="0"/>
          <a:chExt cx="0" cy="0"/>
        </a:xfrm>
      </p:grpSpPr>
      <p:pic>
        <p:nvPicPr>
          <p:cNvPr descr="A picture containing person, black, holding, white&#10;&#10;Description automatically generated" id="618" name="Google Shape;618;p96"/>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619" name="Google Shape;619;p96"/>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620" name="Google Shape;620;p96"/>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1" showMasterSp="0">
  <p:cSld name="TITLE_ONLY_1">
    <p:bg>
      <p:bgPr>
        <a:solidFill>
          <a:schemeClr val="accent2"/>
        </a:solidFill>
      </p:bgPr>
    </p:bg>
    <p:spTree>
      <p:nvGrpSpPr>
        <p:cNvPr id="621" name="Shape 621"/>
        <p:cNvGrpSpPr/>
        <p:nvPr/>
      </p:nvGrpSpPr>
      <p:grpSpPr>
        <a:xfrm>
          <a:off x="0" y="0"/>
          <a:ext cx="0" cy="0"/>
          <a:chOff x="0" y="0"/>
          <a:chExt cx="0" cy="0"/>
        </a:xfrm>
      </p:grpSpPr>
      <p:pic>
        <p:nvPicPr>
          <p:cNvPr descr="A picture containing person, black, holding, white&#10;&#10;Description automatically generated" id="622" name="Google Shape;622;p97"/>
          <p:cNvPicPr preferRelativeResize="0"/>
          <p:nvPr/>
        </p:nvPicPr>
        <p:blipFill rotWithShape="1">
          <a:blip r:embed="rId2">
            <a:alphaModFix/>
          </a:blip>
          <a:srcRect b="0" l="0" r="0" t="0"/>
          <a:stretch/>
        </p:blipFill>
        <p:spPr>
          <a:xfrm>
            <a:off x="0" y="0"/>
            <a:ext cx="12188952" cy="6856286"/>
          </a:xfrm>
          <a:prstGeom prst="rect">
            <a:avLst/>
          </a:prstGeom>
          <a:noFill/>
          <a:ln>
            <a:noFill/>
          </a:ln>
        </p:spPr>
      </p:pic>
      <p:sp>
        <p:nvSpPr>
          <p:cNvPr id="623" name="Google Shape;623;p97"/>
          <p:cNvSpPr txBox="1"/>
          <p:nvPr>
            <p:ph type="title"/>
          </p:nvPr>
        </p:nvSpPr>
        <p:spPr>
          <a:xfrm>
            <a:off x="460865" y="2766218"/>
            <a:ext cx="10890000" cy="13257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624" name="Google Shape;624;p97"/>
          <p:cNvPicPr preferRelativeResize="0"/>
          <p:nvPr/>
        </p:nvPicPr>
        <p:blipFill rotWithShape="1">
          <a:blip r:embed="rId3">
            <a:alphaModFix/>
          </a:blip>
          <a:srcRect b="0" l="0" r="0" t="0"/>
          <a:stretch/>
        </p:blipFill>
        <p:spPr>
          <a:xfrm>
            <a:off x="475369" y="6348389"/>
            <a:ext cx="1334694" cy="20995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25" name="Shape 625"/>
        <p:cNvGrpSpPr/>
        <p:nvPr/>
      </p:nvGrpSpPr>
      <p:grpSpPr>
        <a:xfrm>
          <a:off x="0" y="0"/>
          <a:ext cx="0" cy="0"/>
          <a:chOff x="0" y="0"/>
          <a:chExt cx="0" cy="0"/>
        </a:xfrm>
      </p:grpSpPr>
      <p:sp>
        <p:nvSpPr>
          <p:cNvPr id="626" name="Google Shape;626;p98"/>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27" name="Google Shape;627;p98"/>
          <p:cNvSpPr txBox="1"/>
          <p:nvPr>
            <p:ph idx="1" type="body"/>
          </p:nvPr>
        </p:nvSpPr>
        <p:spPr>
          <a:xfrm>
            <a:off x="46086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28" name="Google Shape;628;p98"/>
          <p:cNvSpPr txBox="1"/>
          <p:nvPr>
            <p:ph idx="2" type="body"/>
          </p:nvPr>
        </p:nvSpPr>
        <p:spPr>
          <a:xfrm>
            <a:off x="435301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29" name="Google Shape;629;p98"/>
          <p:cNvSpPr txBox="1"/>
          <p:nvPr>
            <p:ph idx="3" type="body"/>
          </p:nvPr>
        </p:nvSpPr>
        <p:spPr>
          <a:xfrm>
            <a:off x="824516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cxnSp>
        <p:nvCxnSpPr>
          <p:cNvPr id="630" name="Google Shape;630;p98"/>
          <p:cNvCxnSpPr/>
          <p:nvPr/>
        </p:nvCxnSpPr>
        <p:spPr>
          <a:xfrm>
            <a:off x="7917518" y="1585913"/>
            <a:ext cx="0" cy="4590300"/>
          </a:xfrm>
          <a:prstGeom prst="straightConnector1">
            <a:avLst/>
          </a:prstGeom>
          <a:noFill/>
          <a:ln cap="flat" cmpd="sng" w="12700">
            <a:solidFill>
              <a:schemeClr val="accent5"/>
            </a:solidFill>
            <a:prstDash val="solid"/>
            <a:miter lim="800000"/>
            <a:headEnd len="sm" w="sm" type="none"/>
            <a:tailEnd len="sm" w="sm" type="none"/>
          </a:ln>
        </p:spPr>
      </p:cxnSp>
      <p:cxnSp>
        <p:nvCxnSpPr>
          <p:cNvPr id="631" name="Google Shape;631;p98"/>
          <p:cNvCxnSpPr/>
          <p:nvPr/>
        </p:nvCxnSpPr>
        <p:spPr>
          <a:xfrm>
            <a:off x="4030302"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632" name="Google Shape;632;p98"/>
          <p:cNvSpPr txBox="1"/>
          <p:nvPr>
            <p:ph idx="4" type="body"/>
          </p:nvPr>
        </p:nvSpPr>
        <p:spPr>
          <a:xfrm>
            <a:off x="435301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33" name="Google Shape;633;p98"/>
          <p:cNvSpPr txBox="1"/>
          <p:nvPr>
            <p:ph idx="5" type="body"/>
          </p:nvPr>
        </p:nvSpPr>
        <p:spPr>
          <a:xfrm>
            <a:off x="824516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34" name="Google Shape;634;p98"/>
          <p:cNvSpPr txBox="1"/>
          <p:nvPr>
            <p:ph idx="6" type="body"/>
          </p:nvPr>
        </p:nvSpPr>
        <p:spPr>
          <a:xfrm>
            <a:off x="46086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5">
    <p:spTree>
      <p:nvGrpSpPr>
        <p:cNvPr id="635" name="Shape 635"/>
        <p:cNvGrpSpPr/>
        <p:nvPr/>
      </p:nvGrpSpPr>
      <p:grpSpPr>
        <a:xfrm>
          <a:off x="0" y="0"/>
          <a:ext cx="0" cy="0"/>
          <a:chOff x="0" y="0"/>
          <a:chExt cx="0" cy="0"/>
        </a:xfrm>
      </p:grpSpPr>
      <p:sp>
        <p:nvSpPr>
          <p:cNvPr id="636" name="Google Shape;636;p99"/>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37" name="Google Shape;637;p99"/>
          <p:cNvSpPr txBox="1"/>
          <p:nvPr>
            <p:ph idx="1" type="body"/>
          </p:nvPr>
        </p:nvSpPr>
        <p:spPr>
          <a:xfrm>
            <a:off x="460864" y="1585913"/>
            <a:ext cx="112572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_2">
    <p:spTree>
      <p:nvGrpSpPr>
        <p:cNvPr id="638" name="Shape 638"/>
        <p:cNvGrpSpPr/>
        <p:nvPr/>
      </p:nvGrpSpPr>
      <p:grpSpPr>
        <a:xfrm>
          <a:off x="0" y="0"/>
          <a:ext cx="0" cy="0"/>
          <a:chOff x="0" y="0"/>
          <a:chExt cx="0" cy="0"/>
        </a:xfrm>
      </p:grpSpPr>
      <p:sp>
        <p:nvSpPr>
          <p:cNvPr id="639" name="Google Shape;639;p100"/>
          <p:cNvSpPr txBox="1"/>
          <p:nvPr>
            <p:ph type="title"/>
          </p:nvPr>
        </p:nvSpPr>
        <p:spPr>
          <a:xfrm>
            <a:off x="460864" y="184945"/>
            <a:ext cx="11257200" cy="9921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40" name="Google Shape;640;p100"/>
          <p:cNvSpPr txBox="1"/>
          <p:nvPr>
            <p:ph idx="1" type="body"/>
          </p:nvPr>
        </p:nvSpPr>
        <p:spPr>
          <a:xfrm>
            <a:off x="460864" y="2136530"/>
            <a:ext cx="11257200" cy="40404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41" name="Google Shape;641;p100"/>
          <p:cNvSpPr txBox="1"/>
          <p:nvPr>
            <p:ph idx="2" type="body"/>
          </p:nvPr>
        </p:nvSpPr>
        <p:spPr>
          <a:xfrm>
            <a:off x="460260" y="1177132"/>
            <a:ext cx="11268000" cy="642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2000">
                <a:solidFill>
                  <a:schemeClr val="dk2"/>
                </a:solidFill>
                <a:latin typeface="Barlow"/>
                <a:ea typeface="Barlow"/>
                <a:cs typeface="Barlow"/>
                <a:sym typeface="Barlow"/>
              </a:defRPr>
            </a:lvl1pPr>
            <a:lvl2pPr indent="-323850" lvl="1" marL="9144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indent="-323850" lvl="2" marL="13716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indent="-323850" lvl="3" marL="18288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indent="-323850" lvl="4" marL="2286000" rtl="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642" name="Shape 642"/>
        <p:cNvGrpSpPr/>
        <p:nvPr/>
      </p:nvGrpSpPr>
      <p:grpSpPr>
        <a:xfrm>
          <a:off x="0" y="0"/>
          <a:ext cx="0" cy="0"/>
          <a:chOff x="0" y="0"/>
          <a:chExt cx="0" cy="0"/>
        </a:xfrm>
      </p:grpSpPr>
      <p:sp>
        <p:nvSpPr>
          <p:cNvPr id="643" name="Google Shape;643;p101"/>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44" name="Google Shape;644;p101"/>
          <p:cNvSpPr txBox="1"/>
          <p:nvPr>
            <p:ph idx="1" type="body"/>
          </p:nvPr>
        </p:nvSpPr>
        <p:spPr>
          <a:xfrm>
            <a:off x="460864" y="2280402"/>
            <a:ext cx="5398200" cy="38967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45" name="Google Shape;645;p101"/>
          <p:cNvSpPr txBox="1"/>
          <p:nvPr>
            <p:ph idx="2" type="body"/>
          </p:nvPr>
        </p:nvSpPr>
        <p:spPr>
          <a:xfrm>
            <a:off x="6319542" y="2282025"/>
            <a:ext cx="5398200" cy="38949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cxnSp>
        <p:nvCxnSpPr>
          <p:cNvPr id="646" name="Google Shape;646;p101"/>
          <p:cNvCxnSpPr/>
          <p:nvPr/>
        </p:nvCxnSpPr>
        <p:spPr>
          <a:xfrm>
            <a:off x="5967285"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647" name="Google Shape;647;p101"/>
          <p:cNvSpPr txBox="1"/>
          <p:nvPr>
            <p:ph idx="3" type="body"/>
          </p:nvPr>
        </p:nvSpPr>
        <p:spPr>
          <a:xfrm>
            <a:off x="6319542" y="1587535"/>
            <a:ext cx="53982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48" name="Google Shape;648;p101"/>
          <p:cNvSpPr txBox="1"/>
          <p:nvPr>
            <p:ph idx="4" type="body"/>
          </p:nvPr>
        </p:nvSpPr>
        <p:spPr>
          <a:xfrm>
            <a:off x="460863" y="1587535"/>
            <a:ext cx="53982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sz="2800">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1">
  <p:cSld name="Three Column_1">
    <p:spTree>
      <p:nvGrpSpPr>
        <p:cNvPr id="649" name="Shape 649"/>
        <p:cNvGrpSpPr/>
        <p:nvPr/>
      </p:nvGrpSpPr>
      <p:grpSpPr>
        <a:xfrm>
          <a:off x="0" y="0"/>
          <a:ext cx="0" cy="0"/>
          <a:chOff x="0" y="0"/>
          <a:chExt cx="0" cy="0"/>
        </a:xfrm>
      </p:grpSpPr>
      <p:sp>
        <p:nvSpPr>
          <p:cNvPr id="650" name="Google Shape;650;p102"/>
          <p:cNvSpPr txBox="1"/>
          <p:nvPr>
            <p:ph type="title"/>
          </p:nvPr>
        </p:nvSpPr>
        <p:spPr>
          <a:xfrm>
            <a:off x="460864" y="365126"/>
            <a:ext cx="112572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51" name="Google Shape;651;p102"/>
          <p:cNvSpPr txBox="1"/>
          <p:nvPr>
            <p:ph idx="1" type="body"/>
          </p:nvPr>
        </p:nvSpPr>
        <p:spPr>
          <a:xfrm>
            <a:off x="46086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52" name="Google Shape;652;p102"/>
          <p:cNvSpPr txBox="1"/>
          <p:nvPr>
            <p:ph idx="2" type="body"/>
          </p:nvPr>
        </p:nvSpPr>
        <p:spPr>
          <a:xfrm>
            <a:off x="435301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53" name="Google Shape;653;p102"/>
          <p:cNvSpPr txBox="1"/>
          <p:nvPr>
            <p:ph idx="3" type="body"/>
          </p:nvPr>
        </p:nvSpPr>
        <p:spPr>
          <a:xfrm>
            <a:off x="8245164" y="2282023"/>
            <a:ext cx="3473400" cy="3894300"/>
          </a:xfrm>
          <a:prstGeom prst="rect">
            <a:avLst/>
          </a:prstGeom>
          <a:noFill/>
          <a:ln>
            <a:noFill/>
          </a:ln>
        </p:spPr>
        <p:txBody>
          <a:bodyPr anchorCtr="0" anchor="t" bIns="45700" lIns="0" spcFirstLastPara="1" rIns="0" wrap="square" tIns="45700">
            <a:noAutofit/>
          </a:bodyPr>
          <a:lstStyle>
            <a:lvl1pPr indent="-349250" lvl="0" marL="457200" rtl="0" algn="l">
              <a:lnSpc>
                <a:spcPct val="90000"/>
              </a:lnSpc>
              <a:spcBef>
                <a:spcPts val="1100"/>
              </a:spcBef>
              <a:spcAft>
                <a:spcPts val="0"/>
              </a:spcAft>
              <a:buSzPts val="1900"/>
              <a:buChar char="▪"/>
              <a:defRPr sz="2400"/>
            </a:lvl1pPr>
            <a:lvl2pPr indent="-323850" lvl="1" marL="914400" rtl="0" algn="l">
              <a:lnSpc>
                <a:spcPct val="90000"/>
              </a:lnSpc>
              <a:spcBef>
                <a:spcPts val="500"/>
              </a:spcBef>
              <a:spcAft>
                <a:spcPts val="0"/>
              </a:spcAft>
              <a:buSzPts val="1500"/>
              <a:buChar char="▪"/>
              <a:defRPr sz="2000"/>
            </a:lvl2pPr>
            <a:lvl3pPr indent="-311150" lvl="2" marL="1371600" rtl="0" algn="l">
              <a:lnSpc>
                <a:spcPct val="90000"/>
              </a:lnSpc>
              <a:spcBef>
                <a:spcPts val="500"/>
              </a:spcBef>
              <a:spcAft>
                <a:spcPts val="0"/>
              </a:spcAft>
              <a:buSzPts val="1300"/>
              <a:buChar char="▪"/>
              <a:defRPr sz="19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cxnSp>
        <p:nvCxnSpPr>
          <p:cNvPr id="654" name="Google Shape;654;p102"/>
          <p:cNvCxnSpPr/>
          <p:nvPr/>
        </p:nvCxnSpPr>
        <p:spPr>
          <a:xfrm>
            <a:off x="7917518" y="1585913"/>
            <a:ext cx="0" cy="4590300"/>
          </a:xfrm>
          <a:prstGeom prst="straightConnector1">
            <a:avLst/>
          </a:prstGeom>
          <a:noFill/>
          <a:ln cap="flat" cmpd="sng" w="12700">
            <a:solidFill>
              <a:schemeClr val="accent5"/>
            </a:solidFill>
            <a:prstDash val="solid"/>
            <a:miter lim="800000"/>
            <a:headEnd len="sm" w="sm" type="none"/>
            <a:tailEnd len="sm" w="sm" type="none"/>
          </a:ln>
        </p:spPr>
      </p:cxnSp>
      <p:cxnSp>
        <p:nvCxnSpPr>
          <p:cNvPr id="655" name="Google Shape;655;p102"/>
          <p:cNvCxnSpPr/>
          <p:nvPr/>
        </p:nvCxnSpPr>
        <p:spPr>
          <a:xfrm>
            <a:off x="4030302"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656" name="Google Shape;656;p102"/>
          <p:cNvSpPr txBox="1"/>
          <p:nvPr>
            <p:ph idx="4" type="body"/>
          </p:nvPr>
        </p:nvSpPr>
        <p:spPr>
          <a:xfrm>
            <a:off x="435301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57" name="Google Shape;657;p102"/>
          <p:cNvSpPr txBox="1"/>
          <p:nvPr>
            <p:ph idx="5" type="body"/>
          </p:nvPr>
        </p:nvSpPr>
        <p:spPr>
          <a:xfrm>
            <a:off x="824516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58" name="Google Shape;658;p102"/>
          <p:cNvSpPr txBox="1"/>
          <p:nvPr>
            <p:ph idx="6" type="body"/>
          </p:nvPr>
        </p:nvSpPr>
        <p:spPr>
          <a:xfrm>
            <a:off x="460864" y="1585914"/>
            <a:ext cx="3473400" cy="5847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100"/>
              </a:spcBef>
              <a:spcAft>
                <a:spcPts val="0"/>
              </a:spcAft>
              <a:buSzPts val="2100"/>
              <a:buNone/>
              <a:defRPr>
                <a:solidFill>
                  <a:schemeClr val="accent5"/>
                </a:solidFill>
                <a:latin typeface="Barlow"/>
                <a:ea typeface="Barlow"/>
                <a:cs typeface="Barlow"/>
                <a:sym typeface="Barlow"/>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2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34" Type="http://schemas.openxmlformats.org/officeDocument/2006/relationships/theme" Target="../theme/theme3.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8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44" Type="http://schemas.openxmlformats.org/officeDocument/2006/relationships/slideLayout" Target="../slideLayouts/slideLayout86.xml"/><Relationship Id="rId43" Type="http://schemas.openxmlformats.org/officeDocument/2006/relationships/slideLayout" Target="../slideLayouts/slideLayout85.xml"/><Relationship Id="rId46" Type="http://schemas.openxmlformats.org/officeDocument/2006/relationships/slideLayout" Target="../slideLayouts/slideLayout88.xml"/><Relationship Id="rId45" Type="http://schemas.openxmlformats.org/officeDocument/2006/relationships/slideLayout" Target="../slideLayouts/slideLayout87.xml"/><Relationship Id="rId1" Type="http://schemas.openxmlformats.org/officeDocument/2006/relationships/image" Target="../media/image22.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48" Type="http://schemas.openxmlformats.org/officeDocument/2006/relationships/slideLayout" Target="../slideLayouts/slideLayout90.xml"/><Relationship Id="rId47" Type="http://schemas.openxmlformats.org/officeDocument/2006/relationships/slideLayout" Target="../slideLayouts/slideLayout89.xml"/><Relationship Id="rId49" Type="http://schemas.openxmlformats.org/officeDocument/2006/relationships/slideLayout" Target="../slideLayouts/slideLayout9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33" Type="http://schemas.openxmlformats.org/officeDocument/2006/relationships/slideLayout" Target="../slideLayouts/slideLayout75.xml"/><Relationship Id="rId32" Type="http://schemas.openxmlformats.org/officeDocument/2006/relationships/slideLayout" Target="../slideLayouts/slideLayout74.xml"/><Relationship Id="rId35" Type="http://schemas.openxmlformats.org/officeDocument/2006/relationships/slideLayout" Target="../slideLayouts/slideLayout77.xml"/><Relationship Id="rId34" Type="http://schemas.openxmlformats.org/officeDocument/2006/relationships/slideLayout" Target="../slideLayouts/slideLayout76.xml"/><Relationship Id="rId37" Type="http://schemas.openxmlformats.org/officeDocument/2006/relationships/slideLayout" Target="../slideLayouts/slideLayout79.xml"/><Relationship Id="rId36" Type="http://schemas.openxmlformats.org/officeDocument/2006/relationships/slideLayout" Target="../slideLayouts/slideLayout78.xml"/><Relationship Id="rId39" Type="http://schemas.openxmlformats.org/officeDocument/2006/relationships/slideLayout" Target="../slideLayouts/slideLayout81.xml"/><Relationship Id="rId38" Type="http://schemas.openxmlformats.org/officeDocument/2006/relationships/slideLayout" Target="../slideLayouts/slideLayout80.xml"/><Relationship Id="rId62" Type="http://schemas.openxmlformats.org/officeDocument/2006/relationships/slideLayout" Target="../slideLayouts/slideLayout104.xml"/><Relationship Id="rId61" Type="http://schemas.openxmlformats.org/officeDocument/2006/relationships/slideLayout" Target="../slideLayouts/slideLayout103.xml"/><Relationship Id="rId20" Type="http://schemas.openxmlformats.org/officeDocument/2006/relationships/slideLayout" Target="../slideLayouts/slideLayout62.xml"/><Relationship Id="rId64" Type="http://schemas.openxmlformats.org/officeDocument/2006/relationships/slideLayout" Target="../slideLayouts/slideLayout106.xml"/><Relationship Id="rId63" Type="http://schemas.openxmlformats.org/officeDocument/2006/relationships/slideLayout" Target="../slideLayouts/slideLayout105.xml"/><Relationship Id="rId22" Type="http://schemas.openxmlformats.org/officeDocument/2006/relationships/slideLayout" Target="../slideLayouts/slideLayout64.xml"/><Relationship Id="rId66" Type="http://schemas.openxmlformats.org/officeDocument/2006/relationships/slideLayout" Target="../slideLayouts/slideLayout108.xml"/><Relationship Id="rId21" Type="http://schemas.openxmlformats.org/officeDocument/2006/relationships/slideLayout" Target="../slideLayouts/slideLayout63.xml"/><Relationship Id="rId65" Type="http://schemas.openxmlformats.org/officeDocument/2006/relationships/slideLayout" Target="../slideLayouts/slideLayout107.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67" Type="http://schemas.openxmlformats.org/officeDocument/2006/relationships/theme" Target="../theme/theme2.xml"/><Relationship Id="rId60" Type="http://schemas.openxmlformats.org/officeDocument/2006/relationships/slideLayout" Target="../slideLayouts/slideLayout102.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29" Type="http://schemas.openxmlformats.org/officeDocument/2006/relationships/slideLayout" Target="../slideLayouts/slideLayout71.xml"/><Relationship Id="rId51" Type="http://schemas.openxmlformats.org/officeDocument/2006/relationships/slideLayout" Target="../slideLayouts/slideLayout93.xml"/><Relationship Id="rId50" Type="http://schemas.openxmlformats.org/officeDocument/2006/relationships/slideLayout" Target="../slideLayouts/slideLayout92.xml"/><Relationship Id="rId53" Type="http://schemas.openxmlformats.org/officeDocument/2006/relationships/slideLayout" Target="../slideLayouts/slideLayout95.xml"/><Relationship Id="rId52" Type="http://schemas.openxmlformats.org/officeDocument/2006/relationships/slideLayout" Target="../slideLayouts/slideLayout94.xml"/><Relationship Id="rId11" Type="http://schemas.openxmlformats.org/officeDocument/2006/relationships/slideLayout" Target="../slideLayouts/slideLayout53.xml"/><Relationship Id="rId55" Type="http://schemas.openxmlformats.org/officeDocument/2006/relationships/slideLayout" Target="../slideLayouts/slideLayout97.xml"/><Relationship Id="rId10" Type="http://schemas.openxmlformats.org/officeDocument/2006/relationships/slideLayout" Target="../slideLayouts/slideLayout52.xml"/><Relationship Id="rId54" Type="http://schemas.openxmlformats.org/officeDocument/2006/relationships/slideLayout" Target="../slideLayouts/slideLayout96.xml"/><Relationship Id="rId13" Type="http://schemas.openxmlformats.org/officeDocument/2006/relationships/slideLayout" Target="../slideLayouts/slideLayout55.xml"/><Relationship Id="rId57" Type="http://schemas.openxmlformats.org/officeDocument/2006/relationships/slideLayout" Target="../slideLayouts/slideLayout99.xml"/><Relationship Id="rId12" Type="http://schemas.openxmlformats.org/officeDocument/2006/relationships/slideLayout" Target="../slideLayouts/slideLayout54.xml"/><Relationship Id="rId56" Type="http://schemas.openxmlformats.org/officeDocument/2006/relationships/slideLayout" Target="../slideLayouts/slideLayout98.xml"/><Relationship Id="rId15" Type="http://schemas.openxmlformats.org/officeDocument/2006/relationships/slideLayout" Target="../slideLayouts/slideLayout57.xml"/><Relationship Id="rId59" Type="http://schemas.openxmlformats.org/officeDocument/2006/relationships/slideLayout" Target="../slideLayouts/slideLayout101.xml"/><Relationship Id="rId14" Type="http://schemas.openxmlformats.org/officeDocument/2006/relationships/slideLayout" Target="../slideLayouts/slideLayout56.xml"/><Relationship Id="rId58" Type="http://schemas.openxmlformats.org/officeDocument/2006/relationships/slideLayout" Target="../slideLayouts/slideLayout100.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31" Type="http://schemas.openxmlformats.org/officeDocument/2006/relationships/slideLayout" Target="../slideLayouts/slideLayout138.xml"/><Relationship Id="rId30" Type="http://schemas.openxmlformats.org/officeDocument/2006/relationships/slideLayout" Target="../slideLayouts/slideLayout137.xml"/><Relationship Id="rId33" Type="http://schemas.openxmlformats.org/officeDocument/2006/relationships/slideLayout" Target="../slideLayouts/slideLayout140.xml"/><Relationship Id="rId32" Type="http://schemas.openxmlformats.org/officeDocument/2006/relationships/slideLayout" Target="../slideLayouts/slideLayout139.xml"/><Relationship Id="rId35" Type="http://schemas.openxmlformats.org/officeDocument/2006/relationships/slideLayout" Target="../slideLayouts/slideLayout142.xml"/><Relationship Id="rId34" Type="http://schemas.openxmlformats.org/officeDocument/2006/relationships/slideLayout" Target="../slideLayouts/slideLayout141.xml"/><Relationship Id="rId37" Type="http://schemas.openxmlformats.org/officeDocument/2006/relationships/theme" Target="../theme/theme5.xml"/><Relationship Id="rId36" Type="http://schemas.openxmlformats.org/officeDocument/2006/relationships/slideLayout" Target="../slideLayouts/slideLayout143.xml"/><Relationship Id="rId20" Type="http://schemas.openxmlformats.org/officeDocument/2006/relationships/slideLayout" Target="../slideLayouts/slideLayout127.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26" Type="http://schemas.openxmlformats.org/officeDocument/2006/relationships/slideLayout" Target="../slideLayouts/slideLayout133.xml"/><Relationship Id="rId25" Type="http://schemas.openxmlformats.org/officeDocument/2006/relationships/slideLayout" Target="../slideLayouts/slideLayout132.xml"/><Relationship Id="rId28" Type="http://schemas.openxmlformats.org/officeDocument/2006/relationships/slideLayout" Target="../slideLayouts/slideLayout135.xml"/><Relationship Id="rId27" Type="http://schemas.openxmlformats.org/officeDocument/2006/relationships/slideLayout" Target="../slideLayouts/slideLayout134.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9" Type="http://schemas.openxmlformats.org/officeDocument/2006/relationships/slideLayout" Target="../slideLayouts/slideLayout126.xml"/><Relationship Id="rId1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496" y="593367"/>
            <a:ext cx="11358000" cy="763500"/>
          </a:xfrm>
          <a:prstGeom prst="rect">
            <a:avLst/>
          </a:prstGeom>
          <a:noFill/>
          <a:ln>
            <a:noFill/>
          </a:ln>
        </p:spPr>
        <p:txBody>
          <a:bodyPr anchorCtr="0" anchor="t" bIns="121875" lIns="121875" spcFirstLastPara="1" rIns="121875" wrap="square" tIns="121875">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idx="1" type="body"/>
          </p:nvPr>
        </p:nvSpPr>
        <p:spPr>
          <a:xfrm>
            <a:off x="415496" y="1536633"/>
            <a:ext cx="11358000" cy="4555200"/>
          </a:xfrm>
          <a:prstGeom prst="rect">
            <a:avLst/>
          </a:prstGeom>
          <a:noFill/>
          <a:ln>
            <a:noFill/>
          </a:ln>
        </p:spPr>
        <p:txBody>
          <a:bodyPr anchorCtr="0" anchor="t" bIns="121875" lIns="121875" spcFirstLastPara="1" rIns="121875" wrap="square" tIns="121875">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1293784" y="6217622"/>
            <a:ext cx="731400" cy="524700"/>
          </a:xfrm>
          <a:prstGeom prst="rect">
            <a:avLst/>
          </a:prstGeom>
          <a:noFill/>
          <a:ln>
            <a:noFill/>
          </a:ln>
        </p:spPr>
        <p:txBody>
          <a:bodyPr anchorCtr="0" anchor="ctr" bIns="121875" lIns="121875" spcFirstLastPara="1" rIns="121875" wrap="square" tIns="121875">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2" name="Google Shape;52;p13"/>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3" name="Google Shape;53;p13"/>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54" name="Google Shape;54;p13"/>
          <p:cNvPicPr preferRelativeResize="0"/>
          <p:nvPr/>
        </p:nvPicPr>
        <p:blipFill>
          <a:blip r:embed="rId1">
            <a:alphaModFix/>
          </a:blip>
          <a:stretch>
            <a:fillRect/>
          </a:stretch>
        </p:blipFill>
        <p:spPr>
          <a:xfrm>
            <a:off x="10665331" y="6473302"/>
            <a:ext cx="186720" cy="186720"/>
          </a:xfrm>
          <a:prstGeom prst="rect">
            <a:avLst/>
          </a:prstGeom>
          <a:noFill/>
          <a:ln>
            <a:noFill/>
          </a:ln>
        </p:spPr>
      </p:pic>
      <p:sp>
        <p:nvSpPr>
          <p:cNvPr id="55" name="Google Shape;55;p13"/>
          <p:cNvSpPr txBox="1"/>
          <p:nvPr>
            <p:ph idx="12" type="sldNum"/>
          </p:nvPr>
        </p:nvSpPr>
        <p:spPr>
          <a:xfrm>
            <a:off x="11097669" y="6473300"/>
            <a:ext cx="324300" cy="1866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4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2" name="Google Shape;312;p46"/>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3" name="Google Shape;313;p46"/>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314" name="Google Shape;314;p46"/>
          <p:cNvPicPr preferRelativeResize="0"/>
          <p:nvPr/>
        </p:nvPicPr>
        <p:blipFill>
          <a:blip r:embed="rId1">
            <a:alphaModFix/>
          </a:blip>
          <a:stretch>
            <a:fillRect/>
          </a:stretch>
        </p:blipFill>
        <p:spPr>
          <a:xfrm>
            <a:off x="10665331" y="6473302"/>
            <a:ext cx="186720" cy="186720"/>
          </a:xfrm>
          <a:prstGeom prst="rect">
            <a:avLst/>
          </a:prstGeom>
          <a:noFill/>
          <a:ln>
            <a:noFill/>
          </a:ln>
        </p:spPr>
      </p:pic>
      <p:sp>
        <p:nvSpPr>
          <p:cNvPr id="315" name="Google Shape;315;p46"/>
          <p:cNvSpPr txBox="1"/>
          <p:nvPr>
            <p:ph idx="12" type="sldNum"/>
          </p:nvPr>
        </p:nvSpPr>
        <p:spPr>
          <a:xfrm>
            <a:off x="11097669" y="6473300"/>
            <a:ext cx="324300" cy="1866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 id="2147483732" r:id="rId43"/>
    <p:sldLayoutId id="2147483733" r:id="rId44"/>
    <p:sldLayoutId id="2147483734" r:id="rId45"/>
    <p:sldLayoutId id="2147483735" r:id="rId46"/>
    <p:sldLayoutId id="2147483736" r:id="rId47"/>
    <p:sldLayoutId id="2147483737" r:id="rId48"/>
    <p:sldLayoutId id="2147483738" r:id="rId49"/>
    <p:sldLayoutId id="2147483739" r:id="rId50"/>
    <p:sldLayoutId id="2147483740" r:id="rId51"/>
    <p:sldLayoutId id="2147483741" r:id="rId52"/>
    <p:sldLayoutId id="2147483742" r:id="rId53"/>
    <p:sldLayoutId id="2147483743" r:id="rId54"/>
    <p:sldLayoutId id="2147483744" r:id="rId55"/>
    <p:sldLayoutId id="2147483745" r:id="rId56"/>
    <p:sldLayoutId id="2147483746" r:id="rId57"/>
    <p:sldLayoutId id="2147483747" r:id="rId58"/>
    <p:sldLayoutId id="2147483748" r:id="rId59"/>
    <p:sldLayoutId id="2147483749" r:id="rId60"/>
    <p:sldLayoutId id="2147483750" r:id="rId61"/>
    <p:sldLayoutId id="2147483751" r:id="rId62"/>
    <p:sldLayoutId id="2147483752" r:id="rId63"/>
    <p:sldLayoutId id="2147483753" r:id="rId64"/>
    <p:sldLayoutId id="2147483754" r:id="rId65"/>
    <p:sldLayoutId id="2147483755" r:id="rId6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7" name="Shape 697"/>
        <p:cNvGrpSpPr/>
        <p:nvPr/>
      </p:nvGrpSpPr>
      <p:grpSpPr>
        <a:xfrm>
          <a:off x="0" y="0"/>
          <a:ext cx="0" cy="0"/>
          <a:chOff x="0" y="0"/>
          <a:chExt cx="0" cy="0"/>
        </a:xfrm>
      </p:grpSpPr>
      <p:sp>
        <p:nvSpPr>
          <p:cNvPr id="698" name="Google Shape;698;p11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99" name="Google Shape;699;p112"/>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00" name="Google Shape;700;p112"/>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©2022 Databricks Inc. — All rights reserved</a:t>
            </a:r>
            <a:endParaRPr sz="1100">
              <a:solidFill>
                <a:schemeClr val="accent5"/>
              </a:solidFill>
              <a:latin typeface="DM Sans"/>
              <a:ea typeface="DM Sans"/>
              <a:cs typeface="DM Sans"/>
              <a:sym typeface="DM Sans"/>
            </a:endParaRPr>
          </a:p>
        </p:txBody>
      </p:sp>
      <p:pic>
        <p:nvPicPr>
          <p:cNvPr id="701" name="Google Shape;701;p112"/>
          <p:cNvPicPr preferRelativeResize="0"/>
          <p:nvPr/>
        </p:nvPicPr>
        <p:blipFill>
          <a:blip r:embed="rId1">
            <a:alphaModFix/>
          </a:blip>
          <a:stretch>
            <a:fillRect/>
          </a:stretch>
        </p:blipFill>
        <p:spPr>
          <a:xfrm>
            <a:off x="10665331" y="6473302"/>
            <a:ext cx="186720" cy="186720"/>
          </a:xfrm>
          <a:prstGeom prst="rect">
            <a:avLst/>
          </a:prstGeom>
          <a:noFill/>
          <a:ln>
            <a:noFill/>
          </a:ln>
        </p:spPr>
      </p:pic>
      <p:sp>
        <p:nvSpPr>
          <p:cNvPr id="702" name="Google Shape;702;p112"/>
          <p:cNvSpPr txBox="1"/>
          <p:nvPr>
            <p:ph idx="12" type="sldNum"/>
          </p:nvPr>
        </p:nvSpPr>
        <p:spPr>
          <a:xfrm>
            <a:off x="11097669" y="6473300"/>
            <a:ext cx="324300" cy="1866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hyperlink" Target="mailto:ankur.khosla@databricks.com" TargetMode="External"/><Relationship Id="rId4" Type="http://schemas.openxmlformats.org/officeDocument/2006/relationships/hyperlink" Target="mailto:hao.wang@databrick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1.xml"/><Relationship Id="rId3"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4.xml"/><Relationship Id="rId3" Type="http://schemas.openxmlformats.org/officeDocument/2006/relationships/image" Target="../media/image61.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100.png"/><Relationship Id="rId9"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54.png"/><Relationship Id="rId7" Type="http://schemas.openxmlformats.org/officeDocument/2006/relationships/image" Target="../media/image100.png"/><Relationship Id="rId8"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8.xml"/><Relationship Id="rId3"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114.png"/><Relationship Id="rId4" Type="http://schemas.openxmlformats.org/officeDocument/2006/relationships/image" Target="../media/image74.png"/><Relationship Id="rId9" Type="http://schemas.openxmlformats.org/officeDocument/2006/relationships/image" Target="../media/image62.png"/><Relationship Id="rId5" Type="http://schemas.openxmlformats.org/officeDocument/2006/relationships/image" Target="../media/image80.png"/><Relationship Id="rId6" Type="http://schemas.openxmlformats.org/officeDocument/2006/relationships/image" Target="../media/image57.png"/><Relationship Id="rId7" Type="http://schemas.openxmlformats.org/officeDocument/2006/relationships/image" Target="../media/image58.jpg"/><Relationship Id="rId8"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0.xml"/><Relationship Id="rId3"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1.xml"/><Relationship Id="rId3"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2.xml"/><Relationship Id="rId3"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42.png"/><Relationship Id="rId5" Type="http://schemas.openxmlformats.org/officeDocument/2006/relationships/image" Target="../media/image60.png"/><Relationship Id="rId6" Type="http://schemas.openxmlformats.org/officeDocument/2006/relationships/image" Target="../media/image70.png"/><Relationship Id="rId7" Type="http://schemas.openxmlformats.org/officeDocument/2006/relationships/image" Target="../media/image38.png"/><Relationship Id="rId8" Type="http://schemas.openxmlformats.org/officeDocument/2006/relationships/image" Target="../media/image41.png"/><Relationship Id="rId11" Type="http://schemas.openxmlformats.org/officeDocument/2006/relationships/image" Target="../media/image73.png"/><Relationship Id="rId10" Type="http://schemas.openxmlformats.org/officeDocument/2006/relationships/image" Target="../media/image43.png"/><Relationship Id="rId13" Type="http://schemas.openxmlformats.org/officeDocument/2006/relationships/image" Target="../media/image82.png"/><Relationship Id="rId12" Type="http://schemas.openxmlformats.org/officeDocument/2006/relationships/image" Target="../media/image79.png"/><Relationship Id="rId15" Type="http://schemas.openxmlformats.org/officeDocument/2006/relationships/image" Target="../media/image76.png"/><Relationship Id="rId14" Type="http://schemas.openxmlformats.org/officeDocument/2006/relationships/image" Target="../media/image75.png"/><Relationship Id="rId17" Type="http://schemas.openxmlformats.org/officeDocument/2006/relationships/image" Target="../media/image84.png"/><Relationship Id="rId16" Type="http://schemas.openxmlformats.org/officeDocument/2006/relationships/image" Target="../media/image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5.xml"/><Relationship Id="rId3" Type="http://schemas.openxmlformats.org/officeDocument/2006/relationships/hyperlink" Target="https://docs.databricks.com/administration-guide/disaster-recovery.html#disaster-recovery-industry-terminology" TargetMode="External"/><Relationship Id="rId4" Type="http://schemas.openxmlformats.org/officeDocument/2006/relationships/hyperlink" Target="https://docs.databricks.com/administration-guide/disaster-recovery.html#disaster-recovery-industry-terminology" TargetMode="External"/><Relationship Id="rId5" Type="http://schemas.openxmlformats.org/officeDocument/2006/relationships/hyperlink" Target="https://docs.databricks.com/administration-guide/disaster-recovery.html#region-terminology" TargetMode="External"/><Relationship Id="rId6" Type="http://schemas.openxmlformats.org/officeDocument/2006/relationships/hyperlink" Target="https://docs.databricks.com/administration-guide/disaster-recovery.html#deployment-status-terminolog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26.xml"/><Relationship Id="rId3" Type="http://schemas.openxmlformats.org/officeDocument/2006/relationships/image" Target="../media/image78.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7.xml"/><Relationship Id="rId3" Type="http://schemas.openxmlformats.org/officeDocument/2006/relationships/image" Target="../media/image83.png"/><Relationship Id="rId4" Type="http://schemas.openxmlformats.org/officeDocument/2006/relationships/image" Target="../media/image138.png"/><Relationship Id="rId9" Type="http://schemas.openxmlformats.org/officeDocument/2006/relationships/image" Target="../media/image85.png"/><Relationship Id="rId5" Type="http://schemas.openxmlformats.org/officeDocument/2006/relationships/image" Target="../media/image136.png"/><Relationship Id="rId6" Type="http://schemas.openxmlformats.org/officeDocument/2006/relationships/image" Target="../media/image92.png"/><Relationship Id="rId7" Type="http://schemas.openxmlformats.org/officeDocument/2006/relationships/image" Target="../media/image132.png"/><Relationship Id="rId8"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8.xml"/><Relationship Id="rId3" Type="http://schemas.openxmlformats.org/officeDocument/2006/relationships/image" Target="../media/image9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29.xml"/><Relationship Id="rId3" Type="http://schemas.openxmlformats.org/officeDocument/2006/relationships/image" Target="../media/image1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1.xml"/><Relationship Id="rId2" Type="http://schemas.openxmlformats.org/officeDocument/2006/relationships/notesSlide" Target="../notesSlides/notesSlide31.xml"/><Relationship Id="rId3" Type="http://schemas.openxmlformats.org/officeDocument/2006/relationships/image" Target="../media/image88.png"/><Relationship Id="rId4" Type="http://schemas.openxmlformats.org/officeDocument/2006/relationships/image" Target="../media/image89.png"/><Relationship Id="rId9" Type="http://schemas.openxmlformats.org/officeDocument/2006/relationships/image" Target="../media/image51.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98.png"/><Relationship Id="rId8" Type="http://schemas.openxmlformats.org/officeDocument/2006/relationships/image" Target="../media/image95.png"/><Relationship Id="rId11" Type="http://schemas.openxmlformats.org/officeDocument/2006/relationships/image" Target="../media/image94.png"/><Relationship Id="rId10" Type="http://schemas.openxmlformats.org/officeDocument/2006/relationships/image" Target="../media/image97.png"/><Relationship Id="rId12"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2.xml"/><Relationship Id="rId3"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89.png"/><Relationship Id="rId5" Type="http://schemas.openxmlformats.org/officeDocument/2006/relationships/image" Target="../media/image56.png"/><Relationship Id="rId6" Type="http://schemas.openxmlformats.org/officeDocument/2006/relationships/image" Target="../media/image45.png"/><Relationship Id="rId7" Type="http://schemas.openxmlformats.org/officeDocument/2006/relationships/image" Target="../media/image108.png"/><Relationship Id="rId8" Type="http://schemas.openxmlformats.org/officeDocument/2006/relationships/image" Target="../media/image88.png"/><Relationship Id="rId11" Type="http://schemas.openxmlformats.org/officeDocument/2006/relationships/image" Target="../media/image111.png"/><Relationship Id="rId10" Type="http://schemas.openxmlformats.org/officeDocument/2006/relationships/image" Target="../media/image110.png"/><Relationship Id="rId13" Type="http://schemas.openxmlformats.org/officeDocument/2006/relationships/image" Target="../media/image112.png"/><Relationship Id="rId12" Type="http://schemas.openxmlformats.org/officeDocument/2006/relationships/image" Target="../media/image115.png"/><Relationship Id="rId15" Type="http://schemas.openxmlformats.org/officeDocument/2006/relationships/image" Target="../media/image113.png"/><Relationship Id="rId14" Type="http://schemas.openxmlformats.org/officeDocument/2006/relationships/image" Target="../media/image116.png"/><Relationship Id="rId17" Type="http://schemas.openxmlformats.org/officeDocument/2006/relationships/image" Target="../media/image119.png"/><Relationship Id="rId16" Type="http://schemas.openxmlformats.org/officeDocument/2006/relationships/image" Target="../media/image123.png"/><Relationship Id="rId18" Type="http://schemas.openxmlformats.org/officeDocument/2006/relationships/image" Target="../media/image1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3.xml"/><Relationship Id="rId3" Type="http://schemas.openxmlformats.org/officeDocument/2006/relationships/hyperlink" Target="https://docs.databricks.com/dev-tools/terraform/index.html" TargetMode="External"/><Relationship Id="rId4" Type="http://schemas.openxmlformats.org/officeDocument/2006/relationships/hyperlink" Target="https://youtu.be/h8LrVmb4W2Q" TargetMode="External"/><Relationship Id="rId9" Type="http://schemas.openxmlformats.org/officeDocument/2006/relationships/image" Target="../media/image108.png"/><Relationship Id="rId5" Type="http://schemas.openxmlformats.org/officeDocument/2006/relationships/image" Target="../media/image97.png"/><Relationship Id="rId6" Type="http://schemas.openxmlformats.org/officeDocument/2006/relationships/image" Target="../media/image94.png"/><Relationship Id="rId7" Type="http://schemas.openxmlformats.org/officeDocument/2006/relationships/image" Target="../media/image56.png"/><Relationship Id="rId8" Type="http://schemas.openxmlformats.org/officeDocument/2006/relationships/image" Target="../media/image45.png"/><Relationship Id="rId11" Type="http://schemas.openxmlformats.org/officeDocument/2006/relationships/image" Target="../media/image111.png"/><Relationship Id="rId10" Type="http://schemas.openxmlformats.org/officeDocument/2006/relationships/image" Target="../media/image110.png"/><Relationship Id="rId13" Type="http://schemas.openxmlformats.org/officeDocument/2006/relationships/image" Target="../media/image112.png"/><Relationship Id="rId12" Type="http://schemas.openxmlformats.org/officeDocument/2006/relationships/image" Target="../media/image115.png"/><Relationship Id="rId15" Type="http://schemas.openxmlformats.org/officeDocument/2006/relationships/image" Target="../media/image118.png"/><Relationship Id="rId14" Type="http://schemas.openxmlformats.org/officeDocument/2006/relationships/image" Target="../media/image1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4.xml"/><Relationship Id="rId3" Type="http://schemas.openxmlformats.org/officeDocument/2006/relationships/image" Target="../media/image88.png"/><Relationship Id="rId4" Type="http://schemas.openxmlformats.org/officeDocument/2006/relationships/image" Target="../media/image108.png"/><Relationship Id="rId9" Type="http://schemas.openxmlformats.org/officeDocument/2006/relationships/image" Target="../media/image119.png"/><Relationship Id="rId5" Type="http://schemas.openxmlformats.org/officeDocument/2006/relationships/image" Target="../media/image89.png"/><Relationship Id="rId6" Type="http://schemas.openxmlformats.org/officeDocument/2006/relationships/image" Target="../media/image116.png"/><Relationship Id="rId7" Type="http://schemas.openxmlformats.org/officeDocument/2006/relationships/image" Target="../media/image113.png"/><Relationship Id="rId8" Type="http://schemas.openxmlformats.org/officeDocument/2006/relationships/image" Target="../media/image123.png"/><Relationship Id="rId11" Type="http://schemas.openxmlformats.org/officeDocument/2006/relationships/image" Target="../media/image45.png"/><Relationship Id="rId10" Type="http://schemas.openxmlformats.org/officeDocument/2006/relationships/image" Target="../media/image1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6.xml"/><Relationship Id="rId3"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89.png"/><Relationship Id="rId5" Type="http://schemas.openxmlformats.org/officeDocument/2006/relationships/image" Target="../media/image56.png"/><Relationship Id="rId6" Type="http://schemas.openxmlformats.org/officeDocument/2006/relationships/image" Target="../media/image45.png"/><Relationship Id="rId7" Type="http://schemas.openxmlformats.org/officeDocument/2006/relationships/image" Target="../media/image108.png"/><Relationship Id="rId8" Type="http://schemas.openxmlformats.org/officeDocument/2006/relationships/image" Target="../media/image88.png"/><Relationship Id="rId11" Type="http://schemas.openxmlformats.org/officeDocument/2006/relationships/image" Target="../media/image120.png"/><Relationship Id="rId10" Type="http://schemas.openxmlformats.org/officeDocument/2006/relationships/image" Target="../media/image122.png"/><Relationship Id="rId12" Type="http://schemas.openxmlformats.org/officeDocument/2006/relationships/image" Target="../media/image1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7.xml"/><Relationship Id="rId3"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89.png"/><Relationship Id="rId5" Type="http://schemas.openxmlformats.org/officeDocument/2006/relationships/image" Target="../media/image56.png"/><Relationship Id="rId6" Type="http://schemas.openxmlformats.org/officeDocument/2006/relationships/image" Target="../media/image45.png"/><Relationship Id="rId7" Type="http://schemas.openxmlformats.org/officeDocument/2006/relationships/image" Target="../media/image108.png"/><Relationship Id="rId8" Type="http://schemas.openxmlformats.org/officeDocument/2006/relationships/image" Target="../media/image88.png"/><Relationship Id="rId11" Type="http://schemas.openxmlformats.org/officeDocument/2006/relationships/image" Target="../media/image120.png"/><Relationship Id="rId10" Type="http://schemas.openxmlformats.org/officeDocument/2006/relationships/image" Target="../media/image122.png"/><Relationship Id="rId12" Type="http://schemas.openxmlformats.org/officeDocument/2006/relationships/image" Target="../media/image1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8.xml"/><Relationship Id="rId3"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89.png"/><Relationship Id="rId5" Type="http://schemas.openxmlformats.org/officeDocument/2006/relationships/image" Target="../media/image56.png"/><Relationship Id="rId6" Type="http://schemas.openxmlformats.org/officeDocument/2006/relationships/image" Target="../media/image45.png"/><Relationship Id="rId7" Type="http://schemas.openxmlformats.org/officeDocument/2006/relationships/image" Target="../media/image108.png"/><Relationship Id="rId8" Type="http://schemas.openxmlformats.org/officeDocument/2006/relationships/image" Target="../media/image88.png"/><Relationship Id="rId11" Type="http://schemas.openxmlformats.org/officeDocument/2006/relationships/image" Target="../media/image113.png"/><Relationship Id="rId10" Type="http://schemas.openxmlformats.org/officeDocument/2006/relationships/image" Target="../media/image116.png"/><Relationship Id="rId13" Type="http://schemas.openxmlformats.org/officeDocument/2006/relationships/image" Target="../media/image121.png"/><Relationship Id="rId12" Type="http://schemas.openxmlformats.org/officeDocument/2006/relationships/image" Target="../media/image123.png"/><Relationship Id="rId15" Type="http://schemas.openxmlformats.org/officeDocument/2006/relationships/image" Target="../media/image120.png"/><Relationship Id="rId14" Type="http://schemas.openxmlformats.org/officeDocument/2006/relationships/image" Target="../media/image1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9.xml"/><Relationship Id="rId3"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89.png"/><Relationship Id="rId5" Type="http://schemas.openxmlformats.org/officeDocument/2006/relationships/image" Target="../media/image56.png"/><Relationship Id="rId6" Type="http://schemas.openxmlformats.org/officeDocument/2006/relationships/image" Target="../media/image45.png"/><Relationship Id="rId7" Type="http://schemas.openxmlformats.org/officeDocument/2006/relationships/image" Target="../media/image108.png"/><Relationship Id="rId8" Type="http://schemas.openxmlformats.org/officeDocument/2006/relationships/image" Target="../media/image88.png"/><Relationship Id="rId11" Type="http://schemas.openxmlformats.org/officeDocument/2006/relationships/image" Target="../media/image113.png"/><Relationship Id="rId10" Type="http://schemas.openxmlformats.org/officeDocument/2006/relationships/image" Target="../media/image116.png"/><Relationship Id="rId13" Type="http://schemas.openxmlformats.org/officeDocument/2006/relationships/image" Target="../media/image121.png"/><Relationship Id="rId12" Type="http://schemas.openxmlformats.org/officeDocument/2006/relationships/image" Target="../media/image123.png"/><Relationship Id="rId15" Type="http://schemas.openxmlformats.org/officeDocument/2006/relationships/image" Target="../media/image120.png"/><Relationship Id="rId14" Type="http://schemas.openxmlformats.org/officeDocument/2006/relationships/image" Target="../media/image1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40.xml"/><Relationship Id="rId3"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89.png"/><Relationship Id="rId5" Type="http://schemas.openxmlformats.org/officeDocument/2006/relationships/image" Target="../media/image56.png"/><Relationship Id="rId6" Type="http://schemas.openxmlformats.org/officeDocument/2006/relationships/image" Target="../media/image45.png"/><Relationship Id="rId7" Type="http://schemas.openxmlformats.org/officeDocument/2006/relationships/image" Target="../media/image108.png"/><Relationship Id="rId8" Type="http://schemas.openxmlformats.org/officeDocument/2006/relationships/image" Target="../media/image88.png"/><Relationship Id="rId11" Type="http://schemas.openxmlformats.org/officeDocument/2006/relationships/image" Target="../media/image120.png"/><Relationship Id="rId10" Type="http://schemas.openxmlformats.org/officeDocument/2006/relationships/image" Target="../media/image122.png"/><Relationship Id="rId13" Type="http://schemas.openxmlformats.org/officeDocument/2006/relationships/image" Target="../media/image130.png"/><Relationship Id="rId12" Type="http://schemas.openxmlformats.org/officeDocument/2006/relationships/image" Target="../media/image129.png"/><Relationship Id="rId14" Type="http://schemas.openxmlformats.org/officeDocument/2006/relationships/image" Target="../media/image1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41.xml"/><Relationship Id="rId3"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89.png"/><Relationship Id="rId5" Type="http://schemas.openxmlformats.org/officeDocument/2006/relationships/image" Target="../media/image56.png"/><Relationship Id="rId6" Type="http://schemas.openxmlformats.org/officeDocument/2006/relationships/image" Target="../media/image45.png"/><Relationship Id="rId7" Type="http://schemas.openxmlformats.org/officeDocument/2006/relationships/image" Target="../media/image108.png"/><Relationship Id="rId8" Type="http://schemas.openxmlformats.org/officeDocument/2006/relationships/image" Target="../media/image88.png"/><Relationship Id="rId11" Type="http://schemas.openxmlformats.org/officeDocument/2006/relationships/image" Target="../media/image120.png"/><Relationship Id="rId10" Type="http://schemas.openxmlformats.org/officeDocument/2006/relationships/image" Target="../media/image122.png"/><Relationship Id="rId13" Type="http://schemas.openxmlformats.org/officeDocument/2006/relationships/image" Target="../media/image130.png"/><Relationship Id="rId12" Type="http://schemas.openxmlformats.org/officeDocument/2006/relationships/image" Target="../media/image1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4.xml"/><Relationship Id="rId3" Type="http://schemas.openxmlformats.org/officeDocument/2006/relationships/image" Target="../media/image135.png"/><Relationship Id="rId4" Type="http://schemas.openxmlformats.org/officeDocument/2006/relationships/image" Target="../media/image1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8.xml"/><Relationship Id="rId3" Type="http://schemas.openxmlformats.org/officeDocument/2006/relationships/image" Target="../media/image58.jpg"/><Relationship Id="rId4" Type="http://schemas.openxmlformats.org/officeDocument/2006/relationships/image" Target="../media/image71.png"/><Relationship Id="rId5" Type="http://schemas.openxmlformats.org/officeDocument/2006/relationships/image" Target="../media/image62.png"/><Relationship Id="rId6"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9.xml"/><Relationship Id="rId3" Type="http://schemas.openxmlformats.org/officeDocument/2006/relationships/image" Target="../media/image134.png"/><Relationship Id="rId4" Type="http://schemas.openxmlformats.org/officeDocument/2006/relationships/image" Target="../media/image133.png"/><Relationship Id="rId5" Type="http://schemas.openxmlformats.org/officeDocument/2006/relationships/image" Target="../media/image100.png"/><Relationship Id="rId6"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 Id="rId3" Type="http://schemas.openxmlformats.org/officeDocument/2006/relationships/hyperlink" Target="https://blogs.gartner.com/andrew_white/2021/01/12/our-top-data-and-analytics-predicts-for-202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31.png"/><Relationship Id="rId6"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48"/>
          <p:cNvSpPr txBox="1"/>
          <p:nvPr>
            <p:ph type="ctrTitle"/>
          </p:nvPr>
        </p:nvSpPr>
        <p:spPr>
          <a:xfrm>
            <a:off x="761800" y="1991850"/>
            <a:ext cx="9751200" cy="1582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latin typeface="Inconsolata Medium"/>
                <a:ea typeface="Inconsolata Medium"/>
                <a:cs typeface="Inconsolata Medium"/>
                <a:sym typeface="Inconsolata Medium"/>
              </a:rPr>
              <a:t>SC cybersecurity </a:t>
            </a:r>
            <a:endParaRPr sz="4000">
              <a:latin typeface="Inconsolata Medium"/>
              <a:ea typeface="Inconsolata Medium"/>
              <a:cs typeface="Inconsolata Medium"/>
              <a:sym typeface="Inconsolata Medium"/>
            </a:endParaRPr>
          </a:p>
          <a:p>
            <a:pPr indent="0" lvl="0" marL="0" rtl="0" algn="l">
              <a:spcBef>
                <a:spcPts val="0"/>
              </a:spcBef>
              <a:spcAft>
                <a:spcPts val="0"/>
              </a:spcAft>
              <a:buNone/>
            </a:pPr>
            <a:r>
              <a:rPr lang="en" sz="4000">
                <a:latin typeface="Inconsolata Medium"/>
                <a:ea typeface="Inconsolata Medium"/>
                <a:cs typeface="Inconsolata Medium"/>
                <a:sym typeface="Inconsolata Medium"/>
              </a:rPr>
              <a:t>Databricks Enablement Workshop</a:t>
            </a:r>
            <a:endParaRPr sz="4000">
              <a:latin typeface="Inconsolata Medium"/>
              <a:ea typeface="Inconsolata Medium"/>
              <a:cs typeface="Inconsolata Medium"/>
              <a:sym typeface="Inconsolata Medium"/>
            </a:endParaRPr>
          </a:p>
        </p:txBody>
      </p:sp>
      <p:sp>
        <p:nvSpPr>
          <p:cNvPr id="981" name="Google Shape;981;p148"/>
          <p:cNvSpPr txBox="1"/>
          <p:nvPr>
            <p:ph idx="2" type="subTitle"/>
          </p:nvPr>
        </p:nvSpPr>
        <p:spPr>
          <a:xfrm>
            <a:off x="761800" y="5756000"/>
            <a:ext cx="5262300" cy="612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a:latin typeface="Inconsolata"/>
                <a:ea typeface="Inconsolata"/>
                <a:cs typeface="Inconsolata"/>
                <a:sym typeface="Inconsolata"/>
              </a:rPr>
              <a:t>Ankur Khosla, </a:t>
            </a:r>
            <a:r>
              <a:rPr lang="en" u="sng">
                <a:solidFill>
                  <a:schemeClr val="hlink"/>
                </a:solidFill>
                <a:latin typeface="Inconsolata"/>
                <a:ea typeface="Inconsolata"/>
                <a:cs typeface="Inconsolata"/>
                <a:sym typeface="Inconsolata"/>
                <a:hlinkClick r:id="rId3"/>
              </a:rPr>
              <a:t>ankur.khosla@databricks.com</a:t>
            </a:r>
            <a:endParaRPr b="1">
              <a:latin typeface="Inconsolata"/>
              <a:ea typeface="Inconsolata"/>
              <a:cs typeface="Inconsolata"/>
              <a:sym typeface="Inconsolata"/>
            </a:endParaRPr>
          </a:p>
          <a:p>
            <a:pPr indent="0" lvl="0" marL="0" rtl="0" algn="l">
              <a:spcBef>
                <a:spcPts val="1100"/>
              </a:spcBef>
              <a:spcAft>
                <a:spcPts val="0"/>
              </a:spcAft>
              <a:buNone/>
            </a:pPr>
            <a:r>
              <a:rPr b="1" lang="en">
                <a:latin typeface="Inconsolata"/>
                <a:ea typeface="Inconsolata"/>
                <a:cs typeface="Inconsolata"/>
                <a:sym typeface="Inconsolata"/>
              </a:rPr>
              <a:t>Resident</a:t>
            </a:r>
            <a:r>
              <a:rPr b="1" lang="en">
                <a:latin typeface="Inconsolata"/>
                <a:ea typeface="Inconsolata"/>
                <a:cs typeface="Inconsolata"/>
                <a:sym typeface="Inconsolata"/>
              </a:rPr>
              <a:t> SA, ASEAN</a:t>
            </a:r>
            <a:endParaRPr b="1">
              <a:latin typeface="Inconsolata"/>
              <a:ea typeface="Inconsolata"/>
              <a:cs typeface="Inconsolata"/>
              <a:sym typeface="Inconsolata"/>
            </a:endParaRPr>
          </a:p>
        </p:txBody>
      </p:sp>
      <p:sp>
        <p:nvSpPr>
          <p:cNvPr id="982" name="Google Shape;982;p148"/>
          <p:cNvSpPr txBox="1"/>
          <p:nvPr>
            <p:ph idx="1" type="subTitle"/>
          </p:nvPr>
        </p:nvSpPr>
        <p:spPr>
          <a:xfrm>
            <a:off x="761800" y="3835400"/>
            <a:ext cx="6170100" cy="612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400">
                <a:latin typeface="Inconsolata"/>
                <a:ea typeface="Inconsolata"/>
                <a:cs typeface="Inconsolata"/>
                <a:sym typeface="Inconsolata"/>
              </a:rPr>
              <a:t>Day 3 (Workshop 4)</a:t>
            </a:r>
            <a:endParaRPr sz="2400">
              <a:latin typeface="Inconsolata"/>
              <a:ea typeface="Inconsolata"/>
              <a:cs typeface="Inconsolata"/>
              <a:sym typeface="Inconsolata"/>
            </a:endParaRPr>
          </a:p>
        </p:txBody>
      </p:sp>
      <p:sp>
        <p:nvSpPr>
          <p:cNvPr id="983" name="Google Shape;983;p148"/>
          <p:cNvSpPr txBox="1"/>
          <p:nvPr/>
        </p:nvSpPr>
        <p:spPr>
          <a:xfrm>
            <a:off x="11427150" y="6390900"/>
            <a:ext cx="593100" cy="3078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sz="900">
                <a:solidFill>
                  <a:srgbClr val="618794"/>
                </a:solidFill>
                <a:latin typeface="DM Sans"/>
                <a:ea typeface="DM Sans"/>
                <a:cs typeface="DM Sans"/>
                <a:sym typeface="DM Sans"/>
              </a:rPr>
              <a:t>‹#›</a:t>
            </a:fld>
            <a:endParaRPr sz="900">
              <a:solidFill>
                <a:srgbClr val="618794"/>
              </a:solidFill>
              <a:latin typeface="DM Sans"/>
              <a:ea typeface="DM Sans"/>
              <a:cs typeface="DM Sans"/>
              <a:sym typeface="DM Sans"/>
            </a:endParaRPr>
          </a:p>
        </p:txBody>
      </p:sp>
      <p:sp>
        <p:nvSpPr>
          <p:cNvPr id="984" name="Google Shape;984;p148"/>
          <p:cNvSpPr txBox="1"/>
          <p:nvPr>
            <p:ph idx="2" type="subTitle"/>
          </p:nvPr>
        </p:nvSpPr>
        <p:spPr>
          <a:xfrm>
            <a:off x="6379725" y="5838775"/>
            <a:ext cx="5262300" cy="612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a:latin typeface="Inconsolata"/>
                <a:ea typeface="Inconsolata"/>
                <a:cs typeface="Inconsolata"/>
                <a:sym typeface="Inconsolata"/>
              </a:rPr>
              <a:t>Hao Wang, </a:t>
            </a:r>
            <a:r>
              <a:rPr lang="en" u="sng">
                <a:solidFill>
                  <a:schemeClr val="hlink"/>
                </a:solidFill>
                <a:latin typeface="Inconsolata"/>
                <a:ea typeface="Inconsolata"/>
                <a:cs typeface="Inconsolata"/>
                <a:sym typeface="Inconsolata"/>
                <a:hlinkClick r:id="rId4"/>
              </a:rPr>
              <a:t>hao.wang@databricks.com</a:t>
            </a:r>
            <a:endParaRPr b="1">
              <a:latin typeface="Inconsolata"/>
              <a:ea typeface="Inconsolata"/>
              <a:cs typeface="Inconsolata"/>
              <a:sym typeface="Inconsolata"/>
            </a:endParaRPr>
          </a:p>
          <a:p>
            <a:pPr indent="0" lvl="0" marL="0" rtl="0" algn="l">
              <a:spcBef>
                <a:spcPts val="1100"/>
              </a:spcBef>
              <a:spcAft>
                <a:spcPts val="0"/>
              </a:spcAft>
              <a:buNone/>
            </a:pPr>
            <a:r>
              <a:rPr b="1" lang="en">
                <a:latin typeface="Inconsolata"/>
                <a:ea typeface="Inconsolata"/>
                <a:cs typeface="Inconsolata"/>
                <a:sym typeface="Inconsolata"/>
              </a:rPr>
              <a:t>Specialist SA, Platform/ML, ASEAN</a:t>
            </a:r>
            <a:endParaRPr b="1">
              <a:latin typeface="Inconsolata"/>
              <a:ea typeface="Inconsolata"/>
              <a:cs typeface="Inconsolata"/>
              <a:sym typeface="Inconsolat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57"/>
          <p:cNvSpPr txBox="1"/>
          <p:nvPr>
            <p:ph idx="12" type="sldNum"/>
          </p:nvPr>
        </p:nvSpPr>
        <p:spPr>
          <a:xfrm>
            <a:off x="10866463" y="6351634"/>
            <a:ext cx="6666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10" name="Google Shape;1110;p157"/>
          <p:cNvSpPr txBox="1"/>
          <p:nvPr>
            <p:ph type="title"/>
          </p:nvPr>
        </p:nvSpPr>
        <p:spPr>
          <a:xfrm>
            <a:off x="313771" y="535600"/>
            <a:ext cx="11875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Introducing Unity Catalog</a:t>
            </a:r>
            <a:endParaRPr sz="3400"/>
          </a:p>
        </p:txBody>
      </p:sp>
      <p:sp>
        <p:nvSpPr>
          <p:cNvPr id="1111" name="Google Shape;1111;p157"/>
          <p:cNvSpPr txBox="1"/>
          <p:nvPr/>
        </p:nvSpPr>
        <p:spPr>
          <a:xfrm>
            <a:off x="374829" y="1110875"/>
            <a:ext cx="87090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 sz="2300">
                <a:solidFill>
                  <a:srgbClr val="1B5162"/>
                </a:solidFill>
                <a:latin typeface="DM Sans"/>
                <a:ea typeface="DM Sans"/>
                <a:cs typeface="DM Sans"/>
                <a:sym typeface="DM Sans"/>
              </a:rPr>
              <a:t>Unified governance for all data and AI assets</a:t>
            </a:r>
            <a:endParaRPr sz="2300">
              <a:solidFill>
                <a:srgbClr val="1B5162"/>
              </a:solidFill>
              <a:latin typeface="DM Sans"/>
              <a:ea typeface="DM Sans"/>
              <a:cs typeface="DM Sans"/>
              <a:sym typeface="DM Sans"/>
            </a:endParaRPr>
          </a:p>
        </p:txBody>
      </p:sp>
      <p:sp>
        <p:nvSpPr>
          <p:cNvPr id="1112" name="Google Shape;1112;p157"/>
          <p:cNvSpPr txBox="1"/>
          <p:nvPr/>
        </p:nvSpPr>
        <p:spPr>
          <a:xfrm>
            <a:off x="84204" y="2028150"/>
            <a:ext cx="6182700" cy="3049200"/>
          </a:xfrm>
          <a:prstGeom prst="rect">
            <a:avLst/>
          </a:prstGeom>
          <a:noFill/>
          <a:ln>
            <a:noFill/>
          </a:ln>
        </p:spPr>
        <p:txBody>
          <a:bodyPr anchorCtr="0" anchor="t" bIns="60925" lIns="0" spcFirstLastPara="1" rIns="0" wrap="square" tIns="60925">
            <a:noAutofit/>
          </a:bodyPr>
          <a:lstStyle/>
          <a:p>
            <a:pPr indent="-355600" lvl="0" marL="457200" rtl="0" algn="l">
              <a:lnSpc>
                <a:spcPct val="200000"/>
              </a:lnSpc>
              <a:spcBef>
                <a:spcPts val="1000"/>
              </a:spcBef>
              <a:spcAft>
                <a:spcPts val="0"/>
              </a:spcAft>
              <a:buClr>
                <a:schemeClr val="accent1"/>
              </a:buClr>
              <a:buSzPts val="2000"/>
              <a:buFont typeface="DM Sans Medium"/>
              <a:buChar char="●"/>
            </a:pPr>
            <a:r>
              <a:rPr lang="en" sz="2000">
                <a:solidFill>
                  <a:srgbClr val="1B5161"/>
                </a:solidFill>
                <a:latin typeface="DM Sans Medium"/>
                <a:ea typeface="DM Sans Medium"/>
                <a:cs typeface="DM Sans Medium"/>
                <a:sym typeface="DM Sans Medium"/>
              </a:rPr>
              <a:t>Centralized governance for data and AI</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0"/>
              </a:spcAft>
              <a:buClr>
                <a:schemeClr val="accent1"/>
              </a:buClr>
              <a:buSzPts val="2000"/>
              <a:buFont typeface="DM Sans Medium"/>
              <a:buChar char="●"/>
            </a:pPr>
            <a:r>
              <a:rPr lang="en" sz="2000">
                <a:solidFill>
                  <a:srgbClr val="1B5161"/>
                </a:solidFill>
                <a:latin typeface="DM Sans Medium"/>
                <a:ea typeface="DM Sans Medium"/>
                <a:cs typeface="DM Sans Medium"/>
                <a:sym typeface="DM Sans Medium"/>
              </a:rPr>
              <a:t>Built-in data search and discovery </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0"/>
              </a:spcAft>
              <a:buClr>
                <a:schemeClr val="accent1"/>
              </a:buClr>
              <a:buSzPts val="2000"/>
              <a:buFont typeface="DM Sans Medium"/>
              <a:buChar char="●"/>
            </a:pPr>
            <a:r>
              <a:rPr lang="en" sz="2000">
                <a:solidFill>
                  <a:srgbClr val="1B5161"/>
                </a:solidFill>
                <a:latin typeface="DM Sans Medium"/>
                <a:ea typeface="DM Sans Medium"/>
                <a:cs typeface="DM Sans Medium"/>
                <a:sym typeface="DM Sans Medium"/>
              </a:rPr>
              <a:t>Performance and scale</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0"/>
              </a:spcAft>
              <a:buClr>
                <a:schemeClr val="accent1"/>
              </a:buClr>
              <a:buSzPts val="2000"/>
              <a:buFont typeface="DM Sans Medium"/>
              <a:buChar char="●"/>
            </a:pPr>
            <a:r>
              <a:rPr lang="en" sz="2000">
                <a:solidFill>
                  <a:srgbClr val="1B5161"/>
                </a:solidFill>
                <a:latin typeface="DM Sans Medium"/>
                <a:ea typeface="DM Sans Medium"/>
                <a:cs typeface="DM Sans Medium"/>
                <a:sym typeface="DM Sans Medium"/>
              </a:rPr>
              <a:t>Automated lineage for all workloads</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1000"/>
              </a:spcAft>
              <a:buClr>
                <a:schemeClr val="accent1"/>
              </a:buClr>
              <a:buSzPts val="2000"/>
              <a:buFont typeface="DM Sans Medium"/>
              <a:buChar char="●"/>
            </a:pPr>
            <a:r>
              <a:rPr lang="en" sz="2000">
                <a:solidFill>
                  <a:srgbClr val="1B5161"/>
                </a:solidFill>
                <a:latin typeface="DM Sans Medium"/>
                <a:ea typeface="DM Sans Medium"/>
                <a:cs typeface="DM Sans Medium"/>
                <a:sym typeface="DM Sans Medium"/>
              </a:rPr>
              <a:t>Integrated with your existing tools</a:t>
            </a:r>
            <a:endParaRPr sz="2000">
              <a:solidFill>
                <a:srgbClr val="1B5161"/>
              </a:solidFill>
              <a:latin typeface="DM Sans Medium"/>
              <a:ea typeface="DM Sans Medium"/>
              <a:cs typeface="DM Sans Medium"/>
              <a:sym typeface="DM Sans Medium"/>
            </a:endParaRPr>
          </a:p>
        </p:txBody>
      </p:sp>
      <p:sp>
        <p:nvSpPr>
          <p:cNvPr id="1113" name="Google Shape;1113;p157"/>
          <p:cNvSpPr txBox="1"/>
          <p:nvPr/>
        </p:nvSpPr>
        <p:spPr>
          <a:xfrm>
            <a:off x="1151112" y="4523225"/>
            <a:ext cx="4002000" cy="48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sz="2200">
              <a:solidFill>
                <a:srgbClr val="1B5161"/>
              </a:solidFill>
              <a:latin typeface="DM Sans Medium"/>
              <a:ea typeface="DM Sans Medium"/>
              <a:cs typeface="DM Sans Medium"/>
              <a:sym typeface="DM Sans Medium"/>
            </a:endParaRPr>
          </a:p>
        </p:txBody>
      </p:sp>
      <p:grpSp>
        <p:nvGrpSpPr>
          <p:cNvPr id="1114" name="Google Shape;1114;p157"/>
          <p:cNvGrpSpPr/>
          <p:nvPr/>
        </p:nvGrpSpPr>
        <p:grpSpPr>
          <a:xfrm>
            <a:off x="6549776" y="1068527"/>
            <a:ext cx="5544693" cy="5340096"/>
            <a:chOff x="337350" y="495300"/>
            <a:chExt cx="5715000" cy="5715000"/>
          </a:xfrm>
        </p:grpSpPr>
        <p:pic>
          <p:nvPicPr>
            <p:cNvPr id="1115" name="Google Shape;1115;p157"/>
            <p:cNvPicPr preferRelativeResize="0"/>
            <p:nvPr/>
          </p:nvPicPr>
          <p:blipFill>
            <a:blip r:embed="rId3">
              <a:alphaModFix/>
            </a:blip>
            <a:stretch>
              <a:fillRect/>
            </a:stretch>
          </p:blipFill>
          <p:spPr>
            <a:xfrm>
              <a:off x="337350" y="495300"/>
              <a:ext cx="5715000" cy="5715000"/>
            </a:xfrm>
            <a:prstGeom prst="rect">
              <a:avLst/>
            </a:prstGeom>
            <a:noFill/>
            <a:ln>
              <a:noFill/>
            </a:ln>
            <a:effectLst>
              <a:outerShdw blurRad="71438" rotWithShape="0" algn="bl" dir="5400000" dist="38100">
                <a:srgbClr val="000000">
                  <a:alpha val="20000"/>
                </a:srgbClr>
              </a:outerShdw>
            </a:effectLst>
          </p:spPr>
        </p:pic>
        <p:sp>
          <p:nvSpPr>
            <p:cNvPr id="1116" name="Google Shape;1116;p157"/>
            <p:cNvSpPr txBox="1"/>
            <p:nvPr/>
          </p:nvSpPr>
          <p:spPr>
            <a:xfrm>
              <a:off x="1085550" y="1780967"/>
              <a:ext cx="4218600" cy="4284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 sz="2000" u="none" cap="none" strike="noStrike">
                  <a:solidFill>
                    <a:srgbClr val="FFFFFF"/>
                  </a:solidFill>
                  <a:latin typeface="DM Sans"/>
                  <a:ea typeface="DM Sans"/>
                  <a:cs typeface="DM Sans"/>
                  <a:sym typeface="DM Sans"/>
                </a:rPr>
                <a:t>Lakehouse Platform</a:t>
              </a:r>
              <a:endParaRPr b="1" i="0" sz="2000" u="none" cap="none" strike="noStrike">
                <a:solidFill>
                  <a:srgbClr val="FFFFFF"/>
                </a:solidFill>
                <a:latin typeface="DM Sans"/>
                <a:ea typeface="DM Sans"/>
                <a:cs typeface="DM Sans"/>
                <a:sym typeface="DM Sans"/>
              </a:endParaRPr>
            </a:p>
          </p:txBody>
        </p:sp>
        <p:grpSp>
          <p:nvGrpSpPr>
            <p:cNvPr id="1117" name="Google Shape;1117;p157"/>
            <p:cNvGrpSpPr/>
            <p:nvPr/>
          </p:nvGrpSpPr>
          <p:grpSpPr>
            <a:xfrm>
              <a:off x="889396" y="2387742"/>
              <a:ext cx="4610878" cy="661792"/>
              <a:chOff x="872366" y="2590618"/>
              <a:chExt cx="4610878" cy="497700"/>
            </a:xfrm>
          </p:grpSpPr>
          <p:sp>
            <p:nvSpPr>
              <p:cNvPr id="1118" name="Google Shape;1118;p157"/>
              <p:cNvSpPr/>
              <p:nvPr/>
            </p:nvSpPr>
            <p:spPr>
              <a:xfrm>
                <a:off x="872366"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Data</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Warehousing</a:t>
                </a:r>
                <a:endParaRPr b="0" i="0" sz="1100" u="none" cap="none" strike="noStrike">
                  <a:solidFill>
                    <a:srgbClr val="FFFFFF"/>
                  </a:solidFill>
                  <a:latin typeface="DM Sans"/>
                  <a:ea typeface="DM Sans"/>
                  <a:cs typeface="DM Sans"/>
                  <a:sym typeface="DM Sans"/>
                </a:endParaRPr>
              </a:p>
            </p:txBody>
          </p:sp>
          <p:sp>
            <p:nvSpPr>
              <p:cNvPr id="1119" name="Google Shape;1119;p157"/>
              <p:cNvSpPr/>
              <p:nvPr/>
            </p:nvSpPr>
            <p:spPr>
              <a:xfrm>
                <a:off x="2033325"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Data Engineering</a:t>
                </a:r>
                <a:endParaRPr b="0" i="0" sz="1100" u="none" cap="none" strike="noStrike">
                  <a:solidFill>
                    <a:srgbClr val="FFFFFF"/>
                  </a:solidFill>
                  <a:latin typeface="DM Sans"/>
                  <a:ea typeface="DM Sans"/>
                  <a:cs typeface="DM Sans"/>
                  <a:sym typeface="DM Sans"/>
                </a:endParaRPr>
              </a:p>
            </p:txBody>
          </p:sp>
          <p:sp>
            <p:nvSpPr>
              <p:cNvPr id="1120" name="Google Shape;1120;p157"/>
              <p:cNvSpPr/>
              <p:nvPr/>
            </p:nvSpPr>
            <p:spPr>
              <a:xfrm>
                <a:off x="435524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Data Science</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DM Sans"/>
                    <a:ea typeface="DM Sans"/>
                    <a:cs typeface="DM Sans"/>
                    <a:sym typeface="DM Sans"/>
                  </a:rPr>
                  <a:t>and ML</a:t>
                </a:r>
                <a:endParaRPr b="0" i="0" sz="1100" u="none" cap="none" strike="noStrike">
                  <a:solidFill>
                    <a:srgbClr val="FFFFFF"/>
                  </a:solidFill>
                  <a:latin typeface="DM Sans"/>
                  <a:ea typeface="DM Sans"/>
                  <a:cs typeface="DM Sans"/>
                  <a:sym typeface="DM Sans"/>
                </a:endParaRPr>
              </a:p>
            </p:txBody>
          </p:sp>
          <p:sp>
            <p:nvSpPr>
              <p:cNvPr id="1121" name="Google Shape;1121;p157"/>
              <p:cNvSpPr/>
              <p:nvPr/>
            </p:nvSpPr>
            <p:spPr>
              <a:xfrm>
                <a:off x="319428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rgbClr val="FFFFFF"/>
                    </a:solidFill>
                    <a:latin typeface="DM Sans"/>
                    <a:ea typeface="DM Sans"/>
                    <a:cs typeface="DM Sans"/>
                    <a:sym typeface="DM Sans"/>
                  </a:rPr>
                  <a:t>Data </a:t>
                </a:r>
                <a:r>
                  <a:rPr b="0" i="0" lang="en" sz="1100" u="none" cap="none" strike="noStrike">
                    <a:solidFill>
                      <a:srgbClr val="FFFFFF"/>
                    </a:solidFill>
                    <a:latin typeface="DM Sans"/>
                    <a:ea typeface="DM Sans"/>
                    <a:cs typeface="DM Sans"/>
                    <a:sym typeface="DM Sans"/>
                  </a:rPr>
                  <a:t>Streaming</a:t>
                </a:r>
                <a:endParaRPr sz="1100">
                  <a:solidFill>
                    <a:srgbClr val="FFFFFF"/>
                  </a:solidFill>
                  <a:latin typeface="DM Sans"/>
                  <a:ea typeface="DM Sans"/>
                  <a:cs typeface="DM Sans"/>
                  <a:sym typeface="DM Sans"/>
                </a:endParaRPr>
              </a:p>
            </p:txBody>
          </p:sp>
        </p:grpSp>
        <p:grpSp>
          <p:nvGrpSpPr>
            <p:cNvPr id="1122" name="Google Shape;1122;p157"/>
            <p:cNvGrpSpPr/>
            <p:nvPr/>
          </p:nvGrpSpPr>
          <p:grpSpPr>
            <a:xfrm>
              <a:off x="1004100" y="5120337"/>
              <a:ext cx="4381500" cy="850149"/>
              <a:chOff x="1004100" y="5181600"/>
              <a:chExt cx="4381500" cy="850149"/>
            </a:xfrm>
          </p:grpSpPr>
          <p:grpSp>
            <p:nvGrpSpPr>
              <p:cNvPr id="1123" name="Google Shape;1123;p157"/>
              <p:cNvGrpSpPr/>
              <p:nvPr/>
            </p:nvGrpSpPr>
            <p:grpSpPr>
              <a:xfrm>
                <a:off x="1239439" y="5698509"/>
                <a:ext cx="3897081" cy="333239"/>
                <a:chOff x="11579225" y="6158608"/>
                <a:chExt cx="4627813" cy="395724"/>
              </a:xfrm>
            </p:grpSpPr>
            <p:pic>
              <p:nvPicPr>
                <p:cNvPr descr="A picture containing flower&#10;&#10;Description automatically generated" id="1124" name="Google Shape;1124;p157"/>
                <p:cNvPicPr preferRelativeResize="0"/>
                <p:nvPr/>
              </p:nvPicPr>
              <p:blipFill rotWithShape="1">
                <a:blip r:embed="rId4">
                  <a:alphaModFix/>
                </a:blip>
                <a:srcRect b="0" l="0" r="0" t="0"/>
                <a:stretch/>
              </p:blipFill>
              <p:spPr>
                <a:xfrm>
                  <a:off x="13603976" y="6158608"/>
                  <a:ext cx="661605" cy="395724"/>
                </a:xfrm>
                <a:prstGeom prst="rect">
                  <a:avLst/>
                </a:prstGeom>
                <a:noFill/>
                <a:ln>
                  <a:noFill/>
                </a:ln>
              </p:spPr>
            </p:pic>
            <p:pic>
              <p:nvPicPr>
                <p:cNvPr descr="A picture containing drawing, food&#10;&#10;Description automatically generated" id="1125" name="Google Shape;1125;p157"/>
                <p:cNvPicPr preferRelativeResize="0"/>
                <p:nvPr/>
              </p:nvPicPr>
              <p:blipFill rotWithShape="1">
                <a:blip r:embed="rId5">
                  <a:alphaModFix/>
                </a:blip>
                <a:srcRect b="0" l="0" r="0" t="0"/>
                <a:stretch/>
              </p:blipFill>
              <p:spPr>
                <a:xfrm>
                  <a:off x="11579225" y="6244601"/>
                  <a:ext cx="1564158" cy="223739"/>
                </a:xfrm>
                <a:prstGeom prst="rect">
                  <a:avLst/>
                </a:prstGeom>
                <a:noFill/>
                <a:ln>
                  <a:noFill/>
                </a:ln>
              </p:spPr>
            </p:pic>
            <p:pic>
              <p:nvPicPr>
                <p:cNvPr id="1126" name="Google Shape;1126;p157"/>
                <p:cNvPicPr preferRelativeResize="0"/>
                <p:nvPr/>
              </p:nvPicPr>
              <p:blipFill rotWithShape="1">
                <a:blip r:embed="rId6">
                  <a:alphaModFix/>
                </a:blip>
                <a:srcRect b="0" l="0" r="0" t="0"/>
                <a:stretch/>
              </p:blipFill>
              <p:spPr>
                <a:xfrm>
                  <a:off x="14834458" y="6235603"/>
                  <a:ext cx="1372580" cy="241734"/>
                </a:xfrm>
                <a:prstGeom prst="rect">
                  <a:avLst/>
                </a:prstGeom>
                <a:noFill/>
                <a:ln>
                  <a:noFill/>
                </a:ln>
              </p:spPr>
            </p:pic>
          </p:grpSp>
          <p:sp>
            <p:nvSpPr>
              <p:cNvPr id="1127" name="Google Shape;1127;p157"/>
              <p:cNvSpPr txBox="1"/>
              <p:nvPr/>
            </p:nvSpPr>
            <p:spPr>
              <a:xfrm>
                <a:off x="1004100" y="5380200"/>
                <a:ext cx="4381500" cy="276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lang="en" sz="1200">
                    <a:solidFill>
                      <a:srgbClr val="1B3139"/>
                    </a:solidFill>
                    <a:latin typeface="DM Sans Medium"/>
                    <a:ea typeface="DM Sans Medium"/>
                    <a:cs typeface="DM Sans Medium"/>
                    <a:sym typeface="DM Sans Medium"/>
                  </a:rPr>
                  <a:t>All s</a:t>
                </a:r>
                <a:r>
                  <a:rPr b="0" i="0" lang="en" sz="1200" u="none" cap="none" strike="noStrike">
                    <a:solidFill>
                      <a:srgbClr val="1B3139"/>
                    </a:solidFill>
                    <a:latin typeface="DM Sans Medium"/>
                    <a:ea typeface="DM Sans Medium"/>
                    <a:cs typeface="DM Sans Medium"/>
                    <a:sym typeface="DM Sans Medium"/>
                  </a:rPr>
                  <a:t>tructured and unstructured data</a:t>
                </a:r>
                <a:endParaRPr b="0" i="0" sz="1200" u="none" cap="none" strike="noStrike">
                  <a:solidFill>
                    <a:srgbClr val="1B3139"/>
                  </a:solidFill>
                  <a:latin typeface="DM Sans Medium"/>
                  <a:ea typeface="DM Sans Medium"/>
                  <a:cs typeface="DM Sans Medium"/>
                  <a:sym typeface="DM Sans Medium"/>
                </a:endParaRPr>
              </a:p>
            </p:txBody>
          </p:sp>
          <p:sp>
            <p:nvSpPr>
              <p:cNvPr id="1128" name="Google Shape;1128;p157"/>
              <p:cNvSpPr txBox="1"/>
              <p:nvPr/>
            </p:nvSpPr>
            <p:spPr>
              <a:xfrm>
                <a:off x="1004100" y="5181600"/>
                <a:ext cx="4381500" cy="3063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 u="none" cap="none" strike="noStrike">
                    <a:solidFill>
                      <a:srgbClr val="1B3139"/>
                    </a:solidFill>
                    <a:latin typeface="DM Sans"/>
                    <a:ea typeface="DM Sans"/>
                    <a:cs typeface="DM Sans"/>
                    <a:sym typeface="DM Sans"/>
                  </a:rPr>
                  <a:t>Cloud Data Lake</a:t>
                </a:r>
                <a:endParaRPr b="1" i="0" u="none" cap="none" strike="noStrike">
                  <a:solidFill>
                    <a:srgbClr val="1B3139"/>
                  </a:solidFill>
                  <a:latin typeface="DM Sans"/>
                  <a:ea typeface="DM Sans"/>
                  <a:cs typeface="DM Sans"/>
                  <a:sym typeface="DM Sans"/>
                </a:endParaRPr>
              </a:p>
            </p:txBody>
          </p:sp>
        </p:grpSp>
        <p:sp>
          <p:nvSpPr>
            <p:cNvPr id="1129" name="Google Shape;1129;p157"/>
            <p:cNvSpPr txBox="1"/>
            <p:nvPr/>
          </p:nvSpPr>
          <p:spPr>
            <a:xfrm>
              <a:off x="903300" y="3564950"/>
              <a:ext cx="4583100" cy="52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 sz="1400" u="none" cap="none" strike="noStrike">
                  <a:solidFill>
                    <a:srgbClr val="EEEDE9"/>
                  </a:solidFill>
                  <a:latin typeface="DM Sans"/>
                  <a:ea typeface="DM Sans"/>
                  <a:cs typeface="DM Sans"/>
                  <a:sym typeface="DM Sans"/>
                </a:rPr>
                <a:t>Unity Catalog</a:t>
              </a:r>
              <a:br>
                <a:rPr b="1" lang="en">
                  <a:solidFill>
                    <a:srgbClr val="EEEDE9"/>
                  </a:solidFill>
                  <a:latin typeface="DM Sans"/>
                  <a:ea typeface="DM Sans"/>
                  <a:cs typeface="DM Sans"/>
                  <a:sym typeface="DM Sans"/>
                </a:rPr>
              </a:br>
              <a:r>
                <a:rPr lang="en" sz="1200">
                  <a:solidFill>
                    <a:srgbClr val="EEEDE9"/>
                  </a:solidFill>
                  <a:latin typeface="DM Sans"/>
                  <a:ea typeface="DM Sans"/>
                  <a:cs typeface="DM Sans"/>
                  <a:sym typeface="DM Sans"/>
                </a:rPr>
                <a:t>Fine-grained governance for data and AI</a:t>
              </a:r>
              <a:endParaRPr sz="1200"/>
            </a:p>
          </p:txBody>
        </p:sp>
        <p:sp>
          <p:nvSpPr>
            <p:cNvPr id="1130" name="Google Shape;1130;p157"/>
            <p:cNvSpPr txBox="1"/>
            <p:nvPr/>
          </p:nvSpPr>
          <p:spPr>
            <a:xfrm>
              <a:off x="908850" y="4324430"/>
              <a:ext cx="4572000" cy="52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 sz="1400" u="none" cap="none" strike="noStrike">
                  <a:solidFill>
                    <a:srgbClr val="EEEDE9"/>
                  </a:solidFill>
                  <a:latin typeface="DM Sans"/>
                  <a:ea typeface="DM Sans"/>
                  <a:cs typeface="DM Sans"/>
                  <a:sym typeface="DM Sans"/>
                </a:rPr>
                <a:t>Delta Lake</a:t>
              </a:r>
              <a:endParaRPr b="1" i="0" sz="1400" u="none" cap="none" strike="noStrike">
                <a:solidFill>
                  <a:srgbClr val="EEEDE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lang="en" sz="1200">
                  <a:solidFill>
                    <a:srgbClr val="EEEDE9"/>
                  </a:solidFill>
                  <a:latin typeface="DM Sans"/>
                  <a:ea typeface="DM Sans"/>
                  <a:cs typeface="DM Sans"/>
                  <a:sym typeface="DM Sans"/>
                </a:rPr>
                <a:t>Data </a:t>
              </a:r>
              <a:r>
                <a:rPr b="0" i="0" lang="en" sz="1200" u="none" cap="none" strike="noStrike">
                  <a:solidFill>
                    <a:srgbClr val="EEEDE9"/>
                  </a:solidFill>
                  <a:latin typeface="DM Sans"/>
                  <a:ea typeface="DM Sans"/>
                  <a:cs typeface="DM Sans"/>
                  <a:sym typeface="DM Sans"/>
                </a:rPr>
                <a:t>reliability and performance</a:t>
              </a:r>
              <a:endParaRPr sz="1200"/>
            </a:p>
          </p:txBody>
        </p:sp>
        <p:pic>
          <p:nvPicPr>
            <p:cNvPr id="1131" name="Google Shape;1131;p157"/>
            <p:cNvPicPr preferRelativeResize="0"/>
            <p:nvPr/>
          </p:nvPicPr>
          <p:blipFill rotWithShape="1">
            <a:blip r:embed="rId7">
              <a:alphaModFix/>
            </a:blip>
            <a:srcRect b="0" l="0" r="85323" t="0"/>
            <a:stretch/>
          </p:blipFill>
          <p:spPr>
            <a:xfrm>
              <a:off x="2864575" y="799200"/>
              <a:ext cx="660531" cy="708000"/>
            </a:xfrm>
            <a:prstGeom prst="rect">
              <a:avLst/>
            </a:prstGeom>
            <a:noFill/>
            <a:ln>
              <a:noFill/>
            </a:ln>
          </p:spPr>
        </p:pic>
        <p:pic>
          <p:nvPicPr>
            <p:cNvPr id="1132" name="Google Shape;1132;p157"/>
            <p:cNvPicPr preferRelativeResize="0"/>
            <p:nvPr/>
          </p:nvPicPr>
          <p:blipFill rotWithShape="1">
            <a:blip r:embed="rId7">
              <a:alphaModFix/>
            </a:blip>
            <a:srcRect b="0" l="18864" r="0" t="0"/>
            <a:stretch/>
          </p:blipFill>
          <p:spPr>
            <a:xfrm>
              <a:off x="2507163" y="1563500"/>
              <a:ext cx="1375375" cy="266675"/>
            </a:xfrm>
            <a:prstGeom prst="rect">
              <a:avLst/>
            </a:prstGeom>
            <a:noFill/>
            <a:ln>
              <a:noFill/>
            </a:ln>
          </p:spPr>
        </p:pic>
      </p:grpSp>
      <p:sp>
        <p:nvSpPr>
          <p:cNvPr id="1133" name="Google Shape;1133;p157"/>
          <p:cNvSpPr/>
          <p:nvPr/>
        </p:nvSpPr>
        <p:spPr>
          <a:xfrm>
            <a:off x="6656584" y="3773000"/>
            <a:ext cx="5247600" cy="821100"/>
          </a:xfrm>
          <a:prstGeom prst="rect">
            <a:avLst/>
          </a:prstGeom>
          <a:noFill/>
          <a:ln cap="flat" cmpd="sng" w="19050">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58"/>
          <p:cNvSpPr txBox="1"/>
          <p:nvPr>
            <p:ph idx="12" type="sldNum"/>
          </p:nvPr>
        </p:nvSpPr>
        <p:spPr>
          <a:xfrm>
            <a:off x="10866463" y="6351634"/>
            <a:ext cx="6666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9" name="Google Shape;1139;p158"/>
          <p:cNvSpPr txBox="1"/>
          <p:nvPr>
            <p:ph type="title"/>
          </p:nvPr>
        </p:nvSpPr>
        <p:spPr>
          <a:xfrm>
            <a:off x="498783" y="52244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Unity Catalog  - Key Capabilities</a:t>
            </a:r>
            <a:endParaRPr sz="3400"/>
          </a:p>
        </p:txBody>
      </p:sp>
      <p:sp>
        <p:nvSpPr>
          <p:cNvPr id="1140" name="Google Shape;1140;p158"/>
          <p:cNvSpPr txBox="1"/>
          <p:nvPr/>
        </p:nvSpPr>
        <p:spPr>
          <a:xfrm>
            <a:off x="498775" y="1580725"/>
            <a:ext cx="7766700" cy="31119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Clr>
                <a:schemeClr val="accent1"/>
              </a:buClr>
              <a:buSzPts val="2200"/>
              <a:buFont typeface="DM Sans"/>
              <a:buChar char="●"/>
            </a:pPr>
            <a:r>
              <a:rPr lang="en" sz="2200">
                <a:latin typeface="DM Sans"/>
                <a:ea typeface="DM Sans"/>
                <a:cs typeface="DM Sans"/>
                <a:sym typeface="DM Sans"/>
              </a:rPr>
              <a:t>Centralized metadata and user management</a:t>
            </a:r>
            <a:endParaRPr sz="2200">
              <a:solidFill>
                <a:schemeClr val="accent2"/>
              </a:solidFill>
              <a:latin typeface="DM Sans"/>
              <a:ea typeface="DM Sans"/>
              <a:cs typeface="DM Sans"/>
              <a:sym typeface="DM Sans"/>
            </a:endParaRPr>
          </a:p>
          <a:p>
            <a:pPr indent="-368300" lvl="0" marL="457200" marR="0" rtl="0" algn="l">
              <a:lnSpc>
                <a:spcPct val="115000"/>
              </a:lnSpc>
              <a:spcBef>
                <a:spcPts val="1000"/>
              </a:spcBef>
              <a:spcAft>
                <a:spcPts val="0"/>
              </a:spcAft>
              <a:buClr>
                <a:schemeClr val="accent1"/>
              </a:buClr>
              <a:buSzPts val="2200"/>
              <a:buFont typeface="DM Sans"/>
              <a:buChar char="●"/>
            </a:pPr>
            <a:r>
              <a:rPr lang="en" sz="2200">
                <a:latin typeface="DM Sans"/>
                <a:ea typeface="DM Sans"/>
                <a:cs typeface="DM Sans"/>
                <a:sym typeface="DM Sans"/>
              </a:rPr>
              <a:t>Centralized data access controls</a:t>
            </a:r>
            <a:endParaRPr sz="2200">
              <a:latin typeface="DM Sans"/>
              <a:ea typeface="DM Sans"/>
              <a:cs typeface="DM Sans"/>
              <a:sym typeface="DM Sans"/>
            </a:endParaRPr>
          </a:p>
          <a:p>
            <a:pPr indent="-368300" lvl="0" marL="457200" marR="0" rtl="0" algn="l">
              <a:lnSpc>
                <a:spcPct val="115000"/>
              </a:lnSpc>
              <a:spcBef>
                <a:spcPts val="1000"/>
              </a:spcBef>
              <a:spcAft>
                <a:spcPts val="0"/>
              </a:spcAft>
              <a:buClr>
                <a:schemeClr val="accent1"/>
              </a:buClr>
              <a:buSzPts val="2200"/>
              <a:buFont typeface="DM Sans"/>
              <a:buChar char="●"/>
            </a:pPr>
            <a:r>
              <a:rPr lang="en" sz="2200">
                <a:latin typeface="DM Sans"/>
                <a:ea typeface="DM Sans"/>
                <a:cs typeface="DM Sans"/>
                <a:sym typeface="DM Sans"/>
              </a:rPr>
              <a:t>Data lineage </a:t>
            </a:r>
            <a:r>
              <a:rPr b="1" baseline="30000" lang="en" sz="2200">
                <a:solidFill>
                  <a:schemeClr val="accent1"/>
                </a:solidFill>
                <a:latin typeface="DM Sans"/>
                <a:ea typeface="DM Sans"/>
                <a:cs typeface="DM Sans"/>
                <a:sym typeface="DM Sans"/>
              </a:rPr>
              <a:t>Private Preview</a:t>
            </a:r>
            <a:endParaRPr b="1" baseline="30000" sz="2200">
              <a:solidFill>
                <a:schemeClr val="accent1"/>
              </a:solidFill>
              <a:latin typeface="DM Sans"/>
              <a:ea typeface="DM Sans"/>
              <a:cs typeface="DM Sans"/>
              <a:sym typeface="DM Sans"/>
            </a:endParaRPr>
          </a:p>
          <a:p>
            <a:pPr indent="-368300" lvl="0" marL="457200" rtl="0" algn="l">
              <a:lnSpc>
                <a:spcPct val="115000"/>
              </a:lnSpc>
              <a:spcBef>
                <a:spcPts val="1000"/>
              </a:spcBef>
              <a:spcAft>
                <a:spcPts val="0"/>
              </a:spcAft>
              <a:buClr>
                <a:schemeClr val="accent1"/>
              </a:buClr>
              <a:buSzPts val="2200"/>
              <a:buFont typeface="DM Sans"/>
              <a:buChar char="●"/>
            </a:pPr>
            <a:r>
              <a:rPr lang="en" sz="2200">
                <a:latin typeface="DM Sans"/>
                <a:ea typeface="DM Sans"/>
                <a:cs typeface="DM Sans"/>
                <a:sym typeface="DM Sans"/>
              </a:rPr>
              <a:t>Data access auditing</a:t>
            </a:r>
            <a:endParaRPr sz="2200">
              <a:latin typeface="DM Sans"/>
              <a:ea typeface="DM Sans"/>
              <a:cs typeface="DM Sans"/>
              <a:sym typeface="DM Sans"/>
            </a:endParaRPr>
          </a:p>
          <a:p>
            <a:pPr indent="-368300" lvl="0" marL="457200" rtl="0" algn="l">
              <a:lnSpc>
                <a:spcPct val="115000"/>
              </a:lnSpc>
              <a:spcBef>
                <a:spcPts val="1000"/>
              </a:spcBef>
              <a:spcAft>
                <a:spcPts val="0"/>
              </a:spcAft>
              <a:buClr>
                <a:schemeClr val="accent1"/>
              </a:buClr>
              <a:buSzPts val="2200"/>
              <a:buFont typeface="DM Sans"/>
              <a:buChar char="●"/>
            </a:pPr>
            <a:r>
              <a:rPr lang="en" sz="2200">
                <a:latin typeface="DM Sans"/>
                <a:ea typeface="DM Sans"/>
                <a:cs typeface="DM Sans"/>
                <a:sym typeface="DM Sans"/>
              </a:rPr>
              <a:t>Data search and discovery </a:t>
            </a:r>
            <a:r>
              <a:rPr b="1" baseline="30000" lang="en" sz="2200">
                <a:solidFill>
                  <a:schemeClr val="accent1"/>
                </a:solidFill>
                <a:latin typeface="DM Sans"/>
                <a:ea typeface="DM Sans"/>
                <a:cs typeface="DM Sans"/>
                <a:sym typeface="DM Sans"/>
              </a:rPr>
              <a:t>Private Preview</a:t>
            </a:r>
            <a:endParaRPr sz="2200">
              <a:latin typeface="DM Sans"/>
              <a:ea typeface="DM Sans"/>
              <a:cs typeface="DM Sans"/>
              <a:sym typeface="DM Sans"/>
            </a:endParaRPr>
          </a:p>
          <a:p>
            <a:pPr indent="-368300" lvl="0" marL="457200" rtl="0" algn="l">
              <a:lnSpc>
                <a:spcPct val="115000"/>
              </a:lnSpc>
              <a:spcBef>
                <a:spcPts val="1000"/>
              </a:spcBef>
              <a:spcAft>
                <a:spcPts val="1000"/>
              </a:spcAft>
              <a:buClr>
                <a:schemeClr val="accent1"/>
              </a:buClr>
              <a:buSzPts val="2200"/>
              <a:buFont typeface="DM Sans"/>
              <a:buChar char="●"/>
            </a:pPr>
            <a:r>
              <a:rPr lang="en" sz="2200">
                <a:latin typeface="DM Sans"/>
                <a:ea typeface="DM Sans"/>
                <a:cs typeface="DM Sans"/>
                <a:sym typeface="DM Sans"/>
              </a:rPr>
              <a:t>Secure data sharing with Delta Sharing</a:t>
            </a:r>
            <a:endParaRPr sz="2200">
              <a:latin typeface="DM Sans"/>
              <a:ea typeface="DM Sans"/>
              <a:cs typeface="DM Sans"/>
              <a:sym typeface="DM Sans"/>
            </a:endParaRPr>
          </a:p>
        </p:txBody>
      </p:sp>
      <p:grpSp>
        <p:nvGrpSpPr>
          <p:cNvPr id="1141" name="Google Shape;1141;p158"/>
          <p:cNvGrpSpPr/>
          <p:nvPr/>
        </p:nvGrpSpPr>
        <p:grpSpPr>
          <a:xfrm>
            <a:off x="9010787" y="1743250"/>
            <a:ext cx="2539475" cy="3132450"/>
            <a:chOff x="9142700" y="1762925"/>
            <a:chExt cx="2541000" cy="3132450"/>
          </a:xfrm>
        </p:grpSpPr>
        <p:sp>
          <p:nvSpPr>
            <p:cNvPr id="1142" name="Google Shape;1142;p158"/>
            <p:cNvSpPr/>
            <p:nvPr/>
          </p:nvSpPr>
          <p:spPr>
            <a:xfrm>
              <a:off x="9142700" y="1762925"/>
              <a:ext cx="2541000" cy="1433700"/>
            </a:xfrm>
            <a:prstGeom prst="rect">
              <a:avLst/>
            </a:prstGeom>
            <a:solidFill>
              <a:srgbClr val="EEEDE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58"/>
            <p:cNvSpPr/>
            <p:nvPr/>
          </p:nvSpPr>
          <p:spPr>
            <a:xfrm>
              <a:off x="9273200" y="2569744"/>
              <a:ext cx="978900" cy="5247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1B3139"/>
                  </a:solidFill>
                  <a:latin typeface="DM Sans Medium"/>
                  <a:ea typeface="DM Sans Medium"/>
                  <a:cs typeface="DM Sans Medium"/>
                  <a:sym typeface="DM Sans Medium"/>
                </a:rPr>
                <a:t>Databricks</a:t>
              </a:r>
              <a:br>
                <a:rPr lang="en" sz="1200">
                  <a:solidFill>
                    <a:srgbClr val="1B3139"/>
                  </a:solidFill>
                  <a:latin typeface="DM Sans Medium"/>
                  <a:ea typeface="DM Sans Medium"/>
                  <a:cs typeface="DM Sans Medium"/>
                  <a:sym typeface="DM Sans Medium"/>
                </a:rPr>
              </a:br>
              <a:r>
                <a:rPr lang="en" sz="1200">
                  <a:solidFill>
                    <a:srgbClr val="1B3139"/>
                  </a:solidFill>
                  <a:latin typeface="DM Sans Medium"/>
                  <a:ea typeface="DM Sans Medium"/>
                  <a:cs typeface="DM Sans Medium"/>
                  <a:sym typeface="DM Sans Medium"/>
                </a:rPr>
                <a:t>Workspace</a:t>
              </a:r>
              <a:endParaRPr sz="1200">
                <a:solidFill>
                  <a:srgbClr val="1B3139"/>
                </a:solidFill>
                <a:latin typeface="DM Sans"/>
                <a:ea typeface="DM Sans"/>
                <a:cs typeface="DM Sans"/>
                <a:sym typeface="DM Sans"/>
              </a:endParaRPr>
            </a:p>
          </p:txBody>
        </p:sp>
        <p:sp>
          <p:nvSpPr>
            <p:cNvPr id="1144" name="Google Shape;1144;p158"/>
            <p:cNvSpPr/>
            <p:nvPr/>
          </p:nvSpPr>
          <p:spPr>
            <a:xfrm>
              <a:off x="10586748" y="2569744"/>
              <a:ext cx="978900" cy="5247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1B3139"/>
                  </a:solidFill>
                  <a:latin typeface="DM Sans Medium"/>
                  <a:ea typeface="DM Sans Medium"/>
                  <a:cs typeface="DM Sans Medium"/>
                  <a:sym typeface="DM Sans Medium"/>
                </a:rPr>
                <a:t>Databricks</a:t>
              </a:r>
              <a:br>
                <a:rPr lang="en" sz="1200">
                  <a:solidFill>
                    <a:srgbClr val="1B3139"/>
                  </a:solidFill>
                  <a:latin typeface="DM Sans Medium"/>
                  <a:ea typeface="DM Sans Medium"/>
                  <a:cs typeface="DM Sans Medium"/>
                  <a:sym typeface="DM Sans Medium"/>
                </a:rPr>
              </a:br>
              <a:r>
                <a:rPr lang="en" sz="1200">
                  <a:solidFill>
                    <a:srgbClr val="1B3139"/>
                  </a:solidFill>
                  <a:latin typeface="DM Sans Medium"/>
                  <a:ea typeface="DM Sans Medium"/>
                  <a:cs typeface="DM Sans Medium"/>
                  <a:sym typeface="DM Sans Medium"/>
                </a:rPr>
                <a:t>Workspace</a:t>
              </a:r>
              <a:endParaRPr sz="1200">
                <a:solidFill>
                  <a:srgbClr val="1B3139"/>
                </a:solidFill>
                <a:latin typeface="DM Sans"/>
                <a:ea typeface="DM Sans"/>
                <a:cs typeface="DM Sans"/>
                <a:sym typeface="DM Sans"/>
              </a:endParaRPr>
            </a:p>
          </p:txBody>
        </p:sp>
        <p:sp>
          <p:nvSpPr>
            <p:cNvPr id="1145" name="Google Shape;1145;p158"/>
            <p:cNvSpPr/>
            <p:nvPr/>
          </p:nvSpPr>
          <p:spPr>
            <a:xfrm>
              <a:off x="9273200" y="1884131"/>
              <a:ext cx="2292600" cy="4962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cxnSp>
          <p:nvCxnSpPr>
            <p:cNvPr id="1146" name="Google Shape;1146;p158"/>
            <p:cNvCxnSpPr/>
            <p:nvPr/>
          </p:nvCxnSpPr>
          <p:spPr>
            <a:xfrm>
              <a:off x="9762656" y="2385055"/>
              <a:ext cx="0" cy="189600"/>
            </a:xfrm>
            <a:prstGeom prst="straightConnector1">
              <a:avLst/>
            </a:prstGeom>
            <a:noFill/>
            <a:ln cap="flat" cmpd="sng" w="9525">
              <a:solidFill>
                <a:srgbClr val="1B5162"/>
              </a:solidFill>
              <a:prstDash val="solid"/>
              <a:round/>
              <a:headEnd len="med" w="med" type="none"/>
              <a:tailEnd len="med" w="med" type="triangle"/>
            </a:ln>
          </p:spPr>
        </p:cxnSp>
        <p:cxnSp>
          <p:nvCxnSpPr>
            <p:cNvPr id="1147" name="Google Shape;1147;p158"/>
            <p:cNvCxnSpPr/>
            <p:nvPr/>
          </p:nvCxnSpPr>
          <p:spPr>
            <a:xfrm>
              <a:off x="11076189" y="2385055"/>
              <a:ext cx="0" cy="189600"/>
            </a:xfrm>
            <a:prstGeom prst="straightConnector1">
              <a:avLst/>
            </a:prstGeom>
            <a:noFill/>
            <a:ln cap="flat" cmpd="sng" w="9525">
              <a:solidFill>
                <a:srgbClr val="1B5162"/>
              </a:solidFill>
              <a:prstDash val="solid"/>
              <a:round/>
              <a:headEnd len="med" w="med" type="none"/>
              <a:tailEnd len="med" w="med" type="triangle"/>
            </a:ln>
          </p:spPr>
        </p:cxnSp>
        <p:sp>
          <p:nvSpPr>
            <p:cNvPr id="1148" name="Google Shape;1148;p158"/>
            <p:cNvSpPr/>
            <p:nvPr/>
          </p:nvSpPr>
          <p:spPr>
            <a:xfrm>
              <a:off x="9142700" y="3410075"/>
              <a:ext cx="2541000" cy="647100"/>
            </a:xfrm>
            <a:prstGeom prst="rect">
              <a:avLst/>
            </a:prstGeom>
            <a:solidFill>
              <a:srgbClr val="EEEDE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GRANT … ON … TO …</a:t>
              </a:r>
              <a:endParaRPr sz="1200">
                <a:latin typeface="Consolas"/>
                <a:ea typeface="Consolas"/>
                <a:cs typeface="Consolas"/>
                <a:sym typeface="Consolas"/>
              </a:endParaRPr>
            </a:p>
            <a:p>
              <a:pPr indent="0" lvl="0" marL="0" rtl="0" algn="ctr">
                <a:spcBef>
                  <a:spcPts val="0"/>
                </a:spcBef>
                <a:spcAft>
                  <a:spcPts val="0"/>
                </a:spcAft>
                <a:buNone/>
              </a:pPr>
              <a:r>
                <a:rPr lang="en" sz="1200">
                  <a:latin typeface="Consolas"/>
                  <a:ea typeface="Consolas"/>
                  <a:cs typeface="Consolas"/>
                  <a:sym typeface="Consolas"/>
                </a:rPr>
                <a:t>REVOKE … ON … FROM …</a:t>
              </a:r>
              <a:endParaRPr sz="1200">
                <a:latin typeface="Consolas"/>
                <a:ea typeface="Consolas"/>
                <a:cs typeface="Consolas"/>
                <a:sym typeface="Consolas"/>
              </a:endParaRPr>
            </a:p>
          </p:txBody>
        </p:sp>
        <p:sp>
          <p:nvSpPr>
            <p:cNvPr id="1149" name="Google Shape;1149;p158"/>
            <p:cNvSpPr/>
            <p:nvPr/>
          </p:nvSpPr>
          <p:spPr>
            <a:xfrm>
              <a:off x="9142700" y="4248275"/>
              <a:ext cx="2541000" cy="647100"/>
            </a:xfrm>
            <a:prstGeom prst="rect">
              <a:avLst/>
            </a:prstGeom>
            <a:solidFill>
              <a:srgbClr val="EEEDE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latin typeface="Barlow"/>
                  <a:ea typeface="Barlow"/>
                  <a:cs typeface="Barlow"/>
                  <a:sym typeface="Barlow"/>
                </a:rPr>
                <a:t>Catalogs, Databases (schemas), Tables, Views, Storage credentials, External locations</a:t>
              </a:r>
              <a:endParaRPr sz="1300">
                <a:latin typeface="Consolas"/>
                <a:ea typeface="Consolas"/>
                <a:cs typeface="Consolas"/>
                <a:sym typeface="Consolas"/>
              </a:endParaRPr>
            </a:p>
          </p:txBody>
        </p:sp>
      </p:grpSp>
      <p:pic>
        <p:nvPicPr>
          <p:cNvPr descr="Databricks · GitHub" id="1150" name="Google Shape;1150;p158"/>
          <p:cNvPicPr preferRelativeResize="0"/>
          <p:nvPr/>
        </p:nvPicPr>
        <p:blipFill>
          <a:blip r:embed="rId3">
            <a:alphaModFix/>
          </a:blip>
          <a:stretch>
            <a:fillRect/>
          </a:stretch>
        </p:blipFill>
        <p:spPr>
          <a:xfrm>
            <a:off x="9219518" y="1932673"/>
            <a:ext cx="344864" cy="3448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4" name="Shape 1154"/>
        <p:cNvGrpSpPr/>
        <p:nvPr/>
      </p:nvGrpSpPr>
      <p:grpSpPr>
        <a:xfrm>
          <a:off x="0" y="0"/>
          <a:ext cx="0" cy="0"/>
          <a:chOff x="0" y="0"/>
          <a:chExt cx="0" cy="0"/>
        </a:xfrm>
      </p:grpSpPr>
      <p:cxnSp>
        <p:nvCxnSpPr>
          <p:cNvPr id="1155" name="Google Shape;1155;p159"/>
          <p:cNvCxnSpPr>
            <a:stCxn id="1156" idx="2"/>
            <a:endCxn id="1157" idx="2"/>
          </p:cNvCxnSpPr>
          <p:nvPr/>
        </p:nvCxnSpPr>
        <p:spPr>
          <a:xfrm>
            <a:off x="6053120" y="4225350"/>
            <a:ext cx="0" cy="1313400"/>
          </a:xfrm>
          <a:prstGeom prst="straightConnector1">
            <a:avLst/>
          </a:prstGeom>
          <a:noFill/>
          <a:ln cap="flat" cmpd="sng" w="19050">
            <a:solidFill>
              <a:schemeClr val="accent4"/>
            </a:solidFill>
            <a:prstDash val="dash"/>
            <a:round/>
            <a:headEnd len="med" w="med" type="none"/>
            <a:tailEnd len="med" w="med" type="none"/>
          </a:ln>
        </p:spPr>
      </p:cxnSp>
      <p:sp>
        <p:nvSpPr>
          <p:cNvPr id="1158" name="Google Shape;1158;p159"/>
          <p:cNvSpPr/>
          <p:nvPr/>
        </p:nvSpPr>
        <p:spPr>
          <a:xfrm>
            <a:off x="8908971" y="4308175"/>
            <a:ext cx="2589600" cy="1378500"/>
          </a:xfrm>
          <a:prstGeom prst="roundRect">
            <a:avLst>
              <a:gd fmla="val 6548"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DM Sans Medium"/>
                <a:ea typeface="DM Sans Medium"/>
                <a:cs typeface="DM Sans Medium"/>
                <a:sym typeface="DM Sans Medium"/>
              </a:rPr>
              <a:t>Cloud Storage</a:t>
            </a:r>
            <a:br>
              <a:rPr lang="en" sz="1600">
                <a:solidFill>
                  <a:schemeClr val="accent1"/>
                </a:solidFill>
                <a:latin typeface="DM Sans Medium"/>
                <a:ea typeface="DM Sans Medium"/>
                <a:cs typeface="DM Sans Medium"/>
                <a:sym typeface="DM Sans Medium"/>
              </a:rPr>
            </a:br>
            <a:r>
              <a:rPr lang="en">
                <a:solidFill>
                  <a:schemeClr val="accent1"/>
                </a:solidFill>
                <a:latin typeface="DM Sans Medium"/>
                <a:ea typeface="DM Sans Medium"/>
                <a:cs typeface="DM Sans Medium"/>
                <a:sym typeface="DM Sans Medium"/>
              </a:rPr>
              <a:t>(S3, ADLS, GCS) </a:t>
            </a:r>
            <a:endParaRPr baseline="30000">
              <a:solidFill>
                <a:schemeClr val="accent1"/>
              </a:solidFill>
              <a:latin typeface="DM Sans Medium"/>
              <a:ea typeface="DM Sans Medium"/>
              <a:cs typeface="DM Sans Medium"/>
              <a:sym typeface="DM Sans Medium"/>
            </a:endParaRPr>
          </a:p>
        </p:txBody>
      </p:sp>
      <p:sp>
        <p:nvSpPr>
          <p:cNvPr id="1159" name="Google Shape;1159;p159"/>
          <p:cNvSpPr txBox="1"/>
          <p:nvPr>
            <p:ph type="title"/>
          </p:nvPr>
        </p:nvSpPr>
        <p:spPr>
          <a:xfrm>
            <a:off x="749058" y="535597"/>
            <a:ext cx="10656600" cy="583500"/>
          </a:xfrm>
          <a:prstGeom prst="rect">
            <a:avLst/>
          </a:prstGeom>
          <a:noFill/>
          <a:ln>
            <a:noFill/>
          </a:ln>
        </p:spPr>
        <p:txBody>
          <a:bodyPr anchorCtr="0" anchor="ctr" bIns="45700" lIns="0" spcFirstLastPara="1" rIns="0" wrap="square" tIns="45700">
            <a:normAutofit/>
          </a:bodyPr>
          <a:lstStyle/>
          <a:p>
            <a:pPr indent="0" lvl="0" marL="0" marR="0" rtl="0" algn="l">
              <a:lnSpc>
                <a:spcPct val="90000"/>
              </a:lnSpc>
              <a:spcBef>
                <a:spcPts val="0"/>
              </a:spcBef>
              <a:spcAft>
                <a:spcPts val="0"/>
              </a:spcAft>
              <a:buNone/>
            </a:pPr>
            <a:r>
              <a:rPr lang="en" sz="3500"/>
              <a:t>Unity Catalog -</a:t>
            </a:r>
            <a:r>
              <a:rPr lang="en" sz="3500"/>
              <a:t>Architecture</a:t>
            </a:r>
            <a:r>
              <a:rPr lang="en" sz="3500"/>
              <a:t> </a:t>
            </a:r>
            <a:endParaRPr sz="3500"/>
          </a:p>
        </p:txBody>
      </p:sp>
      <p:sp>
        <p:nvSpPr>
          <p:cNvPr id="1160" name="Google Shape;1160;p159"/>
          <p:cNvSpPr txBox="1"/>
          <p:nvPr>
            <p:ph idx="12" type="sldNum"/>
          </p:nvPr>
        </p:nvSpPr>
        <p:spPr>
          <a:xfrm>
            <a:off x="11094893"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61" name="Google Shape;1161;p159"/>
          <p:cNvSpPr/>
          <p:nvPr/>
        </p:nvSpPr>
        <p:spPr>
          <a:xfrm>
            <a:off x="9148250" y="5175281"/>
            <a:ext cx="2124600" cy="3654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  Container / bucket</a:t>
            </a:r>
            <a:endParaRPr/>
          </a:p>
        </p:txBody>
      </p:sp>
      <p:sp>
        <p:nvSpPr>
          <p:cNvPr id="1162" name="Google Shape;1162;p159"/>
          <p:cNvSpPr/>
          <p:nvPr/>
        </p:nvSpPr>
        <p:spPr>
          <a:xfrm>
            <a:off x="5481875" y="2062575"/>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Audit Log</a:t>
            </a:r>
            <a:endParaRPr sz="1200"/>
          </a:p>
        </p:txBody>
      </p:sp>
      <p:sp>
        <p:nvSpPr>
          <p:cNvPr id="1163" name="Google Shape;1163;p159"/>
          <p:cNvSpPr/>
          <p:nvPr/>
        </p:nvSpPr>
        <p:spPr>
          <a:xfrm>
            <a:off x="1932263" y="5007375"/>
            <a:ext cx="1579800" cy="705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Medium"/>
                <a:ea typeface="DM Sans Medium"/>
                <a:cs typeface="DM Sans Medium"/>
                <a:sym typeface="DM Sans Medium"/>
              </a:rPr>
              <a:t>Databricks</a:t>
            </a:r>
            <a:br>
              <a:rPr lang="en" sz="1600">
                <a:solidFill>
                  <a:schemeClr val="dk1"/>
                </a:solidFill>
                <a:latin typeface="DM Sans Medium"/>
                <a:ea typeface="DM Sans Medium"/>
                <a:cs typeface="DM Sans Medium"/>
                <a:sym typeface="DM Sans Medium"/>
              </a:rPr>
            </a:br>
            <a:r>
              <a:rPr lang="en"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1164" name="Google Shape;1164;p159"/>
          <p:cNvSpPr/>
          <p:nvPr/>
        </p:nvSpPr>
        <p:spPr>
          <a:xfrm>
            <a:off x="6916585" y="2215000"/>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Account Level User Mgmt</a:t>
            </a:r>
            <a:endParaRPr sz="1200"/>
          </a:p>
        </p:txBody>
      </p:sp>
      <p:sp>
        <p:nvSpPr>
          <p:cNvPr id="1165" name="Google Shape;1165;p159"/>
          <p:cNvSpPr/>
          <p:nvPr/>
        </p:nvSpPr>
        <p:spPr>
          <a:xfrm>
            <a:off x="7275810" y="2943875"/>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Storage Credentials</a:t>
            </a:r>
            <a:endParaRPr sz="1200"/>
          </a:p>
        </p:txBody>
      </p:sp>
      <p:sp>
        <p:nvSpPr>
          <p:cNvPr id="1166" name="Google Shape;1166;p159"/>
          <p:cNvSpPr/>
          <p:nvPr/>
        </p:nvSpPr>
        <p:spPr>
          <a:xfrm>
            <a:off x="4047185" y="2215000"/>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Metastore</a:t>
            </a:r>
            <a:endParaRPr sz="1200"/>
          </a:p>
        </p:txBody>
      </p:sp>
      <p:sp>
        <p:nvSpPr>
          <p:cNvPr id="1167" name="Google Shape;1167;p159"/>
          <p:cNvSpPr/>
          <p:nvPr/>
        </p:nvSpPr>
        <p:spPr>
          <a:xfrm>
            <a:off x="3687860" y="2943875"/>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Lineage Explorer</a:t>
            </a:r>
            <a:endParaRPr sz="1200"/>
          </a:p>
        </p:txBody>
      </p:sp>
      <p:sp>
        <p:nvSpPr>
          <p:cNvPr id="1168" name="Google Shape;1168;p159"/>
          <p:cNvSpPr/>
          <p:nvPr/>
        </p:nvSpPr>
        <p:spPr>
          <a:xfrm>
            <a:off x="6916585" y="3672750"/>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ACL Store</a:t>
            </a:r>
            <a:endParaRPr sz="1200"/>
          </a:p>
        </p:txBody>
      </p:sp>
      <p:cxnSp>
        <p:nvCxnSpPr>
          <p:cNvPr id="1169" name="Google Shape;1169;p159"/>
          <p:cNvCxnSpPr/>
          <p:nvPr/>
        </p:nvCxnSpPr>
        <p:spPr>
          <a:xfrm flipH="1" rot="10800000">
            <a:off x="6874800" y="2615450"/>
            <a:ext cx="258300" cy="213000"/>
          </a:xfrm>
          <a:prstGeom prst="straightConnector1">
            <a:avLst/>
          </a:prstGeom>
          <a:noFill/>
          <a:ln cap="flat" cmpd="sng" w="9525">
            <a:solidFill>
              <a:schemeClr val="accent4"/>
            </a:solidFill>
            <a:prstDash val="solid"/>
            <a:round/>
            <a:headEnd len="med" w="med" type="none"/>
            <a:tailEnd len="med" w="med" type="none"/>
          </a:ln>
        </p:spPr>
      </p:cxnSp>
      <p:cxnSp>
        <p:nvCxnSpPr>
          <p:cNvPr id="1170" name="Google Shape;1170;p159"/>
          <p:cNvCxnSpPr/>
          <p:nvPr/>
        </p:nvCxnSpPr>
        <p:spPr>
          <a:xfrm rot="10800000">
            <a:off x="4969800" y="2615450"/>
            <a:ext cx="258300" cy="213000"/>
          </a:xfrm>
          <a:prstGeom prst="straightConnector1">
            <a:avLst/>
          </a:prstGeom>
          <a:noFill/>
          <a:ln cap="flat" cmpd="sng" w="9525">
            <a:solidFill>
              <a:schemeClr val="accent4"/>
            </a:solidFill>
            <a:prstDash val="solid"/>
            <a:round/>
            <a:headEnd len="med" w="med" type="none"/>
            <a:tailEnd len="med" w="med" type="none"/>
          </a:ln>
        </p:spPr>
      </p:cxnSp>
      <p:cxnSp>
        <p:nvCxnSpPr>
          <p:cNvPr id="1171" name="Google Shape;1171;p159"/>
          <p:cNvCxnSpPr>
            <a:stCxn id="1172" idx="0"/>
            <a:endCxn id="1162" idx="2"/>
          </p:cNvCxnSpPr>
          <p:nvPr/>
        </p:nvCxnSpPr>
        <p:spPr>
          <a:xfrm rot="10800000">
            <a:off x="6052925" y="2462775"/>
            <a:ext cx="0" cy="328500"/>
          </a:xfrm>
          <a:prstGeom prst="straightConnector1">
            <a:avLst/>
          </a:prstGeom>
          <a:noFill/>
          <a:ln cap="flat" cmpd="sng" w="9525">
            <a:solidFill>
              <a:schemeClr val="accent4"/>
            </a:solidFill>
            <a:prstDash val="solid"/>
            <a:round/>
            <a:headEnd len="med" w="med" type="none"/>
            <a:tailEnd len="med" w="med" type="none"/>
          </a:ln>
        </p:spPr>
      </p:cxnSp>
      <p:cxnSp>
        <p:nvCxnSpPr>
          <p:cNvPr id="1173" name="Google Shape;1173;p159"/>
          <p:cNvCxnSpPr>
            <a:stCxn id="1172" idx="1"/>
            <a:endCxn id="1167" idx="3"/>
          </p:cNvCxnSpPr>
          <p:nvPr/>
        </p:nvCxnSpPr>
        <p:spPr>
          <a:xfrm rot="10800000">
            <a:off x="4829960" y="3143975"/>
            <a:ext cx="372300" cy="0"/>
          </a:xfrm>
          <a:prstGeom prst="straightConnector1">
            <a:avLst/>
          </a:prstGeom>
          <a:noFill/>
          <a:ln cap="flat" cmpd="sng" w="9525">
            <a:solidFill>
              <a:schemeClr val="accent4"/>
            </a:solidFill>
            <a:prstDash val="solid"/>
            <a:round/>
            <a:headEnd len="med" w="med" type="none"/>
            <a:tailEnd len="med" w="med" type="none"/>
          </a:ln>
        </p:spPr>
      </p:cxnSp>
      <p:cxnSp>
        <p:nvCxnSpPr>
          <p:cNvPr id="1174" name="Google Shape;1174;p159"/>
          <p:cNvCxnSpPr>
            <a:stCxn id="1165" idx="1"/>
            <a:endCxn id="1172" idx="3"/>
          </p:cNvCxnSpPr>
          <p:nvPr/>
        </p:nvCxnSpPr>
        <p:spPr>
          <a:xfrm rot="10800000">
            <a:off x="6903510" y="3143975"/>
            <a:ext cx="372300" cy="0"/>
          </a:xfrm>
          <a:prstGeom prst="straightConnector1">
            <a:avLst/>
          </a:prstGeom>
          <a:noFill/>
          <a:ln cap="flat" cmpd="sng" w="9525">
            <a:solidFill>
              <a:schemeClr val="accent4"/>
            </a:solidFill>
            <a:prstDash val="solid"/>
            <a:round/>
            <a:headEnd len="med" w="med" type="none"/>
            <a:tailEnd len="med" w="med" type="none"/>
          </a:ln>
        </p:spPr>
      </p:cxnSp>
      <p:cxnSp>
        <p:nvCxnSpPr>
          <p:cNvPr id="1175" name="Google Shape;1175;p159"/>
          <p:cNvCxnSpPr/>
          <p:nvPr/>
        </p:nvCxnSpPr>
        <p:spPr>
          <a:xfrm>
            <a:off x="6874800" y="3453650"/>
            <a:ext cx="258300" cy="213000"/>
          </a:xfrm>
          <a:prstGeom prst="straightConnector1">
            <a:avLst/>
          </a:prstGeom>
          <a:noFill/>
          <a:ln cap="flat" cmpd="sng" w="9525">
            <a:solidFill>
              <a:schemeClr val="accent4"/>
            </a:solidFill>
            <a:prstDash val="solid"/>
            <a:round/>
            <a:headEnd len="med" w="med" type="none"/>
            <a:tailEnd len="med" w="med" type="none"/>
          </a:ln>
        </p:spPr>
      </p:cxnSp>
      <p:sp>
        <p:nvSpPr>
          <p:cNvPr id="1176" name="Google Shape;1176;p159"/>
          <p:cNvSpPr/>
          <p:nvPr/>
        </p:nvSpPr>
        <p:spPr>
          <a:xfrm>
            <a:off x="4047185" y="3672750"/>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 Explorer</a:t>
            </a:r>
            <a:endParaRPr sz="1200"/>
          </a:p>
        </p:txBody>
      </p:sp>
      <p:cxnSp>
        <p:nvCxnSpPr>
          <p:cNvPr id="1177" name="Google Shape;1177;p159"/>
          <p:cNvCxnSpPr/>
          <p:nvPr/>
        </p:nvCxnSpPr>
        <p:spPr>
          <a:xfrm flipH="1" rot="10800000">
            <a:off x="4969800" y="3453650"/>
            <a:ext cx="258300" cy="213000"/>
          </a:xfrm>
          <a:prstGeom prst="straightConnector1">
            <a:avLst/>
          </a:prstGeom>
          <a:noFill/>
          <a:ln cap="flat" cmpd="sng" w="9525">
            <a:solidFill>
              <a:schemeClr val="accent4"/>
            </a:solidFill>
            <a:prstDash val="solid"/>
            <a:round/>
            <a:headEnd len="med" w="med" type="none"/>
            <a:tailEnd len="med" w="med" type="none"/>
          </a:ln>
        </p:spPr>
      </p:cxnSp>
      <p:cxnSp>
        <p:nvCxnSpPr>
          <p:cNvPr id="1178" name="Google Shape;1178;p159"/>
          <p:cNvCxnSpPr>
            <a:stCxn id="1163" idx="3"/>
            <a:endCxn id="1179" idx="2"/>
          </p:cNvCxnSpPr>
          <p:nvPr/>
        </p:nvCxnSpPr>
        <p:spPr>
          <a:xfrm flipH="1" rot="10800000">
            <a:off x="3512063" y="5359575"/>
            <a:ext cx="2249400" cy="600"/>
          </a:xfrm>
          <a:prstGeom prst="straightConnector1">
            <a:avLst/>
          </a:prstGeom>
          <a:noFill/>
          <a:ln cap="flat" cmpd="sng" w="9525">
            <a:solidFill>
              <a:schemeClr val="dk2"/>
            </a:solidFill>
            <a:prstDash val="solid"/>
            <a:round/>
            <a:headEnd len="med" w="med" type="none"/>
            <a:tailEnd len="med" w="med" type="triangle"/>
          </a:ln>
        </p:spPr>
      </p:cxnSp>
      <p:sp>
        <p:nvSpPr>
          <p:cNvPr id="1156" name="Google Shape;1156;p159"/>
          <p:cNvSpPr/>
          <p:nvPr/>
        </p:nvSpPr>
        <p:spPr>
          <a:xfrm>
            <a:off x="5482070" y="3825150"/>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Access Control</a:t>
            </a:r>
            <a:endParaRPr sz="1200"/>
          </a:p>
        </p:txBody>
      </p:sp>
      <p:cxnSp>
        <p:nvCxnSpPr>
          <p:cNvPr id="1180" name="Google Shape;1180;p159"/>
          <p:cNvCxnSpPr>
            <a:stCxn id="1156" idx="0"/>
            <a:endCxn id="1172" idx="2"/>
          </p:cNvCxnSpPr>
          <p:nvPr/>
        </p:nvCxnSpPr>
        <p:spPr>
          <a:xfrm rot="10800000">
            <a:off x="6052820" y="3496650"/>
            <a:ext cx="300" cy="328500"/>
          </a:xfrm>
          <a:prstGeom prst="straightConnector1">
            <a:avLst/>
          </a:prstGeom>
          <a:noFill/>
          <a:ln cap="flat" cmpd="sng" w="9525">
            <a:solidFill>
              <a:schemeClr val="accent4"/>
            </a:solidFill>
            <a:prstDash val="solid"/>
            <a:round/>
            <a:headEnd len="med" w="med" type="none"/>
            <a:tailEnd len="med" w="med" type="none"/>
          </a:ln>
        </p:spPr>
      </p:cxnSp>
      <p:pic>
        <p:nvPicPr>
          <p:cNvPr id="1181" name="Google Shape;1181;p159"/>
          <p:cNvPicPr preferRelativeResize="0"/>
          <p:nvPr/>
        </p:nvPicPr>
        <p:blipFill rotWithShape="1">
          <a:blip r:embed="rId3">
            <a:alphaModFix/>
          </a:blip>
          <a:srcRect b="0" l="0" r="0" t="0"/>
          <a:stretch/>
        </p:blipFill>
        <p:spPr>
          <a:xfrm>
            <a:off x="10549043" y="4396742"/>
            <a:ext cx="710221" cy="551720"/>
          </a:xfrm>
          <a:prstGeom prst="rect">
            <a:avLst/>
          </a:prstGeom>
          <a:noFill/>
          <a:ln>
            <a:noFill/>
          </a:ln>
        </p:spPr>
      </p:pic>
      <p:pic>
        <p:nvPicPr>
          <p:cNvPr id="1182" name="Google Shape;1182;p159"/>
          <p:cNvPicPr preferRelativeResize="0"/>
          <p:nvPr/>
        </p:nvPicPr>
        <p:blipFill rotWithShape="1">
          <a:blip r:embed="rId3">
            <a:alphaModFix/>
          </a:blip>
          <a:srcRect b="18857" l="0" r="0" t="0"/>
          <a:stretch/>
        </p:blipFill>
        <p:spPr>
          <a:xfrm>
            <a:off x="9240175" y="5259253"/>
            <a:ext cx="313199" cy="197414"/>
          </a:xfrm>
          <a:prstGeom prst="rect">
            <a:avLst/>
          </a:prstGeom>
          <a:noFill/>
          <a:ln>
            <a:noFill/>
          </a:ln>
        </p:spPr>
      </p:pic>
      <p:cxnSp>
        <p:nvCxnSpPr>
          <p:cNvPr id="1183" name="Google Shape;1183;p159"/>
          <p:cNvCxnSpPr>
            <a:stCxn id="1179" idx="6"/>
            <a:endCxn id="1161" idx="1"/>
          </p:cNvCxnSpPr>
          <p:nvPr/>
        </p:nvCxnSpPr>
        <p:spPr>
          <a:xfrm flipH="1" rot="10800000">
            <a:off x="6344881" y="5357896"/>
            <a:ext cx="2803500" cy="1800"/>
          </a:xfrm>
          <a:prstGeom prst="straightConnector1">
            <a:avLst/>
          </a:prstGeom>
          <a:noFill/>
          <a:ln cap="flat" cmpd="sng" w="9525">
            <a:solidFill>
              <a:schemeClr val="dk2"/>
            </a:solidFill>
            <a:prstDash val="solid"/>
            <a:round/>
            <a:headEnd len="med" w="med" type="none"/>
            <a:tailEnd len="med" w="med" type="triangle"/>
          </a:ln>
        </p:spPr>
      </p:cxnSp>
      <p:grpSp>
        <p:nvGrpSpPr>
          <p:cNvPr id="1184" name="Google Shape;1184;p159"/>
          <p:cNvGrpSpPr/>
          <p:nvPr/>
        </p:nvGrpSpPr>
        <p:grpSpPr>
          <a:xfrm>
            <a:off x="5761338" y="5067943"/>
            <a:ext cx="583543" cy="583506"/>
            <a:chOff x="5866775" y="4030465"/>
            <a:chExt cx="372300" cy="372300"/>
          </a:xfrm>
        </p:grpSpPr>
        <p:sp>
          <p:nvSpPr>
            <p:cNvPr id="1179" name="Google Shape;1179;p159"/>
            <p:cNvSpPr/>
            <p:nvPr/>
          </p:nvSpPr>
          <p:spPr>
            <a:xfrm>
              <a:off x="5866775" y="4030465"/>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1157" name="Google Shape;1157;p159"/>
            <p:cNvPicPr preferRelativeResize="0"/>
            <p:nvPr/>
          </p:nvPicPr>
          <p:blipFill rotWithShape="1">
            <a:blip r:embed="rId4">
              <a:alphaModFix/>
            </a:blip>
            <a:srcRect b="0" l="0" r="0" t="0"/>
            <a:stretch/>
          </p:blipFill>
          <p:spPr>
            <a:xfrm>
              <a:off x="5922888" y="4070826"/>
              <a:ext cx="260075" cy="260046"/>
            </a:xfrm>
            <a:prstGeom prst="rect">
              <a:avLst/>
            </a:prstGeom>
            <a:noFill/>
            <a:ln>
              <a:noFill/>
            </a:ln>
          </p:spPr>
        </p:pic>
      </p:grpSp>
      <p:sp>
        <p:nvSpPr>
          <p:cNvPr id="1185" name="Google Shape;1185;p159"/>
          <p:cNvSpPr/>
          <p:nvPr/>
        </p:nvSpPr>
        <p:spPr>
          <a:xfrm>
            <a:off x="7583453" y="5253199"/>
            <a:ext cx="219300" cy="2238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9"/>
          <p:cNvSpPr/>
          <p:nvPr/>
        </p:nvSpPr>
        <p:spPr>
          <a:xfrm>
            <a:off x="5202275" y="2791175"/>
            <a:ext cx="1701300" cy="705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sz="1600">
                <a:solidFill>
                  <a:srgbClr val="1B3139"/>
                </a:solidFill>
                <a:latin typeface="DM Sans Medium"/>
                <a:ea typeface="DM Sans Medium"/>
                <a:cs typeface="DM Sans Medium"/>
                <a:sym typeface="DM Sans Medium"/>
              </a:rPr>
              <a:t>    Unity </a:t>
            </a:r>
            <a:br>
              <a:rPr lang="en" sz="1600">
                <a:solidFill>
                  <a:srgbClr val="1B3139"/>
                </a:solidFill>
                <a:latin typeface="DM Sans Medium"/>
                <a:ea typeface="DM Sans Medium"/>
                <a:cs typeface="DM Sans Medium"/>
                <a:sym typeface="DM Sans Medium"/>
              </a:rPr>
            </a:br>
            <a:r>
              <a:rPr lang="en"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sp>
        <p:nvSpPr>
          <p:cNvPr id="1187" name="Google Shape;1187;p159"/>
          <p:cNvSpPr txBox="1"/>
          <p:nvPr/>
        </p:nvSpPr>
        <p:spPr>
          <a:xfrm>
            <a:off x="6024218" y="6429325"/>
            <a:ext cx="4138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alibri"/>
                <a:ea typeface="Calibri"/>
                <a:cs typeface="Calibri"/>
                <a:sym typeface="Calibri"/>
              </a:rPr>
              <a:t>* Unity Catalog will support any data format (table or raw files)</a:t>
            </a:r>
            <a:endParaRPr/>
          </a:p>
        </p:txBody>
      </p:sp>
      <p:sp>
        <p:nvSpPr>
          <p:cNvPr id="1188" name="Google Shape;1188;p159"/>
          <p:cNvSpPr txBox="1"/>
          <p:nvPr/>
        </p:nvSpPr>
        <p:spPr>
          <a:xfrm>
            <a:off x="7503781" y="5130778"/>
            <a:ext cx="3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2"/>
                </a:solidFill>
                <a:latin typeface="DM Sans"/>
                <a:ea typeface="DM Sans"/>
                <a:cs typeface="DM Sans"/>
                <a:sym typeface="DM Sans"/>
              </a:rPr>
              <a:t>✔</a:t>
            </a:r>
            <a:endParaRPr sz="1800">
              <a:solidFill>
                <a:schemeClr val="accent2"/>
              </a:solidFill>
              <a:latin typeface="DM Sans"/>
              <a:ea typeface="DM Sans"/>
              <a:cs typeface="DM Sans"/>
              <a:sym typeface="DM Sans"/>
            </a:endParaRPr>
          </a:p>
        </p:txBody>
      </p:sp>
      <p:pic>
        <p:nvPicPr>
          <p:cNvPr id="1189" name="Google Shape;1189;p159"/>
          <p:cNvPicPr preferRelativeResize="0"/>
          <p:nvPr/>
        </p:nvPicPr>
        <p:blipFill rotWithShape="1">
          <a:blip r:embed="rId5">
            <a:alphaModFix/>
          </a:blip>
          <a:srcRect b="0" l="0" r="0" t="0"/>
          <a:stretch/>
        </p:blipFill>
        <p:spPr>
          <a:xfrm>
            <a:off x="949042" y="5047855"/>
            <a:ext cx="583354" cy="583354"/>
          </a:xfrm>
          <a:prstGeom prst="rect">
            <a:avLst/>
          </a:prstGeom>
          <a:noFill/>
          <a:ln>
            <a:noFill/>
          </a:ln>
        </p:spPr>
      </p:pic>
      <p:sp>
        <p:nvSpPr>
          <p:cNvPr id="1190" name="Google Shape;1190;p159"/>
          <p:cNvSpPr txBox="1"/>
          <p:nvPr/>
        </p:nvSpPr>
        <p:spPr>
          <a:xfrm>
            <a:off x="585154" y="5478950"/>
            <a:ext cx="1319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DM Sans Medium"/>
                <a:ea typeface="DM Sans Medium"/>
                <a:cs typeface="DM Sans Medium"/>
                <a:sym typeface="DM Sans Medium"/>
              </a:rPr>
              <a:t>User</a:t>
            </a:r>
            <a:endParaRPr sz="1700">
              <a:latin typeface="DM Sans"/>
              <a:ea typeface="DM Sans"/>
              <a:cs typeface="DM Sans"/>
              <a:sym typeface="DM Sans"/>
            </a:endParaRPr>
          </a:p>
        </p:txBody>
      </p:sp>
      <p:pic>
        <p:nvPicPr>
          <p:cNvPr descr="Databricks · GitHub" id="1191" name="Google Shape;1191;p159"/>
          <p:cNvPicPr preferRelativeResize="0"/>
          <p:nvPr/>
        </p:nvPicPr>
        <p:blipFill>
          <a:blip r:embed="rId6">
            <a:alphaModFix/>
          </a:blip>
          <a:stretch>
            <a:fillRect/>
          </a:stretch>
        </p:blipFill>
        <p:spPr>
          <a:xfrm>
            <a:off x="5380080" y="2915366"/>
            <a:ext cx="457086" cy="4570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5" name="Shape 1195"/>
        <p:cNvGrpSpPr/>
        <p:nvPr/>
      </p:nvGrpSpPr>
      <p:grpSpPr>
        <a:xfrm>
          <a:off x="0" y="0"/>
          <a:ext cx="0" cy="0"/>
          <a:chOff x="0" y="0"/>
          <a:chExt cx="0" cy="0"/>
        </a:xfrm>
      </p:grpSpPr>
      <p:sp>
        <p:nvSpPr>
          <p:cNvPr id="1196" name="Google Shape;1196;p160"/>
          <p:cNvSpPr/>
          <p:nvPr/>
        </p:nvSpPr>
        <p:spPr>
          <a:xfrm>
            <a:off x="3596500" y="3028300"/>
            <a:ext cx="1772100" cy="3323400"/>
          </a:xfrm>
          <a:prstGeom prst="roundRect">
            <a:avLst>
              <a:gd fmla="val 102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Medium"/>
                <a:ea typeface="DM Sans Medium"/>
                <a:cs typeface="DM Sans Medium"/>
                <a:sym typeface="DM Sans Medium"/>
              </a:rPr>
              <a:t>Databricks</a:t>
            </a:r>
            <a:br>
              <a:rPr lang="en" sz="1600">
                <a:solidFill>
                  <a:schemeClr val="dk1"/>
                </a:solidFill>
                <a:latin typeface="DM Sans Medium"/>
                <a:ea typeface="DM Sans Medium"/>
                <a:cs typeface="DM Sans Medium"/>
                <a:sym typeface="DM Sans Medium"/>
              </a:rPr>
            </a:br>
            <a:r>
              <a:rPr lang="en" sz="1600">
                <a:solidFill>
                  <a:schemeClr val="dk1"/>
                </a:solidFill>
                <a:latin typeface="DM Sans Medium"/>
                <a:ea typeface="DM Sans Medium"/>
                <a:cs typeface="DM Sans Medium"/>
                <a:sym typeface="DM Sans Medium"/>
              </a:rPr>
              <a:t>Workspace 2</a:t>
            </a:r>
            <a:endParaRPr>
              <a:solidFill>
                <a:schemeClr val="dk1"/>
              </a:solidFill>
              <a:latin typeface="DM Sans"/>
              <a:ea typeface="DM Sans"/>
              <a:cs typeface="DM Sans"/>
              <a:sym typeface="DM Sans"/>
            </a:endParaRPr>
          </a:p>
        </p:txBody>
      </p:sp>
      <p:sp>
        <p:nvSpPr>
          <p:cNvPr id="1197" name="Google Shape;1197;p160"/>
          <p:cNvSpPr txBox="1"/>
          <p:nvPr>
            <p:ph type="title"/>
          </p:nvPr>
        </p:nvSpPr>
        <p:spPr>
          <a:xfrm>
            <a:off x="749438" y="535600"/>
            <a:ext cx="111555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Centralized Metadata and User Management</a:t>
            </a:r>
            <a:endParaRPr sz="3400"/>
          </a:p>
        </p:txBody>
      </p:sp>
      <p:sp>
        <p:nvSpPr>
          <p:cNvPr id="1198" name="Google Shape;1198;p160"/>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9" name="Google Shape;1199;p160"/>
          <p:cNvSpPr/>
          <p:nvPr/>
        </p:nvSpPr>
        <p:spPr>
          <a:xfrm>
            <a:off x="746092" y="2046275"/>
            <a:ext cx="5085000" cy="55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800">
                <a:solidFill>
                  <a:srgbClr val="1B5162"/>
                </a:solidFill>
                <a:latin typeface="DM Sans Medium"/>
                <a:ea typeface="DM Sans Medium"/>
                <a:cs typeface="DM Sans Medium"/>
                <a:sym typeface="DM Sans Medium"/>
              </a:rPr>
              <a:t>Without Unity Catalog</a:t>
            </a:r>
            <a:endParaRPr sz="2800">
              <a:solidFill>
                <a:srgbClr val="1B5162"/>
              </a:solidFill>
              <a:latin typeface="DM Sans Medium"/>
              <a:ea typeface="DM Sans Medium"/>
              <a:cs typeface="DM Sans Medium"/>
              <a:sym typeface="DM Sans Medium"/>
            </a:endParaRPr>
          </a:p>
        </p:txBody>
      </p:sp>
      <p:sp>
        <p:nvSpPr>
          <p:cNvPr id="1200" name="Google Shape;1200;p160"/>
          <p:cNvSpPr/>
          <p:nvPr/>
        </p:nvSpPr>
        <p:spPr>
          <a:xfrm>
            <a:off x="6305858" y="2046275"/>
            <a:ext cx="5085000" cy="5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1B5162"/>
                </a:solidFill>
                <a:latin typeface="DM Sans Medium"/>
                <a:ea typeface="DM Sans Medium"/>
                <a:cs typeface="DM Sans Medium"/>
                <a:sym typeface="DM Sans Medium"/>
              </a:rPr>
              <a:t>With Unity Catalog</a:t>
            </a:r>
            <a:endParaRPr sz="2800">
              <a:solidFill>
                <a:srgbClr val="1B5162"/>
              </a:solidFill>
              <a:latin typeface="DM Sans Medium"/>
              <a:ea typeface="DM Sans Medium"/>
              <a:cs typeface="DM Sans Medium"/>
              <a:sym typeface="DM Sans Medium"/>
            </a:endParaRPr>
          </a:p>
        </p:txBody>
      </p:sp>
      <p:sp>
        <p:nvSpPr>
          <p:cNvPr id="1201" name="Google Shape;1201;p160"/>
          <p:cNvSpPr txBox="1"/>
          <p:nvPr>
            <p:ph idx="1" type="subTitle"/>
          </p:nvPr>
        </p:nvSpPr>
        <p:spPr>
          <a:xfrm>
            <a:off x="707458" y="1174700"/>
            <a:ext cx="10814700" cy="5835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lang="en" sz="2300">
                <a:solidFill>
                  <a:srgbClr val="1B5162"/>
                </a:solidFill>
                <a:latin typeface="DM Sans"/>
                <a:ea typeface="DM Sans"/>
                <a:cs typeface="DM Sans"/>
                <a:sym typeface="DM Sans"/>
              </a:rPr>
              <a:t>Create a unified view of your data estate</a:t>
            </a:r>
            <a:r>
              <a:rPr lang="en" sz="2300"/>
              <a:t> </a:t>
            </a:r>
            <a:endParaRPr sz="2300"/>
          </a:p>
        </p:txBody>
      </p:sp>
      <p:sp>
        <p:nvSpPr>
          <p:cNvPr id="1202" name="Google Shape;1202;p160"/>
          <p:cNvSpPr/>
          <p:nvPr/>
        </p:nvSpPr>
        <p:spPr>
          <a:xfrm>
            <a:off x="1227993" y="3028300"/>
            <a:ext cx="1772100" cy="3323400"/>
          </a:xfrm>
          <a:prstGeom prst="roundRect">
            <a:avLst>
              <a:gd fmla="val 102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Medium"/>
                <a:ea typeface="DM Sans Medium"/>
                <a:cs typeface="DM Sans Medium"/>
                <a:sym typeface="DM Sans Medium"/>
              </a:rPr>
              <a:t>Databricks</a:t>
            </a:r>
            <a:br>
              <a:rPr lang="en" sz="1600">
                <a:solidFill>
                  <a:schemeClr val="dk1"/>
                </a:solidFill>
                <a:latin typeface="DM Sans Medium"/>
                <a:ea typeface="DM Sans Medium"/>
                <a:cs typeface="DM Sans Medium"/>
                <a:sym typeface="DM Sans Medium"/>
              </a:rPr>
            </a:br>
            <a:r>
              <a:rPr lang="en" sz="1600">
                <a:solidFill>
                  <a:schemeClr val="dk1"/>
                </a:solidFill>
                <a:latin typeface="DM Sans Medium"/>
                <a:ea typeface="DM Sans Medium"/>
                <a:cs typeface="DM Sans Medium"/>
                <a:sym typeface="DM Sans Medium"/>
              </a:rPr>
              <a:t>Workspace 1</a:t>
            </a:r>
            <a:endParaRPr>
              <a:solidFill>
                <a:schemeClr val="dk1"/>
              </a:solidFill>
              <a:latin typeface="DM Sans"/>
              <a:ea typeface="DM Sans"/>
              <a:cs typeface="DM Sans"/>
              <a:sym typeface="DM Sans"/>
            </a:endParaRPr>
          </a:p>
        </p:txBody>
      </p:sp>
      <p:sp>
        <p:nvSpPr>
          <p:cNvPr id="1203" name="Google Shape;1203;p160"/>
          <p:cNvSpPr/>
          <p:nvPr/>
        </p:nvSpPr>
        <p:spPr>
          <a:xfrm>
            <a:off x="7146374" y="4375050"/>
            <a:ext cx="17721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Medium"/>
                <a:ea typeface="DM Sans Medium"/>
                <a:cs typeface="DM Sans Medium"/>
                <a:sym typeface="DM Sans Medium"/>
              </a:rPr>
              <a:t>Databricks</a:t>
            </a:r>
            <a:br>
              <a:rPr lang="en" sz="1600">
                <a:solidFill>
                  <a:schemeClr val="dk1"/>
                </a:solidFill>
                <a:latin typeface="DM Sans Medium"/>
                <a:ea typeface="DM Sans Medium"/>
                <a:cs typeface="DM Sans Medium"/>
                <a:sym typeface="DM Sans Medium"/>
              </a:rPr>
            </a:br>
            <a:r>
              <a:rPr lang="en"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1204" name="Google Shape;1204;p160"/>
          <p:cNvSpPr/>
          <p:nvPr/>
        </p:nvSpPr>
        <p:spPr>
          <a:xfrm>
            <a:off x="9743417" y="4375050"/>
            <a:ext cx="17721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Medium"/>
                <a:ea typeface="DM Sans Medium"/>
                <a:cs typeface="DM Sans Medium"/>
                <a:sym typeface="DM Sans Medium"/>
              </a:rPr>
              <a:t>Databricks</a:t>
            </a:r>
            <a:br>
              <a:rPr lang="en" sz="1600">
                <a:solidFill>
                  <a:schemeClr val="dk1"/>
                </a:solidFill>
                <a:latin typeface="DM Sans Medium"/>
                <a:ea typeface="DM Sans Medium"/>
                <a:cs typeface="DM Sans Medium"/>
                <a:sym typeface="DM Sans Medium"/>
              </a:rPr>
            </a:br>
            <a:r>
              <a:rPr lang="en"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1205" name="Google Shape;1205;p160"/>
          <p:cNvSpPr/>
          <p:nvPr/>
        </p:nvSpPr>
        <p:spPr>
          <a:xfrm>
            <a:off x="6858461" y="2952100"/>
            <a:ext cx="4930500" cy="10221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sp>
        <p:nvSpPr>
          <p:cNvPr id="1206" name="Google Shape;1206;p160"/>
          <p:cNvSpPr/>
          <p:nvPr/>
        </p:nvSpPr>
        <p:spPr>
          <a:xfrm>
            <a:off x="7619210" y="3412670"/>
            <a:ext cx="11421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User Management</a:t>
            </a:r>
            <a:endParaRPr sz="1200"/>
          </a:p>
        </p:txBody>
      </p:sp>
      <p:sp>
        <p:nvSpPr>
          <p:cNvPr id="1207" name="Google Shape;1207;p160"/>
          <p:cNvSpPr/>
          <p:nvPr/>
        </p:nvSpPr>
        <p:spPr>
          <a:xfrm>
            <a:off x="8944865" y="3412675"/>
            <a:ext cx="11421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Metastore</a:t>
            </a:r>
            <a:endParaRPr sz="1200"/>
          </a:p>
        </p:txBody>
      </p:sp>
      <p:sp>
        <p:nvSpPr>
          <p:cNvPr id="1208" name="Google Shape;1208;p160"/>
          <p:cNvSpPr/>
          <p:nvPr/>
        </p:nvSpPr>
        <p:spPr>
          <a:xfrm>
            <a:off x="7905849" y="4064663"/>
            <a:ext cx="157200" cy="219900"/>
          </a:xfrm>
          <a:prstGeom prst="upDownArrow">
            <a:avLst>
              <a:gd fmla="val 50000" name="adj1"/>
              <a:gd fmla="val 50000" name="adj2"/>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0"/>
          <p:cNvSpPr/>
          <p:nvPr/>
        </p:nvSpPr>
        <p:spPr>
          <a:xfrm>
            <a:off x="10550867" y="4064663"/>
            <a:ext cx="157200" cy="219900"/>
          </a:xfrm>
          <a:prstGeom prst="upDownArrow">
            <a:avLst>
              <a:gd fmla="val 50000" name="adj1"/>
              <a:gd fmla="val 50000" name="adj2"/>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0"/>
          <p:cNvSpPr/>
          <p:nvPr/>
        </p:nvSpPr>
        <p:spPr>
          <a:xfrm>
            <a:off x="7337349" y="515605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Clusters</a:t>
            </a:r>
            <a:br>
              <a:rPr lang="en" sz="1200"/>
            </a:br>
            <a:r>
              <a:rPr lang="en" sz="1200"/>
              <a:t>SQL Endpoints</a:t>
            </a:r>
            <a:endParaRPr sz="1200"/>
          </a:p>
        </p:txBody>
      </p:sp>
      <p:sp>
        <p:nvSpPr>
          <p:cNvPr id="1211" name="Google Shape;1211;p160"/>
          <p:cNvSpPr/>
          <p:nvPr/>
        </p:nvSpPr>
        <p:spPr>
          <a:xfrm>
            <a:off x="9932389" y="515605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Clusters</a:t>
            </a:r>
            <a:br>
              <a:rPr lang="en" sz="1200"/>
            </a:br>
            <a:r>
              <a:rPr lang="en" sz="1200"/>
              <a:t>SQL Endpoints</a:t>
            </a:r>
            <a:endParaRPr sz="1200"/>
          </a:p>
        </p:txBody>
      </p:sp>
      <p:sp>
        <p:nvSpPr>
          <p:cNvPr id="1212" name="Google Shape;1212;p160"/>
          <p:cNvSpPr/>
          <p:nvPr/>
        </p:nvSpPr>
        <p:spPr>
          <a:xfrm>
            <a:off x="1466508" y="3981625"/>
            <a:ext cx="1293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User Management</a:t>
            </a:r>
            <a:endParaRPr sz="1200"/>
          </a:p>
        </p:txBody>
      </p:sp>
      <p:sp>
        <p:nvSpPr>
          <p:cNvPr id="1213" name="Google Shape;1213;p160"/>
          <p:cNvSpPr/>
          <p:nvPr/>
        </p:nvSpPr>
        <p:spPr>
          <a:xfrm>
            <a:off x="1466508" y="4550900"/>
            <a:ext cx="1293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Metastore</a:t>
            </a:r>
            <a:endParaRPr sz="1200"/>
          </a:p>
        </p:txBody>
      </p:sp>
      <p:sp>
        <p:nvSpPr>
          <p:cNvPr id="1214" name="Google Shape;1214;p160"/>
          <p:cNvSpPr/>
          <p:nvPr/>
        </p:nvSpPr>
        <p:spPr>
          <a:xfrm>
            <a:off x="1466508" y="5689450"/>
            <a:ext cx="1293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Clusters</a:t>
            </a:r>
            <a:br>
              <a:rPr lang="en" sz="1200"/>
            </a:br>
            <a:r>
              <a:rPr lang="en" sz="1200"/>
              <a:t>SQL Endpoints</a:t>
            </a:r>
            <a:endParaRPr sz="1200"/>
          </a:p>
        </p:txBody>
      </p:sp>
      <p:sp>
        <p:nvSpPr>
          <p:cNvPr id="1215" name="Google Shape;1215;p160"/>
          <p:cNvSpPr/>
          <p:nvPr/>
        </p:nvSpPr>
        <p:spPr>
          <a:xfrm>
            <a:off x="3835537" y="3981625"/>
            <a:ext cx="1293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User Management</a:t>
            </a:r>
            <a:endParaRPr sz="1200"/>
          </a:p>
        </p:txBody>
      </p:sp>
      <p:sp>
        <p:nvSpPr>
          <p:cNvPr id="1216" name="Google Shape;1216;p160"/>
          <p:cNvSpPr/>
          <p:nvPr/>
        </p:nvSpPr>
        <p:spPr>
          <a:xfrm>
            <a:off x="3835537" y="4550900"/>
            <a:ext cx="1293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Metastore</a:t>
            </a:r>
            <a:endParaRPr sz="1200"/>
          </a:p>
        </p:txBody>
      </p:sp>
      <p:sp>
        <p:nvSpPr>
          <p:cNvPr id="1217" name="Google Shape;1217;p160"/>
          <p:cNvSpPr/>
          <p:nvPr/>
        </p:nvSpPr>
        <p:spPr>
          <a:xfrm>
            <a:off x="3835537" y="5689450"/>
            <a:ext cx="1293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Clusters</a:t>
            </a:r>
            <a:br>
              <a:rPr lang="en" sz="1200"/>
            </a:br>
            <a:r>
              <a:rPr lang="en" sz="1200"/>
              <a:t>SQL Endpoints</a:t>
            </a:r>
            <a:endParaRPr sz="1200"/>
          </a:p>
        </p:txBody>
      </p:sp>
      <p:sp>
        <p:nvSpPr>
          <p:cNvPr id="1218" name="Google Shape;1218;p160"/>
          <p:cNvSpPr/>
          <p:nvPr/>
        </p:nvSpPr>
        <p:spPr>
          <a:xfrm>
            <a:off x="1466508" y="5120175"/>
            <a:ext cx="1293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Access Controls</a:t>
            </a:r>
            <a:endParaRPr sz="1200"/>
          </a:p>
        </p:txBody>
      </p:sp>
      <p:sp>
        <p:nvSpPr>
          <p:cNvPr id="1219" name="Google Shape;1219;p160"/>
          <p:cNvSpPr/>
          <p:nvPr/>
        </p:nvSpPr>
        <p:spPr>
          <a:xfrm>
            <a:off x="3835537" y="5120175"/>
            <a:ext cx="1293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Access Controls</a:t>
            </a:r>
            <a:endParaRPr sz="1200"/>
          </a:p>
        </p:txBody>
      </p:sp>
      <p:sp>
        <p:nvSpPr>
          <p:cNvPr id="1220" name="Google Shape;1220;p160"/>
          <p:cNvSpPr/>
          <p:nvPr/>
        </p:nvSpPr>
        <p:spPr>
          <a:xfrm>
            <a:off x="10238410" y="3412675"/>
            <a:ext cx="1293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Access Controls</a:t>
            </a:r>
            <a:endParaRPr sz="1200"/>
          </a:p>
        </p:txBody>
      </p:sp>
      <p:pic>
        <p:nvPicPr>
          <p:cNvPr descr="Databricks · GitHub" id="1221" name="Google Shape;1221;p160"/>
          <p:cNvPicPr preferRelativeResize="0"/>
          <p:nvPr/>
        </p:nvPicPr>
        <p:blipFill>
          <a:blip r:embed="rId3">
            <a:alphaModFix/>
          </a:blip>
          <a:stretch>
            <a:fillRect/>
          </a:stretch>
        </p:blipFill>
        <p:spPr>
          <a:xfrm>
            <a:off x="7018020" y="3028291"/>
            <a:ext cx="457086" cy="45708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61"/>
          <p:cNvSpPr txBox="1"/>
          <p:nvPr>
            <p:ph idx="12" type="sldNum"/>
          </p:nvPr>
        </p:nvSpPr>
        <p:spPr>
          <a:xfrm>
            <a:off x="10866463" y="6351634"/>
            <a:ext cx="6666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27" name="Google Shape;1227;p161"/>
          <p:cNvSpPr txBox="1"/>
          <p:nvPr>
            <p:ph type="title"/>
          </p:nvPr>
        </p:nvSpPr>
        <p:spPr>
          <a:xfrm>
            <a:off x="749238" y="535600"/>
            <a:ext cx="114396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Three level namespace</a:t>
            </a:r>
            <a:endParaRPr sz="3400"/>
          </a:p>
        </p:txBody>
      </p:sp>
      <p:sp>
        <p:nvSpPr>
          <p:cNvPr id="1228" name="Google Shape;1228;p161"/>
          <p:cNvSpPr/>
          <p:nvPr/>
        </p:nvSpPr>
        <p:spPr>
          <a:xfrm rot="-5400000">
            <a:off x="7949107" y="1180150"/>
            <a:ext cx="3347700" cy="5115000"/>
          </a:xfrm>
          <a:prstGeom prst="round2SameRect">
            <a:avLst>
              <a:gd fmla="val 4274" name="adj1"/>
              <a:gd fmla="val 0" name="adj2"/>
            </a:avLst>
          </a:prstGeom>
          <a:solidFill>
            <a:srgbClr val="EEED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9" name="Google Shape;1229;p161"/>
          <p:cNvGrpSpPr/>
          <p:nvPr/>
        </p:nvGrpSpPr>
        <p:grpSpPr>
          <a:xfrm>
            <a:off x="7316030" y="2206925"/>
            <a:ext cx="4779341" cy="3132250"/>
            <a:chOff x="7318225" y="2054525"/>
            <a:chExt cx="4780775" cy="3132250"/>
          </a:xfrm>
        </p:grpSpPr>
        <p:pic>
          <p:nvPicPr>
            <p:cNvPr id="1230" name="Google Shape;1230;p161"/>
            <p:cNvPicPr preferRelativeResize="0"/>
            <p:nvPr/>
          </p:nvPicPr>
          <p:blipFill rotWithShape="1">
            <a:blip r:embed="rId3">
              <a:alphaModFix/>
            </a:blip>
            <a:srcRect b="11229" l="20498" r="19914" t="0"/>
            <a:stretch/>
          </p:blipFill>
          <p:spPr>
            <a:xfrm>
              <a:off x="7318225" y="2054525"/>
              <a:ext cx="4780775" cy="3132250"/>
            </a:xfrm>
            <a:prstGeom prst="rect">
              <a:avLst/>
            </a:prstGeom>
            <a:noFill/>
            <a:ln>
              <a:noFill/>
            </a:ln>
          </p:spPr>
        </p:pic>
        <p:sp>
          <p:nvSpPr>
            <p:cNvPr id="1231" name="Google Shape;1231;p161"/>
            <p:cNvSpPr/>
            <p:nvPr/>
          </p:nvSpPr>
          <p:spPr>
            <a:xfrm>
              <a:off x="7780150" y="2552050"/>
              <a:ext cx="609600" cy="330600"/>
            </a:xfrm>
            <a:prstGeom prst="roundRect">
              <a:avLst>
                <a:gd fmla="val 16667" name="adj"/>
              </a:avLst>
            </a:prstGeom>
            <a:noFill/>
            <a:ln cap="flat" cmpd="sng" w="19050">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1"/>
            <p:cNvSpPr/>
            <p:nvPr/>
          </p:nvSpPr>
          <p:spPr>
            <a:xfrm>
              <a:off x="8566300" y="2552050"/>
              <a:ext cx="609600" cy="330600"/>
            </a:xfrm>
            <a:prstGeom prst="roundRect">
              <a:avLst>
                <a:gd fmla="val 16667" name="adj"/>
              </a:avLst>
            </a:prstGeom>
            <a:noFill/>
            <a:ln cap="flat" cmpd="sng" w="19050">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1"/>
            <p:cNvSpPr/>
            <p:nvPr/>
          </p:nvSpPr>
          <p:spPr>
            <a:xfrm>
              <a:off x="7816575" y="4414025"/>
              <a:ext cx="862500" cy="524700"/>
            </a:xfrm>
            <a:prstGeom prst="roundRect">
              <a:avLst>
                <a:gd fmla="val 16667" name="adj"/>
              </a:avLst>
            </a:prstGeom>
            <a:noFill/>
            <a:ln cap="flat" cmpd="sng" w="19050">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34" name="Google Shape;1234;p161"/>
          <p:cNvCxnSpPr>
            <a:stCxn id="1235" idx="3"/>
            <a:endCxn id="1231" idx="1"/>
          </p:cNvCxnSpPr>
          <p:nvPr/>
        </p:nvCxnSpPr>
        <p:spPr>
          <a:xfrm flipH="1" rot="10800000">
            <a:off x="4469853" y="2869742"/>
            <a:ext cx="3308100" cy="900"/>
          </a:xfrm>
          <a:prstGeom prst="straightConnector1">
            <a:avLst/>
          </a:prstGeom>
          <a:noFill/>
          <a:ln cap="flat" cmpd="sng" w="19050">
            <a:solidFill>
              <a:srgbClr val="FF3620"/>
            </a:solidFill>
            <a:prstDash val="dash"/>
            <a:round/>
            <a:headEnd len="med" w="med" type="none"/>
            <a:tailEnd len="med" w="med" type="none"/>
          </a:ln>
        </p:spPr>
      </p:cxnSp>
      <p:cxnSp>
        <p:nvCxnSpPr>
          <p:cNvPr id="1236" name="Google Shape;1236;p161"/>
          <p:cNvCxnSpPr>
            <a:stCxn id="1237" idx="3"/>
            <a:endCxn id="1232" idx="2"/>
          </p:cNvCxnSpPr>
          <p:nvPr/>
        </p:nvCxnSpPr>
        <p:spPr>
          <a:xfrm flipH="1" rot="10800000">
            <a:off x="5225206" y="3034928"/>
            <a:ext cx="3643200" cy="781800"/>
          </a:xfrm>
          <a:prstGeom prst="bentConnector2">
            <a:avLst/>
          </a:prstGeom>
          <a:noFill/>
          <a:ln cap="flat" cmpd="sng" w="19050">
            <a:solidFill>
              <a:srgbClr val="FF3620"/>
            </a:solidFill>
            <a:prstDash val="dash"/>
            <a:round/>
            <a:headEnd len="med" w="med" type="none"/>
            <a:tailEnd len="med" w="med" type="none"/>
          </a:ln>
        </p:spPr>
      </p:cxnSp>
      <p:cxnSp>
        <p:nvCxnSpPr>
          <p:cNvPr id="1238" name="Google Shape;1238;p161"/>
          <p:cNvCxnSpPr>
            <a:stCxn id="1239" idx="3"/>
            <a:endCxn id="1233" idx="1"/>
          </p:cNvCxnSpPr>
          <p:nvPr/>
        </p:nvCxnSpPr>
        <p:spPr>
          <a:xfrm flipH="1" rot="10800000">
            <a:off x="6748276" y="4828837"/>
            <a:ext cx="1065900" cy="4800"/>
          </a:xfrm>
          <a:prstGeom prst="bentConnector3">
            <a:avLst>
              <a:gd fmla="val 50003" name="adj1"/>
            </a:avLst>
          </a:prstGeom>
          <a:noFill/>
          <a:ln cap="flat" cmpd="sng" w="19050">
            <a:solidFill>
              <a:srgbClr val="FF3620"/>
            </a:solidFill>
            <a:prstDash val="dash"/>
            <a:round/>
            <a:headEnd len="med" w="med" type="none"/>
            <a:tailEnd len="med" w="med" type="none"/>
          </a:ln>
        </p:spPr>
      </p:cxnSp>
      <p:sp>
        <p:nvSpPr>
          <p:cNvPr id="1240" name="Google Shape;1240;p161"/>
          <p:cNvSpPr txBox="1"/>
          <p:nvPr/>
        </p:nvSpPr>
        <p:spPr>
          <a:xfrm>
            <a:off x="990352" y="5421825"/>
            <a:ext cx="8848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SELECT</a:t>
            </a:r>
            <a:r>
              <a:rPr lang="en" sz="1200">
                <a:solidFill>
                  <a:schemeClr val="dk1"/>
                </a:solidFill>
                <a:latin typeface="Roboto Mono"/>
                <a:ea typeface="Roboto Mono"/>
                <a:cs typeface="Roboto Mono"/>
                <a:sym typeface="Roboto Mono"/>
              </a:rPr>
              <a:t> </a:t>
            </a:r>
            <a:r>
              <a:rPr lang="en" sz="1800">
                <a:solidFill>
                  <a:schemeClr val="dk1"/>
                </a:solidFill>
                <a:latin typeface="Consolas"/>
                <a:ea typeface="Consolas"/>
                <a:cs typeface="Consolas"/>
                <a:sym typeface="Consolas"/>
              </a:rPr>
              <a:t>* FROM </a:t>
            </a:r>
            <a:r>
              <a:rPr lang="en" sz="1800">
                <a:solidFill>
                  <a:schemeClr val="accent1"/>
                </a:solidFill>
                <a:latin typeface="Consolas"/>
                <a:ea typeface="Consolas"/>
                <a:cs typeface="Consolas"/>
                <a:sym typeface="Consolas"/>
              </a:rPr>
              <a:t>main.paul.red_wine</a:t>
            </a:r>
            <a:r>
              <a:rPr lang="en" sz="1800">
                <a:solidFill>
                  <a:schemeClr val="dk1"/>
                </a:solidFill>
                <a:latin typeface="Consolas"/>
                <a:ea typeface="Consolas"/>
                <a:cs typeface="Consolas"/>
                <a:sym typeface="Consolas"/>
              </a:rPr>
              <a:t>;  -- &lt;catalog&gt;.&lt;database&gt;.&lt;table&gt; </a:t>
            </a:r>
            <a:endParaRPr sz="1800">
              <a:solidFill>
                <a:schemeClr val="dk1"/>
              </a:solidFill>
              <a:latin typeface="Consolas"/>
              <a:ea typeface="Consolas"/>
              <a:cs typeface="Consolas"/>
              <a:sym typeface="Consolas"/>
            </a:endParaRPr>
          </a:p>
        </p:txBody>
      </p:sp>
      <p:sp>
        <p:nvSpPr>
          <p:cNvPr id="1241" name="Google Shape;1241;p161"/>
          <p:cNvSpPr txBox="1"/>
          <p:nvPr/>
        </p:nvSpPr>
        <p:spPr>
          <a:xfrm>
            <a:off x="990352" y="5875225"/>
            <a:ext cx="6408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latin typeface="Consolas"/>
                <a:ea typeface="Consolas"/>
                <a:cs typeface="Consolas"/>
                <a:sym typeface="Consolas"/>
              </a:rPr>
              <a:t>SELECT * FROM </a:t>
            </a:r>
            <a:r>
              <a:rPr lang="en" sz="1800">
                <a:solidFill>
                  <a:schemeClr val="accent5"/>
                </a:solidFill>
                <a:latin typeface="Consolas"/>
                <a:ea typeface="Consolas"/>
                <a:cs typeface="Consolas"/>
                <a:sym typeface="Consolas"/>
              </a:rPr>
              <a:t>hive_metastore.default.customers</a:t>
            </a:r>
            <a:r>
              <a:rPr lang="en" sz="1800">
                <a:solidFill>
                  <a:schemeClr val="dk1"/>
                </a:solidFill>
                <a:latin typeface="Consolas"/>
                <a:ea typeface="Consolas"/>
                <a:cs typeface="Consolas"/>
                <a:sym typeface="Consolas"/>
              </a:rPr>
              <a:t>;</a:t>
            </a:r>
            <a:endParaRPr sz="1800">
              <a:solidFill>
                <a:schemeClr val="dk1"/>
              </a:solidFill>
              <a:latin typeface="Consolas"/>
              <a:ea typeface="Consolas"/>
              <a:cs typeface="Consolas"/>
              <a:sym typeface="Consolas"/>
            </a:endParaRPr>
          </a:p>
        </p:txBody>
      </p:sp>
      <p:grpSp>
        <p:nvGrpSpPr>
          <p:cNvPr id="1242" name="Google Shape;1242;p161"/>
          <p:cNvGrpSpPr/>
          <p:nvPr/>
        </p:nvGrpSpPr>
        <p:grpSpPr>
          <a:xfrm>
            <a:off x="361509" y="1801200"/>
            <a:ext cx="6386767" cy="3278148"/>
            <a:chOff x="514025" y="1737970"/>
            <a:chExt cx="6388684" cy="3278148"/>
          </a:xfrm>
        </p:grpSpPr>
        <p:grpSp>
          <p:nvGrpSpPr>
            <p:cNvPr id="1243" name="Google Shape;1243;p161"/>
            <p:cNvGrpSpPr/>
            <p:nvPr/>
          </p:nvGrpSpPr>
          <p:grpSpPr>
            <a:xfrm>
              <a:off x="1676400" y="1737970"/>
              <a:ext cx="5226309" cy="3278148"/>
              <a:chOff x="329046" y="1738070"/>
              <a:chExt cx="6183517" cy="3548163"/>
            </a:xfrm>
          </p:grpSpPr>
          <p:sp>
            <p:nvSpPr>
              <p:cNvPr id="1244" name="Google Shape;1244;p161"/>
              <p:cNvSpPr/>
              <p:nvPr/>
            </p:nvSpPr>
            <p:spPr>
              <a:xfrm>
                <a:off x="329046" y="1738070"/>
                <a:ext cx="2119800" cy="5319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        Unity Catalog </a:t>
                </a:r>
                <a:endParaRPr>
                  <a:solidFill>
                    <a:schemeClr val="accent4"/>
                  </a:solidFill>
                </a:endParaRPr>
              </a:p>
            </p:txBody>
          </p:sp>
          <p:sp>
            <p:nvSpPr>
              <p:cNvPr id="1245" name="Google Shape;1245;p161"/>
              <p:cNvSpPr/>
              <p:nvPr/>
            </p:nvSpPr>
            <p:spPr>
              <a:xfrm>
                <a:off x="670446" y="2629650"/>
                <a:ext cx="14370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Catalog 2</a:t>
                </a:r>
                <a:endParaRPr/>
              </a:p>
            </p:txBody>
          </p:sp>
          <p:sp>
            <p:nvSpPr>
              <p:cNvPr id="1235" name="Google Shape;1235;p161"/>
              <p:cNvSpPr/>
              <p:nvPr/>
            </p:nvSpPr>
            <p:spPr>
              <a:xfrm>
                <a:off x="2379034" y="2629650"/>
                <a:ext cx="14370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Catalog 1</a:t>
                </a:r>
                <a:endParaRPr>
                  <a:solidFill>
                    <a:schemeClr val="dk1"/>
                  </a:solidFill>
                </a:endParaRPr>
              </a:p>
            </p:txBody>
          </p:sp>
          <p:sp>
            <p:nvSpPr>
              <p:cNvPr id="1246" name="Google Shape;1246;p161"/>
              <p:cNvSpPr/>
              <p:nvPr/>
            </p:nvSpPr>
            <p:spPr>
              <a:xfrm>
                <a:off x="1535166" y="3653664"/>
                <a:ext cx="14370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Database 2</a:t>
                </a:r>
                <a:endParaRPr/>
              </a:p>
            </p:txBody>
          </p:sp>
          <p:sp>
            <p:nvSpPr>
              <p:cNvPr id="1237" name="Google Shape;1237;p161"/>
              <p:cNvSpPr/>
              <p:nvPr/>
            </p:nvSpPr>
            <p:spPr>
              <a:xfrm>
                <a:off x="3273000" y="3653664"/>
                <a:ext cx="14370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Database 1</a:t>
                </a:r>
                <a:endParaRPr>
                  <a:solidFill>
                    <a:schemeClr val="dk1"/>
                  </a:solidFill>
                </a:endParaRPr>
              </a:p>
            </p:txBody>
          </p:sp>
          <p:grpSp>
            <p:nvGrpSpPr>
              <p:cNvPr id="1247" name="Google Shape;1247;p161"/>
              <p:cNvGrpSpPr/>
              <p:nvPr/>
            </p:nvGrpSpPr>
            <p:grpSpPr>
              <a:xfrm>
                <a:off x="1556991" y="4678134"/>
                <a:ext cx="1513200" cy="608100"/>
                <a:chOff x="1556991" y="4678134"/>
                <a:chExt cx="1513200" cy="608100"/>
              </a:xfrm>
            </p:grpSpPr>
            <p:sp>
              <p:nvSpPr>
                <p:cNvPr id="1248" name="Google Shape;1248;p161"/>
                <p:cNvSpPr/>
                <p:nvPr/>
              </p:nvSpPr>
              <p:spPr>
                <a:xfrm>
                  <a:off x="1556991" y="4678134"/>
                  <a:ext cx="14370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External Table</a:t>
                  </a:r>
                  <a:endParaRPr/>
                </a:p>
              </p:txBody>
            </p:sp>
            <p:sp>
              <p:nvSpPr>
                <p:cNvPr id="1249" name="Google Shape;1249;p161"/>
                <p:cNvSpPr/>
                <p:nvPr/>
              </p:nvSpPr>
              <p:spPr>
                <a:xfrm>
                  <a:off x="1633191" y="4754334"/>
                  <a:ext cx="14370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Views</a:t>
                  </a:r>
                  <a:endParaRPr/>
                </a:p>
              </p:txBody>
            </p:sp>
          </p:grpSp>
          <p:cxnSp>
            <p:nvCxnSpPr>
              <p:cNvPr id="1250" name="Google Shape;1250;p161"/>
              <p:cNvCxnSpPr>
                <a:stCxn id="1244" idx="2"/>
                <a:endCxn id="1245" idx="0"/>
              </p:cNvCxnSpPr>
              <p:nvPr/>
            </p:nvCxnSpPr>
            <p:spPr>
              <a:xfrm flipH="1" rot="-5400000">
                <a:off x="1209396" y="2449520"/>
                <a:ext cx="359700" cy="600"/>
              </a:xfrm>
              <a:prstGeom prst="bentConnector3">
                <a:avLst>
                  <a:gd fmla="val 49997" name="adj1"/>
                </a:avLst>
              </a:prstGeom>
              <a:noFill/>
              <a:ln cap="flat" cmpd="sng" w="19050">
                <a:solidFill>
                  <a:schemeClr val="dk2"/>
                </a:solidFill>
                <a:prstDash val="solid"/>
                <a:round/>
                <a:headEnd len="med" w="med" type="none"/>
                <a:tailEnd len="med" w="med" type="none"/>
              </a:ln>
            </p:spPr>
          </p:cxnSp>
          <p:cxnSp>
            <p:nvCxnSpPr>
              <p:cNvPr id="1251" name="Google Shape;1251;p161"/>
              <p:cNvCxnSpPr>
                <a:stCxn id="1244" idx="2"/>
                <a:endCxn id="1235" idx="0"/>
              </p:cNvCxnSpPr>
              <p:nvPr/>
            </p:nvCxnSpPr>
            <p:spPr>
              <a:xfrm flipH="1" rot="-5400000">
                <a:off x="2063346" y="1595570"/>
                <a:ext cx="359700" cy="1708500"/>
              </a:xfrm>
              <a:prstGeom prst="bentConnector3">
                <a:avLst>
                  <a:gd fmla="val 49997" name="adj1"/>
                </a:avLst>
              </a:prstGeom>
              <a:noFill/>
              <a:ln cap="flat" cmpd="sng" w="19050">
                <a:solidFill>
                  <a:schemeClr val="dk2"/>
                </a:solidFill>
                <a:prstDash val="solid"/>
                <a:round/>
                <a:headEnd len="med" w="med" type="none"/>
                <a:tailEnd len="med" w="med" type="none"/>
              </a:ln>
            </p:spPr>
          </p:cxnSp>
          <p:grpSp>
            <p:nvGrpSpPr>
              <p:cNvPr id="1252" name="Google Shape;1252;p161"/>
              <p:cNvGrpSpPr/>
              <p:nvPr/>
            </p:nvGrpSpPr>
            <p:grpSpPr>
              <a:xfrm>
                <a:off x="3272895" y="4678134"/>
                <a:ext cx="1513149" cy="608100"/>
                <a:chOff x="3294750" y="4716234"/>
                <a:chExt cx="1600200" cy="608100"/>
              </a:xfrm>
            </p:grpSpPr>
            <p:sp>
              <p:nvSpPr>
                <p:cNvPr id="1253" name="Google Shape;1253;p161"/>
                <p:cNvSpPr/>
                <p:nvPr/>
              </p:nvSpPr>
              <p:spPr>
                <a:xfrm>
                  <a:off x="3294750" y="4716234"/>
                  <a:ext cx="15240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4" name="Google Shape;1254;p161"/>
                <p:cNvSpPr/>
                <p:nvPr/>
              </p:nvSpPr>
              <p:spPr>
                <a:xfrm>
                  <a:off x="3370950" y="4792434"/>
                  <a:ext cx="15240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External Tables</a:t>
                  </a:r>
                  <a:endParaRPr/>
                </a:p>
              </p:txBody>
            </p:sp>
          </p:grpSp>
          <p:grpSp>
            <p:nvGrpSpPr>
              <p:cNvPr id="1255" name="Google Shape;1255;p161"/>
              <p:cNvGrpSpPr/>
              <p:nvPr/>
            </p:nvGrpSpPr>
            <p:grpSpPr>
              <a:xfrm>
                <a:off x="4999414" y="4678134"/>
                <a:ext cx="1513149" cy="608100"/>
                <a:chOff x="4995886" y="4716234"/>
                <a:chExt cx="1600200" cy="608100"/>
              </a:xfrm>
            </p:grpSpPr>
            <p:sp>
              <p:nvSpPr>
                <p:cNvPr id="1256" name="Google Shape;1256;p161"/>
                <p:cNvSpPr/>
                <p:nvPr/>
              </p:nvSpPr>
              <p:spPr>
                <a:xfrm>
                  <a:off x="4995886" y="4716234"/>
                  <a:ext cx="15240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9" name="Google Shape;1239;p161"/>
                <p:cNvSpPr/>
                <p:nvPr/>
              </p:nvSpPr>
              <p:spPr>
                <a:xfrm>
                  <a:off x="5072086" y="4792434"/>
                  <a:ext cx="15240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Managed Tables</a:t>
                  </a:r>
                  <a:endParaRPr>
                    <a:solidFill>
                      <a:schemeClr val="dk1"/>
                    </a:solidFill>
                  </a:endParaRPr>
                </a:p>
              </p:txBody>
            </p:sp>
          </p:grpSp>
          <p:cxnSp>
            <p:nvCxnSpPr>
              <p:cNvPr id="1257" name="Google Shape;1257;p161"/>
              <p:cNvCxnSpPr>
                <a:stCxn id="1235" idx="2"/>
                <a:endCxn id="1246" idx="0"/>
              </p:cNvCxnSpPr>
              <p:nvPr/>
            </p:nvCxnSpPr>
            <p:spPr>
              <a:xfrm rot="5400000">
                <a:off x="2429584" y="2985600"/>
                <a:ext cx="492000" cy="843900"/>
              </a:xfrm>
              <a:prstGeom prst="bentConnector3">
                <a:avLst>
                  <a:gd fmla="val 50012" name="adj1"/>
                </a:avLst>
              </a:prstGeom>
              <a:noFill/>
              <a:ln cap="flat" cmpd="sng" w="19050">
                <a:solidFill>
                  <a:schemeClr val="dk2"/>
                </a:solidFill>
                <a:prstDash val="solid"/>
                <a:round/>
                <a:headEnd len="med" w="med" type="none"/>
                <a:tailEnd len="med" w="med" type="none"/>
              </a:ln>
            </p:spPr>
          </p:cxnSp>
          <p:cxnSp>
            <p:nvCxnSpPr>
              <p:cNvPr id="1258" name="Google Shape;1258;p161"/>
              <p:cNvCxnSpPr>
                <a:stCxn id="1235" idx="2"/>
                <a:endCxn id="1237" idx="0"/>
              </p:cNvCxnSpPr>
              <p:nvPr/>
            </p:nvCxnSpPr>
            <p:spPr>
              <a:xfrm flipH="1" rot="-5400000">
                <a:off x="3298534" y="2960550"/>
                <a:ext cx="492000" cy="894000"/>
              </a:xfrm>
              <a:prstGeom prst="bentConnector3">
                <a:avLst>
                  <a:gd fmla="val 50012" name="adj1"/>
                </a:avLst>
              </a:prstGeom>
              <a:noFill/>
              <a:ln cap="flat" cmpd="sng" w="19050">
                <a:solidFill>
                  <a:schemeClr val="dk2"/>
                </a:solidFill>
                <a:prstDash val="solid"/>
                <a:round/>
                <a:headEnd len="med" w="med" type="none"/>
                <a:tailEnd len="med" w="med" type="none"/>
              </a:ln>
            </p:spPr>
          </p:cxnSp>
          <p:cxnSp>
            <p:nvCxnSpPr>
              <p:cNvPr id="1259" name="Google Shape;1259;p161"/>
              <p:cNvCxnSpPr>
                <a:stCxn id="1237" idx="2"/>
                <a:endCxn id="1248" idx="0"/>
              </p:cNvCxnSpPr>
              <p:nvPr/>
            </p:nvCxnSpPr>
            <p:spPr>
              <a:xfrm rot="5400000">
                <a:off x="2887200" y="3573864"/>
                <a:ext cx="492600" cy="1716000"/>
              </a:xfrm>
              <a:prstGeom prst="bentConnector3">
                <a:avLst>
                  <a:gd fmla="val 49997" name="adj1"/>
                </a:avLst>
              </a:prstGeom>
              <a:noFill/>
              <a:ln cap="flat" cmpd="sng" w="19050">
                <a:solidFill>
                  <a:schemeClr val="dk2"/>
                </a:solidFill>
                <a:prstDash val="solid"/>
                <a:round/>
                <a:headEnd len="med" w="med" type="none"/>
                <a:tailEnd len="med" w="med" type="none"/>
              </a:ln>
            </p:spPr>
          </p:cxnSp>
          <p:cxnSp>
            <p:nvCxnSpPr>
              <p:cNvPr id="1260" name="Google Shape;1260;p161"/>
              <p:cNvCxnSpPr>
                <a:stCxn id="1237" idx="2"/>
                <a:endCxn id="1253" idx="0"/>
              </p:cNvCxnSpPr>
              <p:nvPr/>
            </p:nvCxnSpPr>
            <p:spPr>
              <a:xfrm>
                <a:off x="3991500" y="4185564"/>
                <a:ext cx="1800" cy="49260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161"/>
              <p:cNvCxnSpPr>
                <a:stCxn id="1237" idx="2"/>
                <a:endCxn id="1256" idx="0"/>
              </p:cNvCxnSpPr>
              <p:nvPr/>
            </p:nvCxnSpPr>
            <p:spPr>
              <a:xfrm flipH="1" rot="-5400000">
                <a:off x="4609500" y="3567564"/>
                <a:ext cx="492600" cy="1728600"/>
              </a:xfrm>
              <a:prstGeom prst="bentConnector3">
                <a:avLst>
                  <a:gd fmla="val 49997" name="adj1"/>
                </a:avLst>
              </a:prstGeom>
              <a:noFill/>
              <a:ln cap="flat" cmpd="sng" w="19050">
                <a:solidFill>
                  <a:schemeClr val="dk2"/>
                </a:solidFill>
                <a:prstDash val="solid"/>
                <a:round/>
                <a:headEnd len="med" w="med" type="none"/>
                <a:tailEnd len="med" w="med" type="none"/>
              </a:ln>
            </p:spPr>
          </p:cxnSp>
        </p:grpSp>
        <p:sp>
          <p:nvSpPr>
            <p:cNvPr id="1262" name="Google Shape;1262;p161"/>
            <p:cNvSpPr/>
            <p:nvPr/>
          </p:nvSpPr>
          <p:spPr>
            <a:xfrm>
              <a:off x="514025" y="2561695"/>
              <a:ext cx="12648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5"/>
                  </a:solidFill>
                </a:rPr>
                <a:t>hive_metastore</a:t>
              </a:r>
              <a:endParaRPr>
                <a:solidFill>
                  <a:schemeClr val="accent5"/>
                </a:solidFill>
              </a:endParaRPr>
            </a:p>
            <a:p>
              <a:pPr indent="0" lvl="0" marL="0" rtl="0" algn="ctr">
                <a:spcBef>
                  <a:spcPts val="0"/>
                </a:spcBef>
                <a:spcAft>
                  <a:spcPts val="0"/>
                </a:spcAft>
                <a:buNone/>
              </a:pPr>
              <a:r>
                <a:rPr lang="en">
                  <a:solidFill>
                    <a:schemeClr val="accent5"/>
                  </a:solidFill>
                </a:rPr>
                <a:t>(legacy)</a:t>
              </a:r>
              <a:endParaRPr>
                <a:solidFill>
                  <a:schemeClr val="accent5"/>
                </a:solidFill>
              </a:endParaRPr>
            </a:p>
          </p:txBody>
        </p:sp>
        <p:cxnSp>
          <p:nvCxnSpPr>
            <p:cNvPr id="1263" name="Google Shape;1263;p161"/>
            <p:cNvCxnSpPr>
              <a:stCxn id="1244" idx="2"/>
              <a:endCxn id="1262" idx="0"/>
            </p:cNvCxnSpPr>
            <p:nvPr/>
          </p:nvCxnSpPr>
          <p:spPr>
            <a:xfrm rot="5400000">
              <a:off x="1693077" y="1682643"/>
              <a:ext cx="332400" cy="1425900"/>
            </a:xfrm>
            <a:prstGeom prst="bentConnector3">
              <a:avLst>
                <a:gd fmla="val 49985" name="adj1"/>
              </a:avLst>
            </a:prstGeom>
            <a:noFill/>
            <a:ln cap="flat" cmpd="sng" w="9525">
              <a:solidFill>
                <a:schemeClr val="dk2"/>
              </a:solidFill>
              <a:prstDash val="dot"/>
              <a:round/>
              <a:headEnd len="med" w="med" type="none"/>
              <a:tailEnd len="med" w="med" type="none"/>
            </a:ln>
          </p:spPr>
        </p:cxnSp>
      </p:grpSp>
      <p:sp>
        <p:nvSpPr>
          <p:cNvPr id="1264" name="Google Shape;1264;p161"/>
          <p:cNvSpPr/>
          <p:nvPr/>
        </p:nvSpPr>
        <p:spPr>
          <a:xfrm>
            <a:off x="361535" y="3527350"/>
            <a:ext cx="12654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default</a:t>
            </a:r>
            <a:br>
              <a:rPr lang="en">
                <a:solidFill>
                  <a:schemeClr val="accent5"/>
                </a:solidFill>
              </a:rPr>
            </a:br>
            <a:r>
              <a:rPr lang="en">
                <a:solidFill>
                  <a:schemeClr val="accent5"/>
                </a:solidFill>
              </a:rPr>
              <a:t>(database)</a:t>
            </a:r>
            <a:endParaRPr>
              <a:solidFill>
                <a:schemeClr val="accent5"/>
              </a:solidFill>
            </a:endParaRPr>
          </a:p>
        </p:txBody>
      </p:sp>
      <p:sp>
        <p:nvSpPr>
          <p:cNvPr id="1265" name="Google Shape;1265;p161"/>
          <p:cNvSpPr/>
          <p:nvPr/>
        </p:nvSpPr>
        <p:spPr>
          <a:xfrm>
            <a:off x="361535" y="4519225"/>
            <a:ext cx="12654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customers</a:t>
            </a:r>
            <a:endParaRPr>
              <a:solidFill>
                <a:schemeClr val="accent5"/>
              </a:solidFill>
            </a:endParaRPr>
          </a:p>
          <a:p>
            <a:pPr indent="0" lvl="0" marL="0" rtl="0" algn="ctr">
              <a:spcBef>
                <a:spcPts val="0"/>
              </a:spcBef>
              <a:spcAft>
                <a:spcPts val="0"/>
              </a:spcAft>
              <a:buNone/>
            </a:pPr>
            <a:r>
              <a:rPr lang="en">
                <a:solidFill>
                  <a:schemeClr val="accent5"/>
                </a:solidFill>
              </a:rPr>
              <a:t>(table)</a:t>
            </a:r>
            <a:endParaRPr>
              <a:solidFill>
                <a:schemeClr val="accent5"/>
              </a:solidFill>
            </a:endParaRPr>
          </a:p>
        </p:txBody>
      </p:sp>
      <p:cxnSp>
        <p:nvCxnSpPr>
          <p:cNvPr id="1266" name="Google Shape;1266;p161"/>
          <p:cNvCxnSpPr>
            <a:stCxn id="1262" idx="2"/>
            <a:endCxn id="1264" idx="0"/>
          </p:cNvCxnSpPr>
          <p:nvPr/>
        </p:nvCxnSpPr>
        <p:spPr>
          <a:xfrm flipH="1" rot="-5400000">
            <a:off x="788519" y="3321525"/>
            <a:ext cx="411000" cy="6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1267" name="Google Shape;1267;p161"/>
          <p:cNvCxnSpPr>
            <a:stCxn id="1264" idx="2"/>
            <a:endCxn id="1265" idx="0"/>
          </p:cNvCxnSpPr>
          <p:nvPr/>
        </p:nvCxnSpPr>
        <p:spPr>
          <a:xfrm flipH="1" rot="-5400000">
            <a:off x="744335" y="4268650"/>
            <a:ext cx="500400" cy="600"/>
          </a:xfrm>
          <a:prstGeom prst="bentConnector3">
            <a:avLst>
              <a:gd fmla="val 50007" name="adj1"/>
            </a:avLst>
          </a:prstGeom>
          <a:noFill/>
          <a:ln cap="flat" cmpd="sng" w="9525">
            <a:solidFill>
              <a:schemeClr val="dk2"/>
            </a:solidFill>
            <a:prstDash val="solid"/>
            <a:round/>
            <a:headEnd len="med" w="med" type="none"/>
            <a:tailEnd len="med" w="med" type="none"/>
          </a:ln>
        </p:spPr>
      </p:cxnSp>
      <p:sp>
        <p:nvSpPr>
          <p:cNvPr id="1268" name="Google Shape;1268;p161"/>
          <p:cNvSpPr txBox="1"/>
          <p:nvPr>
            <p:ph idx="4294967295" type="subTitle"/>
          </p:nvPr>
        </p:nvSpPr>
        <p:spPr>
          <a:xfrm>
            <a:off x="707458" y="1174700"/>
            <a:ext cx="1081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300">
                <a:solidFill>
                  <a:srgbClr val="1B5162"/>
                </a:solidFill>
              </a:rPr>
              <a:t>Seamless access to your existing metastores </a:t>
            </a:r>
            <a:endParaRPr/>
          </a:p>
        </p:txBody>
      </p:sp>
      <p:pic>
        <p:nvPicPr>
          <p:cNvPr descr="Databricks · GitHub" id="1269" name="Google Shape;1269;p161"/>
          <p:cNvPicPr preferRelativeResize="0"/>
          <p:nvPr/>
        </p:nvPicPr>
        <p:blipFill>
          <a:blip r:embed="rId4">
            <a:alphaModFix/>
          </a:blip>
          <a:stretch>
            <a:fillRect/>
          </a:stretch>
        </p:blipFill>
        <p:spPr>
          <a:xfrm>
            <a:off x="1593976" y="1851774"/>
            <a:ext cx="410897" cy="4108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62"/>
          <p:cNvSpPr txBox="1"/>
          <p:nvPr>
            <p:ph idx="12" type="sldNum"/>
          </p:nvPr>
        </p:nvSpPr>
        <p:spPr>
          <a:xfrm>
            <a:off x="10866463" y="6351634"/>
            <a:ext cx="6666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5" name="Google Shape;1275;p162"/>
          <p:cNvSpPr txBox="1"/>
          <p:nvPr>
            <p:ph type="title"/>
          </p:nvPr>
        </p:nvSpPr>
        <p:spPr>
          <a:xfrm>
            <a:off x="749237" y="535600"/>
            <a:ext cx="112365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Centralized Access Controls</a:t>
            </a:r>
            <a:endParaRPr sz="3400"/>
          </a:p>
        </p:txBody>
      </p:sp>
      <p:cxnSp>
        <p:nvCxnSpPr>
          <p:cNvPr id="1276" name="Google Shape;1276;p162"/>
          <p:cNvCxnSpPr/>
          <p:nvPr/>
        </p:nvCxnSpPr>
        <p:spPr>
          <a:xfrm flipH="1">
            <a:off x="6094397" y="2060825"/>
            <a:ext cx="13800" cy="4506300"/>
          </a:xfrm>
          <a:prstGeom prst="straightConnector1">
            <a:avLst/>
          </a:prstGeom>
          <a:noFill/>
          <a:ln cap="flat" cmpd="sng" w="19050">
            <a:solidFill>
              <a:schemeClr val="dk2"/>
            </a:solidFill>
            <a:prstDash val="solid"/>
            <a:round/>
            <a:headEnd len="med" w="med" type="none"/>
            <a:tailEnd len="med" w="med" type="none"/>
          </a:ln>
        </p:spPr>
      </p:cxnSp>
      <p:sp>
        <p:nvSpPr>
          <p:cNvPr id="1277" name="Google Shape;1277;p162"/>
          <p:cNvSpPr txBox="1"/>
          <p:nvPr/>
        </p:nvSpPr>
        <p:spPr>
          <a:xfrm>
            <a:off x="220745" y="2515425"/>
            <a:ext cx="59439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B854D4"/>
                </a:solidFill>
                <a:latin typeface="Consolas"/>
                <a:ea typeface="Consolas"/>
                <a:cs typeface="Consolas"/>
                <a:sym typeface="Consolas"/>
              </a:rPr>
              <a:t>GRANT</a:t>
            </a:r>
            <a:r>
              <a:rPr lang="en" sz="2000">
                <a:solidFill>
                  <a:srgbClr val="6E6B5E"/>
                </a:solidFill>
                <a:latin typeface="Consolas"/>
                <a:ea typeface="Consolas"/>
                <a:cs typeface="Consolas"/>
                <a:sym typeface="Consolas"/>
              </a:rPr>
              <a:t> &lt;privilege&gt; </a:t>
            </a:r>
            <a:r>
              <a:rPr lang="en" sz="2000">
                <a:solidFill>
                  <a:srgbClr val="B854D4"/>
                </a:solidFill>
                <a:latin typeface="Consolas"/>
                <a:ea typeface="Consolas"/>
                <a:cs typeface="Consolas"/>
                <a:sym typeface="Consolas"/>
              </a:rPr>
              <a:t>ON</a:t>
            </a:r>
            <a:r>
              <a:rPr lang="en" sz="2000">
                <a:solidFill>
                  <a:srgbClr val="6E6B5E"/>
                </a:solidFill>
                <a:latin typeface="Consolas"/>
                <a:ea typeface="Consolas"/>
                <a:cs typeface="Consolas"/>
                <a:sym typeface="Consolas"/>
              </a:rPr>
              <a:t> &lt;securable_type&gt; &lt;securable_name&gt; </a:t>
            </a:r>
            <a:r>
              <a:rPr lang="en" sz="2000">
                <a:solidFill>
                  <a:srgbClr val="B854D4"/>
                </a:solidFill>
                <a:latin typeface="Consolas"/>
                <a:ea typeface="Consolas"/>
                <a:cs typeface="Consolas"/>
                <a:sym typeface="Consolas"/>
              </a:rPr>
              <a:t>TO</a:t>
            </a:r>
            <a:r>
              <a:rPr lang="en" sz="2000">
                <a:solidFill>
                  <a:srgbClr val="6E6B5E"/>
                </a:solidFill>
                <a:latin typeface="Consolas"/>
                <a:ea typeface="Consolas"/>
                <a:cs typeface="Consolas"/>
                <a:sym typeface="Consolas"/>
              </a:rPr>
              <a:t> `&lt;principal&gt;</a:t>
            </a:r>
            <a:r>
              <a:rPr lang="en" sz="2000">
                <a:solidFill>
                  <a:srgbClr val="6E6B5E"/>
                </a:solidFill>
                <a:highlight>
                  <a:srgbClr val="FEFBEC"/>
                </a:highlight>
                <a:latin typeface="Consolas"/>
                <a:ea typeface="Consolas"/>
                <a:cs typeface="Consolas"/>
                <a:sym typeface="Consolas"/>
              </a:rPr>
              <a:t>`</a:t>
            </a:r>
            <a:r>
              <a:rPr lang="en" sz="2000">
                <a:solidFill>
                  <a:srgbClr val="6E6B5E"/>
                </a:solidFill>
                <a:latin typeface="Consolas"/>
                <a:ea typeface="Consolas"/>
                <a:cs typeface="Consolas"/>
                <a:sym typeface="Consolas"/>
              </a:rPr>
              <a:t> </a:t>
            </a:r>
            <a:endParaRPr sz="2000">
              <a:solidFill>
                <a:srgbClr val="6E6B5E"/>
              </a:solidFill>
              <a:latin typeface="Consolas"/>
              <a:ea typeface="Consolas"/>
              <a:cs typeface="Consolas"/>
              <a:sym typeface="Consolas"/>
            </a:endParaRPr>
          </a:p>
        </p:txBody>
      </p:sp>
      <p:sp>
        <p:nvSpPr>
          <p:cNvPr id="1278" name="Google Shape;1278;p162"/>
          <p:cNvSpPr txBox="1"/>
          <p:nvPr/>
        </p:nvSpPr>
        <p:spPr>
          <a:xfrm>
            <a:off x="220745" y="3635450"/>
            <a:ext cx="58737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B854D4"/>
                </a:solidFill>
                <a:latin typeface="Consolas"/>
                <a:ea typeface="Consolas"/>
                <a:cs typeface="Consolas"/>
                <a:sym typeface="Consolas"/>
              </a:rPr>
              <a:t>GRANT</a:t>
            </a:r>
            <a:r>
              <a:rPr lang="en" sz="2000">
                <a:solidFill>
                  <a:srgbClr val="6E6B5E"/>
                </a:solidFill>
                <a:latin typeface="Consolas"/>
                <a:ea typeface="Consolas"/>
                <a:cs typeface="Consolas"/>
                <a:sym typeface="Consolas"/>
              </a:rPr>
              <a:t> SELECT </a:t>
            </a:r>
            <a:r>
              <a:rPr lang="en" sz="2000">
                <a:solidFill>
                  <a:srgbClr val="B854D4"/>
                </a:solidFill>
                <a:latin typeface="Consolas"/>
                <a:ea typeface="Consolas"/>
                <a:cs typeface="Consolas"/>
                <a:sym typeface="Consolas"/>
              </a:rPr>
              <a:t>ON</a:t>
            </a:r>
            <a:r>
              <a:rPr lang="en" sz="2000">
                <a:solidFill>
                  <a:srgbClr val="6E6B5E"/>
                </a:solidFill>
                <a:latin typeface="Consolas"/>
                <a:ea typeface="Consolas"/>
                <a:cs typeface="Consolas"/>
                <a:sym typeface="Consolas"/>
              </a:rPr>
              <a:t> iot.events </a:t>
            </a:r>
            <a:r>
              <a:rPr lang="en" sz="2000">
                <a:solidFill>
                  <a:srgbClr val="B854D4"/>
                </a:solidFill>
                <a:latin typeface="Consolas"/>
                <a:ea typeface="Consolas"/>
                <a:cs typeface="Consolas"/>
                <a:sym typeface="Consolas"/>
              </a:rPr>
              <a:t>TO </a:t>
            </a:r>
            <a:r>
              <a:rPr lang="en" sz="2000">
                <a:solidFill>
                  <a:srgbClr val="6E6B5E"/>
                </a:solidFill>
                <a:latin typeface="Consolas"/>
                <a:ea typeface="Consolas"/>
                <a:cs typeface="Consolas"/>
                <a:sym typeface="Consolas"/>
              </a:rPr>
              <a:t>engineers </a:t>
            </a:r>
            <a:endParaRPr sz="1800"/>
          </a:p>
        </p:txBody>
      </p:sp>
      <p:sp>
        <p:nvSpPr>
          <p:cNvPr id="1279" name="Google Shape;1279;p162"/>
          <p:cNvSpPr txBox="1"/>
          <p:nvPr/>
        </p:nvSpPr>
        <p:spPr>
          <a:xfrm>
            <a:off x="220745" y="4150950"/>
            <a:ext cx="197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12121"/>
                </a:solidFill>
                <a:latin typeface="DM Sans"/>
                <a:ea typeface="DM Sans"/>
                <a:cs typeface="DM Sans"/>
                <a:sym typeface="DM Sans"/>
              </a:rPr>
              <a:t>Choose permission level</a:t>
            </a:r>
            <a:endParaRPr sz="1200">
              <a:latin typeface="DM Sans"/>
              <a:ea typeface="DM Sans"/>
              <a:cs typeface="DM Sans"/>
              <a:sym typeface="DM Sans"/>
            </a:endParaRPr>
          </a:p>
        </p:txBody>
      </p:sp>
      <p:sp>
        <p:nvSpPr>
          <p:cNvPr id="1280" name="Google Shape;1280;p162"/>
          <p:cNvSpPr txBox="1"/>
          <p:nvPr/>
        </p:nvSpPr>
        <p:spPr>
          <a:xfrm>
            <a:off x="4208822" y="4559650"/>
            <a:ext cx="2207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12121"/>
                </a:solidFill>
                <a:latin typeface="DM Sans"/>
                <a:ea typeface="DM Sans"/>
                <a:cs typeface="DM Sans"/>
                <a:sym typeface="DM Sans"/>
              </a:rPr>
              <a:t>Sync groups from your identity provider</a:t>
            </a:r>
            <a:endParaRPr sz="1600">
              <a:latin typeface="DM Sans"/>
              <a:ea typeface="DM Sans"/>
              <a:cs typeface="DM Sans"/>
              <a:sym typeface="DM Sans"/>
            </a:endParaRPr>
          </a:p>
        </p:txBody>
      </p:sp>
      <p:sp>
        <p:nvSpPr>
          <p:cNvPr id="1281" name="Google Shape;1281;p162"/>
          <p:cNvSpPr txBox="1"/>
          <p:nvPr/>
        </p:nvSpPr>
        <p:spPr>
          <a:xfrm>
            <a:off x="2216495" y="4301150"/>
            <a:ext cx="2207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12121"/>
                </a:solidFill>
                <a:latin typeface="DM Sans"/>
                <a:ea typeface="DM Sans"/>
                <a:cs typeface="DM Sans"/>
                <a:sym typeface="DM Sans"/>
              </a:rPr>
              <a:t>‘Table’= collection of files in S3/ADLS</a:t>
            </a:r>
            <a:endParaRPr sz="1600">
              <a:latin typeface="DM Sans"/>
              <a:ea typeface="DM Sans"/>
              <a:cs typeface="DM Sans"/>
              <a:sym typeface="DM Sans"/>
            </a:endParaRPr>
          </a:p>
        </p:txBody>
      </p:sp>
      <p:cxnSp>
        <p:nvCxnSpPr>
          <p:cNvPr id="1282" name="Google Shape;1282;p162"/>
          <p:cNvCxnSpPr/>
          <p:nvPr/>
        </p:nvCxnSpPr>
        <p:spPr>
          <a:xfrm flipH="1">
            <a:off x="1324369" y="3962400"/>
            <a:ext cx="298800" cy="519600"/>
          </a:xfrm>
          <a:prstGeom prst="straightConnector1">
            <a:avLst/>
          </a:prstGeom>
          <a:noFill/>
          <a:ln cap="flat" cmpd="sng" w="19050">
            <a:solidFill>
              <a:srgbClr val="FF3621"/>
            </a:solidFill>
            <a:prstDash val="solid"/>
            <a:round/>
            <a:headEnd len="med" w="med" type="none"/>
            <a:tailEnd len="med" w="med" type="triangle"/>
          </a:ln>
        </p:spPr>
      </p:cxnSp>
      <p:cxnSp>
        <p:nvCxnSpPr>
          <p:cNvPr id="1283" name="Google Shape;1283;p162"/>
          <p:cNvCxnSpPr/>
          <p:nvPr/>
        </p:nvCxnSpPr>
        <p:spPr>
          <a:xfrm flipH="1">
            <a:off x="3298339" y="4001375"/>
            <a:ext cx="142800" cy="428700"/>
          </a:xfrm>
          <a:prstGeom prst="straightConnector1">
            <a:avLst/>
          </a:prstGeom>
          <a:noFill/>
          <a:ln cap="flat" cmpd="sng" w="19050">
            <a:solidFill>
              <a:srgbClr val="FF3621"/>
            </a:solidFill>
            <a:prstDash val="solid"/>
            <a:round/>
            <a:headEnd len="med" w="med" type="none"/>
            <a:tailEnd len="med" w="med" type="triangle"/>
          </a:ln>
        </p:spPr>
      </p:cxnSp>
      <p:cxnSp>
        <p:nvCxnSpPr>
          <p:cNvPr id="1284" name="Google Shape;1284;p162"/>
          <p:cNvCxnSpPr/>
          <p:nvPr/>
        </p:nvCxnSpPr>
        <p:spPr>
          <a:xfrm flipH="1">
            <a:off x="4924680" y="4051225"/>
            <a:ext cx="201300" cy="607800"/>
          </a:xfrm>
          <a:prstGeom prst="straightConnector1">
            <a:avLst/>
          </a:prstGeom>
          <a:noFill/>
          <a:ln cap="flat" cmpd="sng" w="19050">
            <a:solidFill>
              <a:srgbClr val="FF3621"/>
            </a:solidFill>
            <a:prstDash val="solid"/>
            <a:round/>
            <a:headEnd len="med" w="med" type="none"/>
            <a:tailEnd len="med" w="med" type="triangle"/>
          </a:ln>
        </p:spPr>
      </p:cxnSp>
      <p:sp>
        <p:nvSpPr>
          <p:cNvPr id="1285" name="Google Shape;1285;p162"/>
          <p:cNvSpPr txBox="1"/>
          <p:nvPr/>
        </p:nvSpPr>
        <p:spPr>
          <a:xfrm>
            <a:off x="220745" y="2056025"/>
            <a:ext cx="52014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FFFFFF"/>
                </a:solidFill>
                <a:latin typeface="DM Sans"/>
                <a:ea typeface="DM Sans"/>
                <a:cs typeface="DM Sans"/>
                <a:sym typeface="DM Sans"/>
              </a:rPr>
              <a:t>Using ANSI SQL DCL</a:t>
            </a:r>
            <a:endParaRPr sz="1700">
              <a:solidFill>
                <a:srgbClr val="FFFFFF"/>
              </a:solidFill>
              <a:latin typeface="DM Sans"/>
              <a:ea typeface="DM Sans"/>
              <a:cs typeface="DM Sans"/>
              <a:sym typeface="DM Sans"/>
            </a:endParaRPr>
          </a:p>
        </p:txBody>
      </p:sp>
      <p:sp>
        <p:nvSpPr>
          <p:cNvPr id="1286" name="Google Shape;1286;p162"/>
          <p:cNvSpPr txBox="1"/>
          <p:nvPr/>
        </p:nvSpPr>
        <p:spPr>
          <a:xfrm>
            <a:off x="6415982" y="2056025"/>
            <a:ext cx="56205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FFFFFF"/>
                </a:solidFill>
                <a:latin typeface="DM Sans"/>
                <a:ea typeface="DM Sans"/>
                <a:cs typeface="DM Sans"/>
                <a:sym typeface="DM Sans"/>
              </a:rPr>
              <a:t>Using UI</a:t>
            </a:r>
            <a:endParaRPr sz="1700">
              <a:solidFill>
                <a:srgbClr val="FFFFFF"/>
              </a:solidFill>
              <a:latin typeface="DM Sans"/>
              <a:ea typeface="DM Sans"/>
              <a:cs typeface="DM Sans"/>
              <a:sym typeface="DM Sans"/>
            </a:endParaRPr>
          </a:p>
        </p:txBody>
      </p:sp>
      <p:pic>
        <p:nvPicPr>
          <p:cNvPr id="1287" name="Google Shape;1287;p162"/>
          <p:cNvPicPr preferRelativeResize="0"/>
          <p:nvPr/>
        </p:nvPicPr>
        <p:blipFill>
          <a:blip r:embed="rId3">
            <a:alphaModFix/>
          </a:blip>
          <a:stretch>
            <a:fillRect/>
          </a:stretch>
        </p:blipFill>
        <p:spPr>
          <a:xfrm>
            <a:off x="6415970" y="2654825"/>
            <a:ext cx="5620618" cy="2656438"/>
          </a:xfrm>
          <a:prstGeom prst="rect">
            <a:avLst/>
          </a:prstGeom>
          <a:noFill/>
          <a:ln>
            <a:noFill/>
          </a:ln>
        </p:spPr>
      </p:pic>
      <p:sp>
        <p:nvSpPr>
          <p:cNvPr id="1288" name="Google Shape;1288;p162"/>
          <p:cNvSpPr txBox="1"/>
          <p:nvPr>
            <p:ph idx="4294967295" type="subTitle"/>
          </p:nvPr>
        </p:nvSpPr>
        <p:spPr>
          <a:xfrm>
            <a:off x="707458" y="1174700"/>
            <a:ext cx="1081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300">
                <a:solidFill>
                  <a:srgbClr val="1B5162"/>
                </a:solidFill>
              </a:rPr>
              <a:t>Centrally grant and manage access permissions across workloads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3" name="Shape 1293"/>
        <p:cNvGrpSpPr/>
        <p:nvPr/>
      </p:nvGrpSpPr>
      <p:grpSpPr>
        <a:xfrm>
          <a:off x="0" y="0"/>
          <a:ext cx="0" cy="0"/>
          <a:chOff x="0" y="0"/>
          <a:chExt cx="0" cy="0"/>
        </a:xfrm>
      </p:grpSpPr>
      <p:cxnSp>
        <p:nvCxnSpPr>
          <p:cNvPr id="1294" name="Google Shape;1294;p163"/>
          <p:cNvCxnSpPr>
            <a:stCxn id="1295" idx="2"/>
            <a:endCxn id="1296" idx="0"/>
          </p:cNvCxnSpPr>
          <p:nvPr/>
        </p:nvCxnSpPr>
        <p:spPr>
          <a:xfrm>
            <a:off x="7175768" y="2624113"/>
            <a:ext cx="0" cy="3204600"/>
          </a:xfrm>
          <a:prstGeom prst="straightConnector1">
            <a:avLst/>
          </a:prstGeom>
          <a:noFill/>
          <a:ln cap="flat" cmpd="sng" w="19050">
            <a:solidFill>
              <a:schemeClr val="accent4"/>
            </a:solidFill>
            <a:prstDash val="dash"/>
            <a:round/>
            <a:headEnd len="med" w="med" type="none"/>
            <a:tailEnd len="med" w="med" type="none"/>
          </a:ln>
        </p:spPr>
      </p:cxnSp>
      <p:sp>
        <p:nvSpPr>
          <p:cNvPr id="1297" name="Google Shape;1297;p163"/>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Managed Data Sources &amp; External Locations</a:t>
            </a:r>
            <a:endParaRPr sz="3600"/>
          </a:p>
        </p:txBody>
      </p:sp>
      <p:grpSp>
        <p:nvGrpSpPr>
          <p:cNvPr id="1298" name="Google Shape;1298;p163"/>
          <p:cNvGrpSpPr/>
          <p:nvPr/>
        </p:nvGrpSpPr>
        <p:grpSpPr>
          <a:xfrm>
            <a:off x="244152" y="4462150"/>
            <a:ext cx="958812" cy="895500"/>
            <a:chOff x="244225" y="4462150"/>
            <a:chExt cx="959100" cy="895500"/>
          </a:xfrm>
        </p:grpSpPr>
        <p:sp>
          <p:nvSpPr>
            <p:cNvPr id="1299" name="Google Shape;1299;p163"/>
            <p:cNvSpPr/>
            <p:nvPr/>
          </p:nvSpPr>
          <p:spPr>
            <a:xfrm>
              <a:off x="244225" y="4462150"/>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 sz="1200">
                  <a:latin typeface="DM Sans Medium"/>
                  <a:ea typeface="DM Sans Medium"/>
                  <a:cs typeface="DM Sans Medium"/>
                  <a:sym typeface="DM Sans Medium"/>
                </a:rPr>
                <a:t>User</a:t>
              </a:r>
              <a:endParaRPr sz="1200">
                <a:latin typeface="DM Sans Medium"/>
                <a:ea typeface="DM Sans Medium"/>
                <a:cs typeface="DM Sans Medium"/>
                <a:sym typeface="DM Sans Medium"/>
              </a:endParaRPr>
            </a:p>
          </p:txBody>
        </p:sp>
        <p:pic>
          <p:nvPicPr>
            <p:cNvPr id="1300" name="Google Shape;1300;p163"/>
            <p:cNvPicPr preferRelativeResize="0"/>
            <p:nvPr/>
          </p:nvPicPr>
          <p:blipFill rotWithShape="1">
            <a:blip r:embed="rId3">
              <a:alphaModFix/>
            </a:blip>
            <a:srcRect b="0" l="0" r="0" t="0"/>
            <a:stretch/>
          </p:blipFill>
          <p:spPr>
            <a:xfrm>
              <a:off x="415879" y="4514455"/>
              <a:ext cx="583501" cy="583501"/>
            </a:xfrm>
            <a:prstGeom prst="rect">
              <a:avLst/>
            </a:prstGeom>
            <a:noFill/>
            <a:ln>
              <a:noFill/>
            </a:ln>
          </p:spPr>
        </p:pic>
      </p:grpSp>
      <p:grpSp>
        <p:nvGrpSpPr>
          <p:cNvPr id="1301" name="Google Shape;1301;p163"/>
          <p:cNvGrpSpPr/>
          <p:nvPr/>
        </p:nvGrpSpPr>
        <p:grpSpPr>
          <a:xfrm>
            <a:off x="1628771" y="4311400"/>
            <a:ext cx="1307908" cy="1197000"/>
            <a:chOff x="2439125" y="4311400"/>
            <a:chExt cx="1308300" cy="1197000"/>
          </a:xfrm>
        </p:grpSpPr>
        <p:sp>
          <p:nvSpPr>
            <p:cNvPr id="1302" name="Google Shape;1302;p163"/>
            <p:cNvSpPr/>
            <p:nvPr/>
          </p:nvSpPr>
          <p:spPr>
            <a:xfrm>
              <a:off x="2439125" y="4311400"/>
              <a:ext cx="1308300" cy="11970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 sz="1200">
                  <a:latin typeface="DM Sans Medium"/>
                  <a:ea typeface="DM Sans Medium"/>
                  <a:cs typeface="DM Sans Medium"/>
                  <a:sym typeface="DM Sans Medium"/>
                </a:rPr>
                <a:t>Cluster or </a:t>
              </a:r>
              <a:br>
                <a:rPr lang="en" sz="1200">
                  <a:latin typeface="DM Sans Medium"/>
                  <a:ea typeface="DM Sans Medium"/>
                  <a:cs typeface="DM Sans Medium"/>
                  <a:sym typeface="DM Sans Medium"/>
                </a:rPr>
              </a:br>
              <a:r>
                <a:rPr lang="en" sz="1200">
                  <a:latin typeface="DM Sans Medium"/>
                  <a:ea typeface="DM Sans Medium"/>
                  <a:cs typeface="DM Sans Medium"/>
                  <a:sym typeface="DM Sans Medium"/>
                </a:rPr>
                <a:t>SQL endpoint</a:t>
              </a:r>
              <a:endParaRPr sz="1200">
                <a:latin typeface="DM Sans Medium"/>
                <a:ea typeface="DM Sans Medium"/>
                <a:cs typeface="DM Sans Medium"/>
                <a:sym typeface="DM Sans Medium"/>
              </a:endParaRPr>
            </a:p>
          </p:txBody>
        </p:sp>
        <p:pic>
          <p:nvPicPr>
            <p:cNvPr id="1303" name="Google Shape;1303;p163"/>
            <p:cNvPicPr preferRelativeResize="0"/>
            <p:nvPr/>
          </p:nvPicPr>
          <p:blipFill rotWithShape="1">
            <a:blip r:embed="rId4">
              <a:alphaModFix/>
            </a:blip>
            <a:srcRect b="0" l="0" r="0" t="0"/>
            <a:stretch/>
          </p:blipFill>
          <p:spPr>
            <a:xfrm>
              <a:off x="2801526" y="4464801"/>
              <a:ext cx="583354" cy="558287"/>
            </a:xfrm>
            <a:prstGeom prst="rect">
              <a:avLst/>
            </a:prstGeom>
            <a:noFill/>
            <a:ln>
              <a:noFill/>
            </a:ln>
          </p:spPr>
        </p:pic>
      </p:grpSp>
      <p:sp>
        <p:nvSpPr>
          <p:cNvPr id="1304" name="Google Shape;1304;p163"/>
          <p:cNvSpPr/>
          <p:nvPr/>
        </p:nvSpPr>
        <p:spPr>
          <a:xfrm>
            <a:off x="7941013" y="2783925"/>
            <a:ext cx="2374500" cy="3546600"/>
          </a:xfrm>
          <a:prstGeom prst="roundRect">
            <a:avLst>
              <a:gd fmla="val 65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DM Sans Medium"/>
                <a:ea typeface="DM Sans Medium"/>
                <a:cs typeface="DM Sans Medium"/>
                <a:sym typeface="DM Sans Medium"/>
              </a:rPr>
              <a:t>Cloud Storage</a:t>
            </a:r>
            <a:br>
              <a:rPr lang="en" sz="1600">
                <a:solidFill>
                  <a:schemeClr val="dk2"/>
                </a:solidFill>
                <a:latin typeface="DM Sans Medium"/>
                <a:ea typeface="DM Sans Medium"/>
                <a:cs typeface="DM Sans Medium"/>
                <a:sym typeface="DM Sans Medium"/>
              </a:rPr>
            </a:br>
            <a:r>
              <a:rPr lang="en">
                <a:solidFill>
                  <a:schemeClr val="dk2"/>
                </a:solidFill>
                <a:latin typeface="DM Sans Medium"/>
                <a:ea typeface="DM Sans Medium"/>
                <a:cs typeface="DM Sans Medium"/>
                <a:sym typeface="DM Sans Medium"/>
              </a:rPr>
              <a:t>(S3, ADLS, GCS) </a:t>
            </a:r>
            <a:endParaRPr baseline="30000">
              <a:solidFill>
                <a:schemeClr val="dk2"/>
              </a:solidFill>
              <a:latin typeface="DM Sans Medium"/>
              <a:ea typeface="DM Sans Medium"/>
              <a:cs typeface="DM Sans Medium"/>
              <a:sym typeface="DM Sans Medium"/>
            </a:endParaRPr>
          </a:p>
        </p:txBody>
      </p:sp>
      <p:sp>
        <p:nvSpPr>
          <p:cNvPr id="1305" name="Google Shape;1305;p163"/>
          <p:cNvSpPr/>
          <p:nvPr/>
        </p:nvSpPr>
        <p:spPr>
          <a:xfrm>
            <a:off x="8180303" y="3686800"/>
            <a:ext cx="1925400" cy="4830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Managed </a:t>
            </a:r>
            <a:br>
              <a:rPr lang="en"/>
            </a:br>
            <a:r>
              <a:rPr lang="en"/>
              <a:t>container / bucket</a:t>
            </a:r>
            <a:endParaRPr/>
          </a:p>
        </p:txBody>
      </p:sp>
      <p:sp>
        <p:nvSpPr>
          <p:cNvPr id="1306" name="Google Shape;1306;p163"/>
          <p:cNvSpPr/>
          <p:nvPr/>
        </p:nvSpPr>
        <p:spPr>
          <a:xfrm>
            <a:off x="8180303" y="4668426"/>
            <a:ext cx="1925400" cy="4830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External </a:t>
            </a:r>
            <a:br>
              <a:rPr lang="en"/>
            </a:br>
            <a:r>
              <a:rPr lang="en"/>
              <a:t>container / bucket</a:t>
            </a:r>
            <a:endParaRPr/>
          </a:p>
        </p:txBody>
      </p:sp>
      <p:sp>
        <p:nvSpPr>
          <p:cNvPr id="1307" name="Google Shape;1307;p163"/>
          <p:cNvSpPr/>
          <p:nvPr/>
        </p:nvSpPr>
        <p:spPr>
          <a:xfrm>
            <a:off x="8180303" y="5650050"/>
            <a:ext cx="1925400" cy="4830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External </a:t>
            </a:r>
            <a:br>
              <a:rPr lang="en"/>
            </a:br>
            <a:r>
              <a:rPr lang="en"/>
              <a:t>container / bucket</a:t>
            </a:r>
            <a:endParaRPr/>
          </a:p>
        </p:txBody>
      </p:sp>
      <p:sp>
        <p:nvSpPr>
          <p:cNvPr id="1308" name="Google Shape;1308;p163"/>
          <p:cNvSpPr txBox="1"/>
          <p:nvPr/>
        </p:nvSpPr>
        <p:spPr>
          <a:xfrm>
            <a:off x="8450114" y="5165190"/>
            <a:ext cx="138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t>
            </a:r>
            <a:endParaRPr b="1"/>
          </a:p>
        </p:txBody>
      </p:sp>
      <p:cxnSp>
        <p:nvCxnSpPr>
          <p:cNvPr id="1309" name="Google Shape;1309;p163"/>
          <p:cNvCxnSpPr>
            <a:stCxn id="1310" idx="3"/>
            <a:endCxn id="1296" idx="2"/>
          </p:cNvCxnSpPr>
          <p:nvPr/>
        </p:nvCxnSpPr>
        <p:spPr>
          <a:xfrm flipH="1" rot="10800000">
            <a:off x="6437939" y="5890321"/>
            <a:ext cx="676200" cy="1200"/>
          </a:xfrm>
          <a:prstGeom prst="curvedConnector3">
            <a:avLst>
              <a:gd fmla="val 50006" name="adj1"/>
            </a:avLst>
          </a:prstGeom>
          <a:noFill/>
          <a:ln cap="flat" cmpd="sng" w="19050">
            <a:solidFill>
              <a:schemeClr val="dk2"/>
            </a:solidFill>
            <a:prstDash val="solid"/>
            <a:round/>
            <a:headEnd len="med" w="med" type="none"/>
            <a:tailEnd len="med" w="med" type="triangle"/>
          </a:ln>
        </p:spPr>
      </p:cxnSp>
      <p:cxnSp>
        <p:nvCxnSpPr>
          <p:cNvPr id="1311" name="Google Shape;1311;p163"/>
          <p:cNvCxnSpPr>
            <a:stCxn id="1312" idx="3"/>
            <a:endCxn id="1313" idx="2"/>
          </p:cNvCxnSpPr>
          <p:nvPr/>
        </p:nvCxnSpPr>
        <p:spPr>
          <a:xfrm flipH="1" rot="10800000">
            <a:off x="6438241" y="4907196"/>
            <a:ext cx="675900" cy="2700"/>
          </a:xfrm>
          <a:prstGeom prst="curvedConnector3">
            <a:avLst>
              <a:gd fmla="val 50006" name="adj1"/>
            </a:avLst>
          </a:prstGeom>
          <a:noFill/>
          <a:ln cap="flat" cmpd="sng" w="19050">
            <a:solidFill>
              <a:schemeClr val="dk2"/>
            </a:solidFill>
            <a:prstDash val="solid"/>
            <a:round/>
            <a:headEnd len="med" w="med" type="none"/>
            <a:tailEnd len="med" w="med" type="triangle"/>
          </a:ln>
        </p:spPr>
      </p:cxnSp>
      <p:sp>
        <p:nvSpPr>
          <p:cNvPr id="1314" name="Google Shape;1314;p163"/>
          <p:cNvSpPr/>
          <p:nvPr/>
        </p:nvSpPr>
        <p:spPr>
          <a:xfrm>
            <a:off x="1928644" y="2040913"/>
            <a:ext cx="13080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DM Sans Medium"/>
                <a:ea typeface="DM Sans Medium"/>
                <a:cs typeface="DM Sans Medium"/>
                <a:sym typeface="DM Sans Medium"/>
              </a:rPr>
              <a:t>Audit log</a:t>
            </a:r>
            <a:endParaRPr sz="1200">
              <a:latin typeface="DM Sans Medium"/>
              <a:ea typeface="DM Sans Medium"/>
              <a:cs typeface="DM Sans Medium"/>
              <a:sym typeface="DM Sans Medium"/>
            </a:endParaRPr>
          </a:p>
        </p:txBody>
      </p:sp>
      <p:cxnSp>
        <p:nvCxnSpPr>
          <p:cNvPr id="1315" name="Google Shape;1315;p163"/>
          <p:cNvCxnSpPr>
            <a:stCxn id="1316" idx="1"/>
            <a:endCxn id="1314" idx="3"/>
          </p:cNvCxnSpPr>
          <p:nvPr/>
        </p:nvCxnSpPr>
        <p:spPr>
          <a:xfrm rot="10800000">
            <a:off x="3236595" y="2332513"/>
            <a:ext cx="178800" cy="0"/>
          </a:xfrm>
          <a:prstGeom prst="straightConnector1">
            <a:avLst/>
          </a:prstGeom>
          <a:noFill/>
          <a:ln cap="flat" cmpd="sng" w="9525">
            <a:solidFill>
              <a:schemeClr val="accent4"/>
            </a:solidFill>
            <a:prstDash val="solid"/>
            <a:round/>
            <a:headEnd len="med" w="med" type="none"/>
            <a:tailEnd len="med" w="med" type="none"/>
          </a:ln>
        </p:spPr>
      </p:cxnSp>
      <p:cxnSp>
        <p:nvCxnSpPr>
          <p:cNvPr id="1317" name="Google Shape;1317;p163"/>
          <p:cNvCxnSpPr>
            <a:stCxn id="1318" idx="2"/>
            <a:endCxn id="1319" idx="2"/>
          </p:cNvCxnSpPr>
          <p:nvPr/>
        </p:nvCxnSpPr>
        <p:spPr>
          <a:xfrm>
            <a:off x="4265875" y="3443325"/>
            <a:ext cx="0" cy="1645500"/>
          </a:xfrm>
          <a:prstGeom prst="straightConnector1">
            <a:avLst/>
          </a:prstGeom>
          <a:noFill/>
          <a:ln cap="flat" cmpd="sng" w="19050">
            <a:solidFill>
              <a:schemeClr val="accent4"/>
            </a:solidFill>
            <a:prstDash val="dash"/>
            <a:round/>
            <a:headEnd len="med" w="med" type="none"/>
            <a:tailEnd len="med" w="med" type="none"/>
          </a:ln>
        </p:spPr>
      </p:cxnSp>
      <p:grpSp>
        <p:nvGrpSpPr>
          <p:cNvPr id="1320" name="Google Shape;1320;p163"/>
          <p:cNvGrpSpPr/>
          <p:nvPr/>
        </p:nvGrpSpPr>
        <p:grpSpPr>
          <a:xfrm>
            <a:off x="3974271" y="4618298"/>
            <a:ext cx="583208" cy="583208"/>
            <a:chOff x="5866775" y="4030465"/>
            <a:chExt cx="372300" cy="372300"/>
          </a:xfrm>
        </p:grpSpPr>
        <p:sp>
          <p:nvSpPr>
            <p:cNvPr id="1321" name="Google Shape;1321;p163"/>
            <p:cNvSpPr/>
            <p:nvPr/>
          </p:nvSpPr>
          <p:spPr>
            <a:xfrm>
              <a:off x="5866775" y="4030465"/>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1319" name="Google Shape;1319;p163"/>
            <p:cNvPicPr preferRelativeResize="0"/>
            <p:nvPr/>
          </p:nvPicPr>
          <p:blipFill rotWithShape="1">
            <a:blip r:embed="rId5">
              <a:alphaModFix/>
            </a:blip>
            <a:srcRect b="0" l="0" r="0" t="0"/>
            <a:stretch/>
          </p:blipFill>
          <p:spPr>
            <a:xfrm>
              <a:off x="5922888" y="4070826"/>
              <a:ext cx="260075" cy="260046"/>
            </a:xfrm>
            <a:prstGeom prst="rect">
              <a:avLst/>
            </a:prstGeom>
            <a:noFill/>
            <a:ln>
              <a:noFill/>
            </a:ln>
          </p:spPr>
        </p:pic>
      </p:grpSp>
      <p:cxnSp>
        <p:nvCxnSpPr>
          <p:cNvPr id="1322" name="Google Shape;1322;p163"/>
          <p:cNvCxnSpPr>
            <a:stCxn id="1302" idx="3"/>
            <a:endCxn id="1321" idx="2"/>
          </p:cNvCxnSpPr>
          <p:nvPr/>
        </p:nvCxnSpPr>
        <p:spPr>
          <a:xfrm>
            <a:off x="2936678" y="4909900"/>
            <a:ext cx="1037700" cy="0"/>
          </a:xfrm>
          <a:prstGeom prst="straightConnector1">
            <a:avLst/>
          </a:prstGeom>
          <a:noFill/>
          <a:ln cap="flat" cmpd="sng" w="19050">
            <a:solidFill>
              <a:schemeClr val="dk2"/>
            </a:solidFill>
            <a:prstDash val="solid"/>
            <a:round/>
            <a:headEnd len="med" w="med" type="none"/>
            <a:tailEnd len="med" w="med" type="triangle"/>
          </a:ln>
        </p:spPr>
      </p:cxnSp>
      <p:cxnSp>
        <p:nvCxnSpPr>
          <p:cNvPr id="1323" name="Google Shape;1323;p163"/>
          <p:cNvCxnSpPr>
            <a:stCxn id="1321" idx="6"/>
            <a:endCxn id="1324" idx="1"/>
          </p:cNvCxnSpPr>
          <p:nvPr/>
        </p:nvCxnSpPr>
        <p:spPr>
          <a:xfrm flipH="1" rot="10800000">
            <a:off x="4557479" y="3928302"/>
            <a:ext cx="921600" cy="981600"/>
          </a:xfrm>
          <a:prstGeom prst="curvedConnector3">
            <a:avLst>
              <a:gd fmla="val 50003" name="adj1"/>
            </a:avLst>
          </a:prstGeom>
          <a:noFill/>
          <a:ln cap="flat" cmpd="sng" w="19050">
            <a:solidFill>
              <a:schemeClr val="dk2"/>
            </a:solidFill>
            <a:prstDash val="solid"/>
            <a:round/>
            <a:headEnd len="med" w="med" type="none"/>
            <a:tailEnd len="med" w="med" type="triangle"/>
          </a:ln>
        </p:spPr>
      </p:cxnSp>
      <p:cxnSp>
        <p:nvCxnSpPr>
          <p:cNvPr id="1325" name="Google Shape;1325;p163"/>
          <p:cNvCxnSpPr>
            <a:stCxn id="1321" idx="6"/>
            <a:endCxn id="1310" idx="1"/>
          </p:cNvCxnSpPr>
          <p:nvPr/>
        </p:nvCxnSpPr>
        <p:spPr>
          <a:xfrm>
            <a:off x="4557479" y="4909902"/>
            <a:ext cx="921600" cy="981600"/>
          </a:xfrm>
          <a:prstGeom prst="curvedConnector3">
            <a:avLst>
              <a:gd fmla="val 50003" name="adj1"/>
            </a:avLst>
          </a:prstGeom>
          <a:noFill/>
          <a:ln cap="flat" cmpd="sng" w="19050">
            <a:solidFill>
              <a:schemeClr val="dk2"/>
            </a:solidFill>
            <a:prstDash val="solid"/>
            <a:round/>
            <a:headEnd len="med" w="med" type="none"/>
            <a:tailEnd len="med" w="med" type="triangle"/>
          </a:ln>
        </p:spPr>
      </p:cxnSp>
      <p:cxnSp>
        <p:nvCxnSpPr>
          <p:cNvPr id="1326" name="Google Shape;1326;p163"/>
          <p:cNvCxnSpPr>
            <a:stCxn id="1321" idx="6"/>
            <a:endCxn id="1312" idx="1"/>
          </p:cNvCxnSpPr>
          <p:nvPr/>
        </p:nvCxnSpPr>
        <p:spPr>
          <a:xfrm>
            <a:off x="4557479" y="4909902"/>
            <a:ext cx="921900" cy="0"/>
          </a:xfrm>
          <a:prstGeom prst="straightConnector1">
            <a:avLst/>
          </a:prstGeom>
          <a:noFill/>
          <a:ln cap="flat" cmpd="sng" w="19050">
            <a:solidFill>
              <a:schemeClr val="dk2"/>
            </a:solidFill>
            <a:prstDash val="solid"/>
            <a:round/>
            <a:headEnd len="med" w="med" type="none"/>
            <a:tailEnd len="med" w="med" type="triangle"/>
          </a:ln>
        </p:spPr>
      </p:cxnSp>
      <p:cxnSp>
        <p:nvCxnSpPr>
          <p:cNvPr id="1327" name="Google Shape;1327;p163"/>
          <p:cNvCxnSpPr>
            <a:stCxn id="1299" idx="3"/>
            <a:endCxn id="1302" idx="1"/>
          </p:cNvCxnSpPr>
          <p:nvPr/>
        </p:nvCxnSpPr>
        <p:spPr>
          <a:xfrm>
            <a:off x="1202964" y="4909900"/>
            <a:ext cx="425700" cy="0"/>
          </a:xfrm>
          <a:prstGeom prst="straightConnector1">
            <a:avLst/>
          </a:prstGeom>
          <a:noFill/>
          <a:ln cap="flat" cmpd="sng" w="19050">
            <a:solidFill>
              <a:schemeClr val="dk2"/>
            </a:solidFill>
            <a:prstDash val="solid"/>
            <a:round/>
            <a:headEnd len="med" w="med" type="none"/>
            <a:tailEnd len="med" w="med" type="triangle"/>
          </a:ln>
        </p:spPr>
      </p:cxnSp>
      <p:sp>
        <p:nvSpPr>
          <p:cNvPr id="1295" name="Google Shape;1295;p163"/>
          <p:cNvSpPr/>
          <p:nvPr/>
        </p:nvSpPr>
        <p:spPr>
          <a:xfrm>
            <a:off x="6521768" y="2040913"/>
            <a:ext cx="13080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200">
                <a:latin typeface="DM Sans Medium"/>
                <a:ea typeface="DM Sans Medium"/>
                <a:cs typeface="DM Sans Medium"/>
                <a:sym typeface="DM Sans Medium"/>
              </a:rPr>
              <a:t>External Locations &amp; Credentials</a:t>
            </a:r>
            <a:endParaRPr sz="1200">
              <a:latin typeface="DM Sans Medium"/>
              <a:ea typeface="DM Sans Medium"/>
              <a:cs typeface="DM Sans Medium"/>
              <a:sym typeface="DM Sans Medium"/>
            </a:endParaRPr>
          </a:p>
        </p:txBody>
      </p:sp>
      <p:sp>
        <p:nvSpPr>
          <p:cNvPr id="1313" name="Google Shape;1313;p163"/>
          <p:cNvSpPr/>
          <p:nvPr/>
        </p:nvSpPr>
        <p:spPr>
          <a:xfrm>
            <a:off x="7114120" y="4845425"/>
            <a:ext cx="123300" cy="123300"/>
          </a:xfrm>
          <a:prstGeom prst="ellipse">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63"/>
          <p:cNvSpPr/>
          <p:nvPr/>
        </p:nvSpPr>
        <p:spPr>
          <a:xfrm>
            <a:off x="7114120" y="5828770"/>
            <a:ext cx="123300" cy="123300"/>
          </a:xfrm>
          <a:prstGeom prst="ellipse">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8" name="Google Shape;1328;p163"/>
          <p:cNvCxnSpPr>
            <a:stCxn id="1316" idx="3"/>
            <a:endCxn id="1295" idx="1"/>
          </p:cNvCxnSpPr>
          <p:nvPr/>
        </p:nvCxnSpPr>
        <p:spPr>
          <a:xfrm>
            <a:off x="5116995" y="2332513"/>
            <a:ext cx="1404900" cy="0"/>
          </a:xfrm>
          <a:prstGeom prst="straightConnector1">
            <a:avLst/>
          </a:prstGeom>
          <a:noFill/>
          <a:ln cap="flat" cmpd="sng" w="9525">
            <a:solidFill>
              <a:schemeClr val="accent4"/>
            </a:solidFill>
            <a:prstDash val="solid"/>
            <a:round/>
            <a:headEnd len="med" w="med" type="none"/>
            <a:tailEnd len="med" w="med" type="none"/>
          </a:ln>
        </p:spPr>
      </p:cxnSp>
      <p:sp>
        <p:nvSpPr>
          <p:cNvPr id="1318" name="Google Shape;1318;p163"/>
          <p:cNvSpPr/>
          <p:nvPr/>
        </p:nvSpPr>
        <p:spPr>
          <a:xfrm>
            <a:off x="3611875" y="2860125"/>
            <a:ext cx="13080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200">
                <a:latin typeface="DM Sans Medium"/>
                <a:ea typeface="DM Sans Medium"/>
                <a:cs typeface="DM Sans Medium"/>
                <a:sym typeface="DM Sans Medium"/>
              </a:rPr>
              <a:t>Access Control</a:t>
            </a:r>
            <a:endParaRPr sz="1200">
              <a:latin typeface="DM Sans Medium"/>
              <a:ea typeface="DM Sans Medium"/>
              <a:cs typeface="DM Sans Medium"/>
              <a:sym typeface="DM Sans Medium"/>
            </a:endParaRPr>
          </a:p>
        </p:txBody>
      </p:sp>
      <p:cxnSp>
        <p:nvCxnSpPr>
          <p:cNvPr id="1329" name="Google Shape;1329;p163"/>
          <p:cNvCxnSpPr>
            <a:stCxn id="1318" idx="0"/>
            <a:endCxn id="1316" idx="2"/>
          </p:cNvCxnSpPr>
          <p:nvPr/>
        </p:nvCxnSpPr>
        <p:spPr>
          <a:xfrm flipH="1" rot="10800000">
            <a:off x="4265875" y="2685225"/>
            <a:ext cx="300" cy="174900"/>
          </a:xfrm>
          <a:prstGeom prst="straightConnector1">
            <a:avLst/>
          </a:prstGeom>
          <a:noFill/>
          <a:ln cap="flat" cmpd="sng" w="9525">
            <a:solidFill>
              <a:schemeClr val="accent4"/>
            </a:solidFill>
            <a:prstDash val="solid"/>
            <a:round/>
            <a:headEnd len="med" w="med" type="none"/>
            <a:tailEnd len="med" w="med" type="none"/>
          </a:ln>
        </p:spPr>
      </p:cxnSp>
      <p:grpSp>
        <p:nvGrpSpPr>
          <p:cNvPr id="1330" name="Google Shape;1330;p163"/>
          <p:cNvGrpSpPr/>
          <p:nvPr/>
        </p:nvGrpSpPr>
        <p:grpSpPr>
          <a:xfrm>
            <a:off x="5479126" y="5452771"/>
            <a:ext cx="958812" cy="877500"/>
            <a:chOff x="6319013" y="5452771"/>
            <a:chExt cx="959100" cy="877500"/>
          </a:xfrm>
        </p:grpSpPr>
        <p:sp>
          <p:nvSpPr>
            <p:cNvPr id="1310" name="Google Shape;1310;p163"/>
            <p:cNvSpPr/>
            <p:nvPr/>
          </p:nvSpPr>
          <p:spPr>
            <a:xfrm>
              <a:off x="6319013" y="5452771"/>
              <a:ext cx="959100" cy="8775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0">
              <a:noAutofit/>
            </a:bodyPr>
            <a:lstStyle/>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rPr lang="en" sz="1200">
                  <a:latin typeface="DM Sans Medium"/>
                  <a:ea typeface="DM Sans Medium"/>
                  <a:cs typeface="DM Sans Medium"/>
                  <a:sym typeface="DM Sans Medium"/>
                </a:rPr>
                <a:t>Files in Cloud Strg</a:t>
              </a:r>
              <a:endParaRPr sz="1200">
                <a:latin typeface="DM Sans Medium"/>
                <a:ea typeface="DM Sans Medium"/>
                <a:cs typeface="DM Sans Medium"/>
                <a:sym typeface="DM Sans Medium"/>
              </a:endParaRPr>
            </a:p>
          </p:txBody>
        </p:sp>
        <p:pic>
          <p:nvPicPr>
            <p:cNvPr id="1331" name="Google Shape;1331;p163"/>
            <p:cNvPicPr preferRelativeResize="0"/>
            <p:nvPr/>
          </p:nvPicPr>
          <p:blipFill rotWithShape="1">
            <a:blip r:embed="rId6">
              <a:alphaModFix/>
            </a:blip>
            <a:srcRect b="-2679" l="0" r="0" t="2679"/>
            <a:stretch/>
          </p:blipFill>
          <p:spPr>
            <a:xfrm>
              <a:off x="6557150" y="5492558"/>
              <a:ext cx="482974" cy="482974"/>
            </a:xfrm>
            <a:prstGeom prst="rect">
              <a:avLst/>
            </a:prstGeom>
            <a:noFill/>
            <a:ln>
              <a:noFill/>
            </a:ln>
          </p:spPr>
        </p:pic>
      </p:grpSp>
      <p:sp>
        <p:nvSpPr>
          <p:cNvPr id="1312" name="Google Shape;1312;p163"/>
          <p:cNvSpPr/>
          <p:nvPr/>
        </p:nvSpPr>
        <p:spPr>
          <a:xfrm>
            <a:off x="5479441" y="4471146"/>
            <a:ext cx="958800" cy="8775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 sz="1200">
                <a:latin typeface="DM Sans Medium"/>
                <a:ea typeface="DM Sans Medium"/>
                <a:cs typeface="DM Sans Medium"/>
                <a:sym typeface="DM Sans Medium"/>
              </a:rPr>
              <a:t>External tables</a:t>
            </a:r>
            <a:endParaRPr sz="1200">
              <a:latin typeface="DM Sans Medium"/>
              <a:ea typeface="DM Sans Medium"/>
              <a:cs typeface="DM Sans Medium"/>
              <a:sym typeface="DM Sans Medium"/>
            </a:endParaRPr>
          </a:p>
        </p:txBody>
      </p:sp>
      <p:pic>
        <p:nvPicPr>
          <p:cNvPr id="1332" name="Google Shape;1332;p163"/>
          <p:cNvPicPr preferRelativeResize="0"/>
          <p:nvPr/>
        </p:nvPicPr>
        <p:blipFill rotWithShape="1">
          <a:blip r:embed="rId7">
            <a:alphaModFix/>
          </a:blip>
          <a:srcRect b="0" l="0" r="0" t="0"/>
          <a:stretch/>
        </p:blipFill>
        <p:spPr>
          <a:xfrm>
            <a:off x="5714739" y="4507582"/>
            <a:ext cx="482730" cy="482730"/>
          </a:xfrm>
          <a:prstGeom prst="rect">
            <a:avLst/>
          </a:prstGeom>
          <a:noFill/>
          <a:ln>
            <a:noFill/>
          </a:ln>
        </p:spPr>
      </p:pic>
      <p:grpSp>
        <p:nvGrpSpPr>
          <p:cNvPr id="1333" name="Google Shape;1333;p163"/>
          <p:cNvGrpSpPr/>
          <p:nvPr/>
        </p:nvGrpSpPr>
        <p:grpSpPr>
          <a:xfrm>
            <a:off x="5479134" y="3489521"/>
            <a:ext cx="958812" cy="877500"/>
            <a:chOff x="6166613" y="3489521"/>
            <a:chExt cx="959100" cy="877500"/>
          </a:xfrm>
        </p:grpSpPr>
        <p:sp>
          <p:nvSpPr>
            <p:cNvPr id="1324" name="Google Shape;1324;p163"/>
            <p:cNvSpPr/>
            <p:nvPr/>
          </p:nvSpPr>
          <p:spPr>
            <a:xfrm>
              <a:off x="6166613" y="3489521"/>
              <a:ext cx="959100" cy="877500"/>
            </a:xfrm>
            <a:prstGeom prst="roundRect">
              <a:avLst>
                <a:gd fmla="val 11052"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 sz="1200">
                  <a:latin typeface="DM Sans Medium"/>
                  <a:ea typeface="DM Sans Medium"/>
                  <a:cs typeface="DM Sans Medium"/>
                  <a:sym typeface="DM Sans Medium"/>
                </a:rPr>
                <a:t>Managed tables</a:t>
              </a:r>
              <a:endParaRPr sz="1200">
                <a:latin typeface="DM Sans Medium"/>
                <a:ea typeface="DM Sans Medium"/>
                <a:cs typeface="DM Sans Medium"/>
                <a:sym typeface="DM Sans Medium"/>
              </a:endParaRPr>
            </a:p>
          </p:txBody>
        </p:sp>
        <p:pic>
          <p:nvPicPr>
            <p:cNvPr id="1334" name="Google Shape;1334;p163"/>
            <p:cNvPicPr preferRelativeResize="0"/>
            <p:nvPr/>
          </p:nvPicPr>
          <p:blipFill>
            <a:blip r:embed="rId8">
              <a:alphaModFix/>
            </a:blip>
            <a:stretch>
              <a:fillRect/>
            </a:stretch>
          </p:blipFill>
          <p:spPr>
            <a:xfrm>
              <a:off x="6402973" y="3509595"/>
              <a:ext cx="486375" cy="486375"/>
            </a:xfrm>
            <a:prstGeom prst="rect">
              <a:avLst/>
            </a:prstGeom>
            <a:noFill/>
            <a:ln>
              <a:noFill/>
            </a:ln>
          </p:spPr>
        </p:pic>
      </p:grpSp>
      <p:sp>
        <p:nvSpPr>
          <p:cNvPr id="1335" name="Google Shape;1335;p163"/>
          <p:cNvSpPr txBox="1"/>
          <p:nvPr/>
        </p:nvSpPr>
        <p:spPr>
          <a:xfrm>
            <a:off x="10287851" y="3622125"/>
            <a:ext cx="166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4"/>
                </a:solidFill>
                <a:latin typeface="DM Sans Medium"/>
                <a:ea typeface="DM Sans Medium"/>
                <a:cs typeface="DM Sans Medium"/>
                <a:sym typeface="DM Sans Medium"/>
              </a:rPr>
              <a:t>Managed </a:t>
            </a:r>
            <a:br>
              <a:rPr lang="en">
                <a:solidFill>
                  <a:schemeClr val="accent4"/>
                </a:solidFill>
                <a:latin typeface="DM Sans Medium"/>
                <a:ea typeface="DM Sans Medium"/>
                <a:cs typeface="DM Sans Medium"/>
                <a:sym typeface="DM Sans Medium"/>
              </a:rPr>
            </a:br>
            <a:r>
              <a:rPr lang="en">
                <a:solidFill>
                  <a:schemeClr val="accent4"/>
                </a:solidFill>
                <a:latin typeface="DM Sans Medium"/>
                <a:ea typeface="DM Sans Medium"/>
                <a:cs typeface="DM Sans Medium"/>
                <a:sym typeface="DM Sans Medium"/>
              </a:rPr>
              <a:t>Data Sources</a:t>
            </a:r>
            <a:endParaRPr>
              <a:solidFill>
                <a:schemeClr val="accent4"/>
              </a:solidFill>
              <a:latin typeface="DM Sans Medium"/>
              <a:ea typeface="DM Sans Medium"/>
              <a:cs typeface="DM Sans Medium"/>
              <a:sym typeface="DM Sans Medium"/>
            </a:endParaRPr>
          </a:p>
        </p:txBody>
      </p:sp>
      <p:sp>
        <p:nvSpPr>
          <p:cNvPr id="1336" name="Google Shape;1336;p163"/>
          <p:cNvSpPr txBox="1"/>
          <p:nvPr/>
        </p:nvSpPr>
        <p:spPr>
          <a:xfrm>
            <a:off x="10287851" y="5151425"/>
            <a:ext cx="166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DM Sans Medium"/>
                <a:ea typeface="DM Sans Medium"/>
                <a:cs typeface="DM Sans Medium"/>
                <a:sym typeface="DM Sans Medium"/>
              </a:rPr>
              <a:t>External Locations</a:t>
            </a:r>
            <a:endParaRPr>
              <a:latin typeface="DM Sans Medium"/>
              <a:ea typeface="DM Sans Medium"/>
              <a:cs typeface="DM Sans Medium"/>
              <a:sym typeface="DM Sans Medium"/>
            </a:endParaRPr>
          </a:p>
        </p:txBody>
      </p:sp>
      <p:sp>
        <p:nvSpPr>
          <p:cNvPr id="1337" name="Google Shape;1337;p163"/>
          <p:cNvSpPr/>
          <p:nvPr/>
        </p:nvSpPr>
        <p:spPr>
          <a:xfrm>
            <a:off x="7101623" y="3855696"/>
            <a:ext cx="135900" cy="18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8" name="Google Shape;1338;p163"/>
          <p:cNvCxnSpPr>
            <a:stCxn id="1324" idx="3"/>
            <a:endCxn id="1305" idx="1"/>
          </p:cNvCxnSpPr>
          <p:nvPr/>
        </p:nvCxnSpPr>
        <p:spPr>
          <a:xfrm>
            <a:off x="6437946" y="3928271"/>
            <a:ext cx="1742400" cy="600"/>
          </a:xfrm>
          <a:prstGeom prst="curvedConnector3">
            <a:avLst>
              <a:gd fmla="val 50001" name="adj1"/>
            </a:avLst>
          </a:prstGeom>
          <a:noFill/>
          <a:ln cap="flat" cmpd="sng" w="19050">
            <a:solidFill>
              <a:schemeClr val="accent4"/>
            </a:solidFill>
            <a:prstDash val="solid"/>
            <a:round/>
            <a:headEnd len="med" w="med" type="none"/>
            <a:tailEnd len="med" w="med" type="triangle"/>
          </a:ln>
        </p:spPr>
      </p:cxnSp>
      <p:cxnSp>
        <p:nvCxnSpPr>
          <p:cNvPr id="1339" name="Google Shape;1339;p163"/>
          <p:cNvCxnSpPr>
            <a:stCxn id="1313" idx="6"/>
            <a:endCxn id="1306" idx="1"/>
          </p:cNvCxnSpPr>
          <p:nvPr/>
        </p:nvCxnSpPr>
        <p:spPr>
          <a:xfrm>
            <a:off x="7237420" y="4907075"/>
            <a:ext cx="942900" cy="3000"/>
          </a:xfrm>
          <a:prstGeom prst="curvedConnector3">
            <a:avLst>
              <a:gd fmla="val 49997" name="adj1"/>
            </a:avLst>
          </a:prstGeom>
          <a:noFill/>
          <a:ln cap="flat" cmpd="sng" w="19050">
            <a:solidFill>
              <a:schemeClr val="dk2"/>
            </a:solidFill>
            <a:prstDash val="solid"/>
            <a:round/>
            <a:headEnd len="med" w="med" type="none"/>
            <a:tailEnd len="med" w="med" type="triangle"/>
          </a:ln>
        </p:spPr>
      </p:cxnSp>
      <p:cxnSp>
        <p:nvCxnSpPr>
          <p:cNvPr id="1340" name="Google Shape;1340;p163"/>
          <p:cNvCxnSpPr>
            <a:stCxn id="1296" idx="6"/>
            <a:endCxn id="1307" idx="1"/>
          </p:cNvCxnSpPr>
          <p:nvPr/>
        </p:nvCxnSpPr>
        <p:spPr>
          <a:xfrm>
            <a:off x="7237420" y="5890420"/>
            <a:ext cx="942900" cy="1200"/>
          </a:xfrm>
          <a:prstGeom prst="curvedConnector3">
            <a:avLst>
              <a:gd fmla="val 49997" name="adj1"/>
            </a:avLst>
          </a:prstGeom>
          <a:noFill/>
          <a:ln cap="flat" cmpd="sng" w="19050">
            <a:solidFill>
              <a:schemeClr val="dk2"/>
            </a:solidFill>
            <a:prstDash val="solid"/>
            <a:round/>
            <a:headEnd len="med" w="med" type="none"/>
            <a:tailEnd len="med" w="med" type="triangle"/>
          </a:ln>
        </p:spPr>
      </p:cxnSp>
      <p:sp>
        <p:nvSpPr>
          <p:cNvPr id="1341" name="Google Shape;1341;p163"/>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6" name="Google Shape;1316;p163"/>
          <p:cNvSpPr/>
          <p:nvPr/>
        </p:nvSpPr>
        <p:spPr>
          <a:xfrm>
            <a:off x="3415395" y="1979713"/>
            <a:ext cx="1701600" cy="705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sz="1600">
                <a:solidFill>
                  <a:srgbClr val="1B3139"/>
                </a:solidFill>
                <a:latin typeface="DM Sans Medium"/>
                <a:ea typeface="DM Sans Medium"/>
                <a:cs typeface="DM Sans Medium"/>
                <a:sym typeface="DM Sans Medium"/>
              </a:rPr>
              <a:t>    Unity </a:t>
            </a:r>
            <a:br>
              <a:rPr lang="en" sz="1600">
                <a:solidFill>
                  <a:srgbClr val="1B3139"/>
                </a:solidFill>
                <a:latin typeface="DM Sans Medium"/>
                <a:ea typeface="DM Sans Medium"/>
                <a:cs typeface="DM Sans Medium"/>
                <a:sym typeface="DM Sans Medium"/>
              </a:rPr>
            </a:br>
            <a:r>
              <a:rPr lang="en"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sp>
        <p:nvSpPr>
          <p:cNvPr id="1342" name="Google Shape;1342;p163"/>
          <p:cNvSpPr txBox="1"/>
          <p:nvPr>
            <p:ph idx="1" type="subTitle"/>
          </p:nvPr>
        </p:nvSpPr>
        <p:spPr>
          <a:xfrm>
            <a:off x="707458" y="1174700"/>
            <a:ext cx="1081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300">
                <a:solidFill>
                  <a:srgbClr val="1B5162"/>
                </a:solidFill>
                <a:latin typeface="DM Sans"/>
                <a:ea typeface="DM Sans"/>
                <a:cs typeface="DM Sans"/>
                <a:sym typeface="DM Sans"/>
              </a:rPr>
              <a:t>Simplify data access management across clouds</a:t>
            </a:r>
            <a:endParaRPr/>
          </a:p>
        </p:txBody>
      </p:sp>
      <p:pic>
        <p:nvPicPr>
          <p:cNvPr descr="Databricks · GitHub" id="1343" name="Google Shape;1343;p163"/>
          <p:cNvPicPr preferRelativeResize="0"/>
          <p:nvPr/>
        </p:nvPicPr>
        <p:blipFill>
          <a:blip r:embed="rId9">
            <a:alphaModFix/>
          </a:blip>
          <a:stretch>
            <a:fillRect/>
          </a:stretch>
        </p:blipFill>
        <p:spPr>
          <a:xfrm>
            <a:off x="3517246" y="2103916"/>
            <a:ext cx="457086" cy="45708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64"/>
          <p:cNvSpPr/>
          <p:nvPr/>
        </p:nvSpPr>
        <p:spPr>
          <a:xfrm>
            <a:off x="275506" y="4002350"/>
            <a:ext cx="9588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 sz="1200">
                <a:latin typeface="DM Sans Medium"/>
                <a:ea typeface="DM Sans Medium"/>
                <a:cs typeface="DM Sans Medium"/>
                <a:sym typeface="DM Sans Medium"/>
              </a:rPr>
              <a:t>User</a:t>
            </a:r>
            <a:endParaRPr sz="1200">
              <a:latin typeface="DM Sans Medium"/>
              <a:ea typeface="DM Sans Medium"/>
              <a:cs typeface="DM Sans Medium"/>
              <a:sym typeface="DM Sans Medium"/>
            </a:endParaRPr>
          </a:p>
        </p:txBody>
      </p:sp>
      <p:sp>
        <p:nvSpPr>
          <p:cNvPr id="1349" name="Google Shape;1349;p164"/>
          <p:cNvSpPr txBox="1"/>
          <p:nvPr/>
        </p:nvSpPr>
        <p:spPr>
          <a:xfrm>
            <a:off x="7322618" y="5853523"/>
            <a:ext cx="1413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br>
              <a:rPr i="1" lang="en">
                <a:latin typeface="DM Sans"/>
                <a:ea typeface="DM Sans"/>
                <a:cs typeface="DM Sans"/>
                <a:sym typeface="DM Sans"/>
              </a:rPr>
            </a:br>
            <a:r>
              <a:rPr i="1" lang="en">
                <a:latin typeface="DM Sans"/>
                <a:ea typeface="DM Sans"/>
                <a:cs typeface="DM Sans"/>
                <a:sym typeface="DM Sans"/>
              </a:rPr>
              <a:t>(S3, ADLS)</a:t>
            </a:r>
            <a:endParaRPr i="1">
              <a:latin typeface="DM Sans"/>
              <a:ea typeface="DM Sans"/>
              <a:cs typeface="DM Sans"/>
              <a:sym typeface="DM Sans"/>
            </a:endParaRPr>
          </a:p>
        </p:txBody>
      </p:sp>
      <p:sp>
        <p:nvSpPr>
          <p:cNvPr id="1350" name="Google Shape;1350;p164"/>
          <p:cNvSpPr txBox="1"/>
          <p:nvPr>
            <p:ph idx="12" type="sldNum"/>
          </p:nvPr>
        </p:nvSpPr>
        <p:spPr>
          <a:xfrm>
            <a:off x="10866463" y="6351634"/>
            <a:ext cx="6666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1" name="Google Shape;1351;p164"/>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Life of a query with Unity Catalog</a:t>
            </a:r>
            <a:endParaRPr sz="3600"/>
          </a:p>
        </p:txBody>
      </p:sp>
      <p:pic>
        <p:nvPicPr>
          <p:cNvPr id="1352" name="Google Shape;1352;p164"/>
          <p:cNvPicPr preferRelativeResize="0"/>
          <p:nvPr/>
        </p:nvPicPr>
        <p:blipFill rotWithShape="1">
          <a:blip r:embed="rId3">
            <a:alphaModFix/>
          </a:blip>
          <a:srcRect b="0" l="0" r="0" t="0"/>
          <a:stretch/>
        </p:blipFill>
        <p:spPr>
          <a:xfrm>
            <a:off x="447117" y="4054655"/>
            <a:ext cx="583354" cy="583354"/>
          </a:xfrm>
          <a:prstGeom prst="rect">
            <a:avLst/>
          </a:prstGeom>
          <a:noFill/>
          <a:ln>
            <a:noFill/>
          </a:ln>
        </p:spPr>
      </p:pic>
      <p:grpSp>
        <p:nvGrpSpPr>
          <p:cNvPr id="1353" name="Google Shape;1353;p164"/>
          <p:cNvGrpSpPr/>
          <p:nvPr/>
        </p:nvGrpSpPr>
        <p:grpSpPr>
          <a:xfrm>
            <a:off x="7538570" y="5197691"/>
            <a:ext cx="958812" cy="895500"/>
            <a:chOff x="8405325" y="4979961"/>
            <a:chExt cx="959100" cy="895500"/>
          </a:xfrm>
        </p:grpSpPr>
        <p:sp>
          <p:nvSpPr>
            <p:cNvPr id="1354" name="Google Shape;1354;p164"/>
            <p:cNvSpPr/>
            <p:nvPr/>
          </p:nvSpPr>
          <p:spPr>
            <a:xfrm>
              <a:off x="8405325" y="4979961"/>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lnSpc>
                  <a:spcPct val="85000"/>
                </a:lnSpc>
                <a:spcBef>
                  <a:spcPts val="0"/>
                </a:spcBef>
                <a:spcAft>
                  <a:spcPts val="0"/>
                </a:spcAft>
                <a:buNone/>
              </a:pPr>
              <a:r>
                <a:rPr lang="en" sz="1200">
                  <a:latin typeface="DM Sans Medium"/>
                  <a:ea typeface="DM Sans Medium"/>
                  <a:cs typeface="DM Sans Medium"/>
                  <a:sym typeface="DM Sans Medium"/>
                </a:rPr>
                <a:t>Cloud Storage</a:t>
              </a:r>
              <a:endParaRPr sz="1200">
                <a:latin typeface="DM Sans Medium"/>
                <a:ea typeface="DM Sans Medium"/>
                <a:cs typeface="DM Sans Medium"/>
                <a:sym typeface="DM Sans Medium"/>
              </a:endParaRPr>
            </a:p>
          </p:txBody>
        </p:sp>
        <p:pic>
          <p:nvPicPr>
            <p:cNvPr id="1355" name="Google Shape;1355;p164"/>
            <p:cNvPicPr preferRelativeResize="0"/>
            <p:nvPr/>
          </p:nvPicPr>
          <p:blipFill rotWithShape="1">
            <a:blip r:embed="rId4">
              <a:alphaModFix/>
            </a:blip>
            <a:srcRect b="-5830" l="0" r="0" t="5830"/>
            <a:stretch/>
          </p:blipFill>
          <p:spPr>
            <a:xfrm>
              <a:off x="8622375" y="5012801"/>
              <a:ext cx="525001" cy="525017"/>
            </a:xfrm>
            <a:prstGeom prst="rect">
              <a:avLst/>
            </a:prstGeom>
            <a:noFill/>
            <a:ln>
              <a:noFill/>
            </a:ln>
          </p:spPr>
        </p:pic>
      </p:grpSp>
      <p:cxnSp>
        <p:nvCxnSpPr>
          <p:cNvPr id="1356" name="Google Shape;1356;p164"/>
          <p:cNvCxnSpPr/>
          <p:nvPr/>
        </p:nvCxnSpPr>
        <p:spPr>
          <a:xfrm>
            <a:off x="1310572" y="4270425"/>
            <a:ext cx="1778400" cy="0"/>
          </a:xfrm>
          <a:prstGeom prst="straightConnector1">
            <a:avLst/>
          </a:prstGeom>
          <a:noFill/>
          <a:ln cap="flat" cmpd="sng" w="19050">
            <a:solidFill>
              <a:schemeClr val="accent2"/>
            </a:solidFill>
            <a:prstDash val="solid"/>
            <a:round/>
            <a:headEnd len="med" w="med" type="none"/>
            <a:tailEnd len="med" w="med" type="triangle"/>
          </a:ln>
        </p:spPr>
      </p:cxnSp>
      <p:cxnSp>
        <p:nvCxnSpPr>
          <p:cNvPr id="1357" name="Google Shape;1357;p164"/>
          <p:cNvCxnSpPr/>
          <p:nvPr/>
        </p:nvCxnSpPr>
        <p:spPr>
          <a:xfrm rot="10800000">
            <a:off x="4688414" y="3835325"/>
            <a:ext cx="2748900" cy="0"/>
          </a:xfrm>
          <a:prstGeom prst="straightConnector1">
            <a:avLst/>
          </a:prstGeom>
          <a:noFill/>
          <a:ln cap="flat" cmpd="sng" w="19050">
            <a:solidFill>
              <a:schemeClr val="accent2"/>
            </a:solidFill>
            <a:prstDash val="solid"/>
            <a:round/>
            <a:headEnd len="med" w="med" type="none"/>
            <a:tailEnd len="med" w="med" type="triangle"/>
          </a:ln>
        </p:spPr>
      </p:cxnSp>
      <p:cxnSp>
        <p:nvCxnSpPr>
          <p:cNvPr id="1358" name="Google Shape;1358;p164"/>
          <p:cNvCxnSpPr/>
          <p:nvPr/>
        </p:nvCxnSpPr>
        <p:spPr>
          <a:xfrm rot="10800000">
            <a:off x="8029241" y="4231000"/>
            <a:ext cx="0" cy="858900"/>
          </a:xfrm>
          <a:prstGeom prst="straightConnector1">
            <a:avLst/>
          </a:prstGeom>
          <a:noFill/>
          <a:ln cap="flat" cmpd="sng" w="19050">
            <a:solidFill>
              <a:schemeClr val="accent2"/>
            </a:solidFill>
            <a:prstDash val="solid"/>
            <a:round/>
            <a:headEnd len="med" w="med" type="triangle"/>
            <a:tailEnd len="med" w="med" type="triangle"/>
          </a:ln>
        </p:spPr>
      </p:cxnSp>
      <p:sp>
        <p:nvSpPr>
          <p:cNvPr id="1359" name="Google Shape;1359;p164"/>
          <p:cNvSpPr/>
          <p:nvPr/>
        </p:nvSpPr>
        <p:spPr>
          <a:xfrm>
            <a:off x="10351285" y="3243175"/>
            <a:ext cx="9588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 sz="1200">
                <a:latin typeface="DM Sans Medium"/>
                <a:ea typeface="DM Sans Medium"/>
                <a:cs typeface="DM Sans Medium"/>
                <a:sym typeface="DM Sans Medium"/>
              </a:rPr>
              <a:t>Audit log</a:t>
            </a:r>
            <a:endParaRPr sz="1200">
              <a:latin typeface="DM Sans Medium"/>
              <a:ea typeface="DM Sans Medium"/>
              <a:cs typeface="DM Sans Medium"/>
              <a:sym typeface="DM Sans Medium"/>
            </a:endParaRPr>
          </a:p>
        </p:txBody>
      </p:sp>
      <p:pic>
        <p:nvPicPr>
          <p:cNvPr id="1360" name="Google Shape;1360;p164"/>
          <p:cNvPicPr preferRelativeResize="0"/>
          <p:nvPr/>
        </p:nvPicPr>
        <p:blipFill rotWithShape="1">
          <a:blip r:embed="rId5">
            <a:alphaModFix/>
          </a:blip>
          <a:srcRect b="0" l="0" r="0" t="0"/>
          <a:stretch/>
        </p:blipFill>
        <p:spPr>
          <a:xfrm>
            <a:off x="10539037" y="3290680"/>
            <a:ext cx="583354" cy="583354"/>
          </a:xfrm>
          <a:prstGeom prst="rect">
            <a:avLst/>
          </a:prstGeom>
          <a:noFill/>
          <a:ln>
            <a:noFill/>
          </a:ln>
        </p:spPr>
      </p:pic>
      <p:sp>
        <p:nvSpPr>
          <p:cNvPr id="1361" name="Google Shape;1361;p164"/>
          <p:cNvSpPr txBox="1"/>
          <p:nvPr/>
        </p:nvSpPr>
        <p:spPr>
          <a:xfrm>
            <a:off x="8910607" y="3026585"/>
            <a:ext cx="196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4"/>
                </a:solidFill>
                <a:latin typeface="DM Sans"/>
                <a:ea typeface="DM Sans"/>
                <a:cs typeface="DM Sans"/>
                <a:sym typeface="DM Sans"/>
              </a:rPr>
              <a:t>Write </a:t>
            </a:r>
            <a:endParaRPr sz="1200">
              <a:solidFill>
                <a:schemeClr val="accent4"/>
              </a:solidFill>
              <a:latin typeface="DM Sans"/>
              <a:ea typeface="DM Sans"/>
              <a:cs typeface="DM Sans"/>
              <a:sym typeface="DM Sans"/>
            </a:endParaRPr>
          </a:p>
          <a:p>
            <a:pPr indent="0" lvl="0" marL="0" rtl="0" algn="ctr">
              <a:spcBef>
                <a:spcPts val="0"/>
              </a:spcBef>
              <a:spcAft>
                <a:spcPts val="0"/>
              </a:spcAft>
              <a:buNone/>
            </a:pPr>
            <a:r>
              <a:rPr lang="en" sz="1200">
                <a:solidFill>
                  <a:schemeClr val="accent4"/>
                </a:solidFill>
                <a:latin typeface="DM Sans"/>
                <a:ea typeface="DM Sans"/>
                <a:cs typeface="DM Sans"/>
                <a:sym typeface="DM Sans"/>
              </a:rPr>
              <a:t>audit log</a:t>
            </a:r>
            <a:endParaRPr sz="1200">
              <a:solidFill>
                <a:schemeClr val="accent4"/>
              </a:solidFill>
              <a:latin typeface="DM Sans"/>
              <a:ea typeface="DM Sans"/>
              <a:cs typeface="DM Sans"/>
              <a:sym typeface="DM Sans"/>
            </a:endParaRPr>
          </a:p>
        </p:txBody>
      </p:sp>
      <p:grpSp>
        <p:nvGrpSpPr>
          <p:cNvPr id="1362" name="Google Shape;1362;p164"/>
          <p:cNvGrpSpPr/>
          <p:nvPr/>
        </p:nvGrpSpPr>
        <p:grpSpPr>
          <a:xfrm>
            <a:off x="7538608" y="1698675"/>
            <a:ext cx="958812" cy="895500"/>
            <a:chOff x="7631125" y="1241475"/>
            <a:chExt cx="959100" cy="895500"/>
          </a:xfrm>
        </p:grpSpPr>
        <p:sp>
          <p:nvSpPr>
            <p:cNvPr id="1363" name="Google Shape;1363;p164"/>
            <p:cNvSpPr/>
            <p:nvPr/>
          </p:nvSpPr>
          <p:spPr>
            <a:xfrm>
              <a:off x="7631125" y="1241475"/>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91425" spcFirstLastPara="1" rIns="91425" wrap="square" tIns="91425">
              <a:noAutofit/>
            </a:bodyPr>
            <a:lstStyle/>
            <a:p>
              <a:pPr indent="0" lvl="0" marL="0" rtl="0" algn="ctr">
                <a:spcBef>
                  <a:spcPts val="0"/>
                </a:spcBef>
                <a:spcAft>
                  <a:spcPts val="0"/>
                </a:spcAft>
                <a:buNone/>
              </a:pPr>
              <a:r>
                <a:rPr lang="en" sz="1200">
                  <a:latin typeface="DM Sans Medium"/>
                  <a:ea typeface="DM Sans Medium"/>
                  <a:cs typeface="DM Sans Medium"/>
                  <a:sym typeface="DM Sans Medium"/>
                </a:rPr>
                <a:t>Admin</a:t>
              </a:r>
              <a:endParaRPr sz="1200"/>
            </a:p>
          </p:txBody>
        </p:sp>
        <p:pic>
          <p:nvPicPr>
            <p:cNvPr id="1364" name="Google Shape;1364;p164"/>
            <p:cNvPicPr preferRelativeResize="0"/>
            <p:nvPr/>
          </p:nvPicPr>
          <p:blipFill rotWithShape="1">
            <a:blip r:embed="rId6">
              <a:alphaModFix/>
            </a:blip>
            <a:srcRect b="-8630" l="-8630" r="-8630" t="-8630"/>
            <a:stretch/>
          </p:blipFill>
          <p:spPr>
            <a:xfrm>
              <a:off x="7814626" y="1278277"/>
              <a:ext cx="615642" cy="615601"/>
            </a:xfrm>
            <a:prstGeom prst="rect">
              <a:avLst/>
            </a:prstGeom>
            <a:noFill/>
            <a:ln>
              <a:noFill/>
            </a:ln>
          </p:spPr>
        </p:pic>
      </p:grpSp>
      <p:sp>
        <p:nvSpPr>
          <p:cNvPr id="1365" name="Google Shape;1365;p164"/>
          <p:cNvSpPr/>
          <p:nvPr/>
        </p:nvSpPr>
        <p:spPr>
          <a:xfrm>
            <a:off x="7887826" y="2579638"/>
            <a:ext cx="282900" cy="524700"/>
          </a:xfrm>
          <a:prstGeom prst="downArrow">
            <a:avLst>
              <a:gd fmla="val 46756" name="adj1"/>
              <a:gd fmla="val 42789"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64"/>
          <p:cNvSpPr txBox="1"/>
          <p:nvPr/>
        </p:nvSpPr>
        <p:spPr>
          <a:xfrm>
            <a:off x="8720918" y="1330575"/>
            <a:ext cx="3217500" cy="1631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spAutoFit/>
          </a:bodyPr>
          <a:lstStyle/>
          <a:p>
            <a:pPr indent="-203200" lvl="0" marL="228600" marR="0" rtl="0" algn="l">
              <a:lnSpc>
                <a:spcPct val="100000"/>
              </a:lnSpc>
              <a:spcBef>
                <a:spcPts val="0"/>
              </a:spcBef>
              <a:spcAft>
                <a:spcPts val="0"/>
              </a:spcAft>
              <a:buClr>
                <a:schemeClr val="dk2"/>
              </a:buClr>
              <a:buSzPts val="1400"/>
              <a:buFont typeface="DM Sans"/>
              <a:buChar char="●"/>
            </a:pPr>
            <a:r>
              <a:rPr lang="en">
                <a:solidFill>
                  <a:schemeClr val="dk2"/>
                </a:solidFill>
                <a:latin typeface="DM Sans"/>
                <a:ea typeface="DM Sans"/>
                <a:cs typeface="DM Sans"/>
                <a:sym typeface="DM Sans"/>
              </a:rPr>
              <a:t>Creates an IAM role (AWS)/ Managed Identityl (Azure)</a:t>
            </a:r>
            <a:endParaRPr>
              <a:solidFill>
                <a:schemeClr val="dk2"/>
              </a:solidFill>
              <a:latin typeface="DM Sans"/>
              <a:ea typeface="DM Sans"/>
              <a:cs typeface="DM Sans"/>
              <a:sym typeface="DM Sans"/>
            </a:endParaRPr>
          </a:p>
          <a:p>
            <a:pPr indent="-203200" lvl="0" marL="228600" marR="0" rtl="0" algn="l">
              <a:lnSpc>
                <a:spcPct val="100000"/>
              </a:lnSpc>
              <a:spcBef>
                <a:spcPts val="600"/>
              </a:spcBef>
              <a:spcAft>
                <a:spcPts val="0"/>
              </a:spcAft>
              <a:buClr>
                <a:schemeClr val="dk2"/>
              </a:buClr>
              <a:buSzPts val="1400"/>
              <a:buFont typeface="DM Sans"/>
              <a:buChar char="●"/>
            </a:pPr>
            <a:r>
              <a:rPr lang="en">
                <a:solidFill>
                  <a:schemeClr val="dk2"/>
                </a:solidFill>
                <a:latin typeface="DM Sans"/>
                <a:ea typeface="DM Sans"/>
                <a:cs typeface="DM Sans"/>
                <a:sym typeface="DM Sans"/>
              </a:rPr>
              <a:t>Creates storage credentials/ external locations in Unity Catalog</a:t>
            </a:r>
            <a:endParaRPr>
              <a:solidFill>
                <a:schemeClr val="dk2"/>
              </a:solidFill>
              <a:latin typeface="DM Sans"/>
              <a:ea typeface="DM Sans"/>
              <a:cs typeface="DM Sans"/>
              <a:sym typeface="DM Sans"/>
            </a:endParaRPr>
          </a:p>
          <a:p>
            <a:pPr indent="-203200" lvl="0" marL="228600" marR="0" rtl="0" algn="l">
              <a:lnSpc>
                <a:spcPct val="100000"/>
              </a:lnSpc>
              <a:spcBef>
                <a:spcPts val="600"/>
              </a:spcBef>
              <a:spcAft>
                <a:spcPts val="600"/>
              </a:spcAft>
              <a:buClr>
                <a:schemeClr val="dk2"/>
              </a:buClr>
              <a:buSzPts val="1400"/>
              <a:buFont typeface="DM Sans"/>
              <a:buChar char="●"/>
            </a:pPr>
            <a:r>
              <a:rPr lang="en">
                <a:solidFill>
                  <a:schemeClr val="dk2"/>
                </a:solidFill>
                <a:latin typeface="DM Sans"/>
                <a:ea typeface="DM Sans"/>
                <a:cs typeface="DM Sans"/>
                <a:sym typeface="DM Sans"/>
              </a:rPr>
              <a:t>Defines access policies in Unity Catalog</a:t>
            </a:r>
            <a:endParaRPr>
              <a:solidFill>
                <a:schemeClr val="dk2"/>
              </a:solidFill>
              <a:latin typeface="DM Sans"/>
              <a:ea typeface="DM Sans"/>
              <a:cs typeface="DM Sans"/>
              <a:sym typeface="DM Sans"/>
            </a:endParaRPr>
          </a:p>
        </p:txBody>
      </p:sp>
      <p:sp>
        <p:nvSpPr>
          <p:cNvPr id="1367" name="Google Shape;1367;p164"/>
          <p:cNvSpPr/>
          <p:nvPr/>
        </p:nvSpPr>
        <p:spPr>
          <a:xfrm>
            <a:off x="1386802" y="3874035"/>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2"/>
                </a:solidFill>
                <a:latin typeface="DM Sans"/>
                <a:ea typeface="DM Sans"/>
                <a:cs typeface="DM Sans"/>
                <a:sym typeface="DM Sans"/>
              </a:rPr>
              <a:t>1</a:t>
            </a:r>
            <a:endParaRPr b="1">
              <a:solidFill>
                <a:schemeClr val="accent2"/>
              </a:solidFill>
              <a:latin typeface="DM Sans"/>
              <a:ea typeface="DM Sans"/>
              <a:cs typeface="DM Sans"/>
              <a:sym typeface="DM Sans"/>
            </a:endParaRPr>
          </a:p>
        </p:txBody>
      </p:sp>
      <p:sp>
        <p:nvSpPr>
          <p:cNvPr id="1368" name="Google Shape;1368;p164"/>
          <p:cNvSpPr txBox="1"/>
          <p:nvPr/>
        </p:nvSpPr>
        <p:spPr>
          <a:xfrm>
            <a:off x="1625730" y="3732735"/>
            <a:ext cx="163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DM Sans"/>
                <a:ea typeface="DM Sans"/>
                <a:cs typeface="DM Sans"/>
                <a:sym typeface="DM Sans"/>
              </a:rPr>
              <a:t>Send query (SQL</a:t>
            </a:r>
            <a:endParaRPr sz="1200">
              <a:solidFill>
                <a:schemeClr val="accent2"/>
              </a:solidFill>
              <a:latin typeface="DM Sans"/>
              <a:ea typeface="DM Sans"/>
              <a:cs typeface="DM Sans"/>
              <a:sym typeface="DM Sans"/>
            </a:endParaRPr>
          </a:p>
          <a:p>
            <a:pPr indent="0" lvl="0" marL="0" rtl="0" algn="l">
              <a:spcBef>
                <a:spcPts val="0"/>
              </a:spcBef>
              <a:spcAft>
                <a:spcPts val="0"/>
              </a:spcAft>
              <a:buNone/>
            </a:pPr>
            <a:r>
              <a:rPr lang="en" sz="1200">
                <a:solidFill>
                  <a:schemeClr val="accent2"/>
                </a:solidFill>
                <a:latin typeface="DM Sans"/>
                <a:ea typeface="DM Sans"/>
                <a:cs typeface="DM Sans"/>
                <a:sym typeface="DM Sans"/>
              </a:rPr>
              <a:t>Python, R, Scala,)</a:t>
            </a:r>
            <a:endParaRPr sz="1200"/>
          </a:p>
        </p:txBody>
      </p:sp>
      <p:sp>
        <p:nvSpPr>
          <p:cNvPr id="1369" name="Google Shape;1369;p164"/>
          <p:cNvSpPr txBox="1"/>
          <p:nvPr/>
        </p:nvSpPr>
        <p:spPr>
          <a:xfrm>
            <a:off x="8445365" y="4364325"/>
            <a:ext cx="2295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accent2"/>
                </a:solidFill>
                <a:latin typeface="DM Sans"/>
                <a:ea typeface="DM Sans"/>
                <a:cs typeface="DM Sans"/>
                <a:sym typeface="DM Sans"/>
              </a:rPr>
              <a:t>Assume IAM Role / </a:t>
            </a:r>
            <a:endParaRPr sz="1200">
              <a:solidFill>
                <a:schemeClr val="accent2"/>
              </a:solidFill>
              <a:latin typeface="DM Sans"/>
              <a:ea typeface="DM Sans"/>
              <a:cs typeface="DM Sans"/>
              <a:sym typeface="DM Sans"/>
            </a:endParaRPr>
          </a:p>
          <a:p>
            <a:pPr indent="0" lvl="0" marL="0" marR="0" rtl="0" algn="l">
              <a:lnSpc>
                <a:spcPct val="100000"/>
              </a:lnSpc>
              <a:spcBef>
                <a:spcPts val="0"/>
              </a:spcBef>
              <a:spcAft>
                <a:spcPts val="0"/>
              </a:spcAft>
              <a:buNone/>
            </a:pPr>
            <a:r>
              <a:rPr lang="en" sz="1200">
                <a:solidFill>
                  <a:schemeClr val="accent2"/>
                </a:solidFill>
                <a:latin typeface="DM Sans"/>
                <a:ea typeface="DM Sans"/>
                <a:cs typeface="DM Sans"/>
                <a:sym typeface="DM Sans"/>
              </a:rPr>
              <a:t>Managed Identity</a:t>
            </a:r>
            <a:endParaRPr sz="1200">
              <a:latin typeface="DM Sans"/>
              <a:ea typeface="DM Sans"/>
              <a:cs typeface="DM Sans"/>
              <a:sym typeface="DM Sans"/>
            </a:endParaRPr>
          </a:p>
        </p:txBody>
      </p:sp>
      <p:sp>
        <p:nvSpPr>
          <p:cNvPr id="1370" name="Google Shape;1370;p164"/>
          <p:cNvSpPr txBox="1"/>
          <p:nvPr/>
        </p:nvSpPr>
        <p:spPr>
          <a:xfrm>
            <a:off x="5098262" y="2864803"/>
            <a:ext cx="196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A972"/>
                </a:solidFill>
                <a:latin typeface="DM Sans"/>
                <a:ea typeface="DM Sans"/>
                <a:cs typeface="DM Sans"/>
                <a:sym typeface="DM Sans"/>
              </a:rPr>
              <a:t>Check namespace , metadata and grants</a:t>
            </a:r>
            <a:endParaRPr sz="1200">
              <a:solidFill>
                <a:srgbClr val="00A972"/>
              </a:solidFill>
              <a:latin typeface="DM Sans"/>
              <a:ea typeface="DM Sans"/>
              <a:cs typeface="DM Sans"/>
              <a:sym typeface="DM Sans"/>
            </a:endParaRPr>
          </a:p>
        </p:txBody>
      </p:sp>
      <p:sp>
        <p:nvSpPr>
          <p:cNvPr id="1371" name="Google Shape;1371;p164"/>
          <p:cNvSpPr/>
          <p:nvPr/>
        </p:nvSpPr>
        <p:spPr>
          <a:xfrm>
            <a:off x="4824195" y="3006103"/>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2"/>
                </a:solidFill>
                <a:latin typeface="DM Sans"/>
                <a:ea typeface="DM Sans"/>
                <a:cs typeface="DM Sans"/>
                <a:sym typeface="DM Sans"/>
              </a:rPr>
              <a:t>2</a:t>
            </a:r>
            <a:endParaRPr b="1">
              <a:solidFill>
                <a:schemeClr val="accent2"/>
              </a:solidFill>
              <a:latin typeface="DM Sans"/>
              <a:ea typeface="DM Sans"/>
              <a:cs typeface="DM Sans"/>
              <a:sym typeface="DM Sans"/>
            </a:endParaRPr>
          </a:p>
        </p:txBody>
      </p:sp>
      <p:sp>
        <p:nvSpPr>
          <p:cNvPr id="1372" name="Google Shape;1372;p164"/>
          <p:cNvSpPr/>
          <p:nvPr/>
        </p:nvSpPr>
        <p:spPr>
          <a:xfrm>
            <a:off x="8160936" y="4505625"/>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2"/>
                </a:solidFill>
                <a:latin typeface="DM Sans"/>
                <a:ea typeface="DM Sans"/>
                <a:cs typeface="DM Sans"/>
                <a:sym typeface="DM Sans"/>
              </a:rPr>
              <a:t>3</a:t>
            </a:r>
            <a:endParaRPr b="1">
              <a:solidFill>
                <a:schemeClr val="accent2"/>
              </a:solidFill>
              <a:latin typeface="DM Sans"/>
              <a:ea typeface="DM Sans"/>
              <a:cs typeface="DM Sans"/>
              <a:sym typeface="DM Sans"/>
            </a:endParaRPr>
          </a:p>
        </p:txBody>
      </p:sp>
      <p:sp>
        <p:nvSpPr>
          <p:cNvPr id="1373" name="Google Shape;1373;p164"/>
          <p:cNvSpPr txBox="1"/>
          <p:nvPr/>
        </p:nvSpPr>
        <p:spPr>
          <a:xfrm>
            <a:off x="5098262" y="3835575"/>
            <a:ext cx="2330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A972"/>
                </a:solidFill>
                <a:latin typeface="DM Sans"/>
                <a:ea typeface="DM Sans"/>
                <a:cs typeface="DM Sans"/>
                <a:sym typeface="DM Sans"/>
              </a:rPr>
              <a:t>Return list of paths/data files and scoped down temporary tokens</a:t>
            </a:r>
            <a:endParaRPr sz="1200">
              <a:solidFill>
                <a:srgbClr val="00A972"/>
              </a:solidFill>
              <a:latin typeface="DM Sans"/>
              <a:ea typeface="DM Sans"/>
              <a:cs typeface="DM Sans"/>
              <a:sym typeface="DM Sans"/>
            </a:endParaRPr>
          </a:p>
        </p:txBody>
      </p:sp>
      <p:sp>
        <p:nvSpPr>
          <p:cNvPr id="1374" name="Google Shape;1374;p164"/>
          <p:cNvSpPr/>
          <p:nvPr/>
        </p:nvSpPr>
        <p:spPr>
          <a:xfrm>
            <a:off x="4824195" y="3976875"/>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2"/>
                </a:solidFill>
                <a:latin typeface="DM Sans"/>
                <a:ea typeface="DM Sans"/>
                <a:cs typeface="DM Sans"/>
                <a:sym typeface="DM Sans"/>
              </a:rPr>
              <a:t>4</a:t>
            </a:r>
            <a:endParaRPr b="1">
              <a:solidFill>
                <a:schemeClr val="accent2"/>
              </a:solidFill>
              <a:latin typeface="DM Sans"/>
              <a:ea typeface="DM Sans"/>
              <a:cs typeface="DM Sans"/>
              <a:sym typeface="DM Sans"/>
            </a:endParaRPr>
          </a:p>
        </p:txBody>
      </p:sp>
      <p:sp>
        <p:nvSpPr>
          <p:cNvPr id="1375" name="Google Shape;1375;p164"/>
          <p:cNvSpPr txBox="1"/>
          <p:nvPr/>
        </p:nvSpPr>
        <p:spPr>
          <a:xfrm>
            <a:off x="5136202" y="4741185"/>
            <a:ext cx="247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DM Sans"/>
                <a:ea typeface="DM Sans"/>
                <a:cs typeface="DM Sans"/>
                <a:sym typeface="DM Sans"/>
              </a:rPr>
              <a:t>Request/ingest data from paths/data files with temporary tokens</a:t>
            </a:r>
            <a:endParaRPr sz="1200">
              <a:solidFill>
                <a:srgbClr val="00A972"/>
              </a:solidFill>
              <a:latin typeface="DM Sans"/>
              <a:ea typeface="DM Sans"/>
              <a:cs typeface="DM Sans"/>
              <a:sym typeface="DM Sans"/>
            </a:endParaRPr>
          </a:p>
        </p:txBody>
      </p:sp>
      <p:sp>
        <p:nvSpPr>
          <p:cNvPr id="1376" name="Google Shape;1376;p164"/>
          <p:cNvSpPr/>
          <p:nvPr/>
        </p:nvSpPr>
        <p:spPr>
          <a:xfrm>
            <a:off x="4824195" y="5020410"/>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2"/>
                </a:solidFill>
                <a:latin typeface="DM Sans"/>
                <a:ea typeface="DM Sans"/>
                <a:cs typeface="DM Sans"/>
                <a:sym typeface="DM Sans"/>
              </a:rPr>
              <a:t>5</a:t>
            </a:r>
            <a:endParaRPr b="1">
              <a:solidFill>
                <a:schemeClr val="accent2"/>
              </a:solidFill>
              <a:latin typeface="DM Sans"/>
              <a:ea typeface="DM Sans"/>
              <a:cs typeface="DM Sans"/>
              <a:sym typeface="DM Sans"/>
            </a:endParaRPr>
          </a:p>
        </p:txBody>
      </p:sp>
      <p:sp>
        <p:nvSpPr>
          <p:cNvPr id="1377" name="Google Shape;1377;p164"/>
          <p:cNvSpPr txBox="1"/>
          <p:nvPr/>
        </p:nvSpPr>
        <p:spPr>
          <a:xfrm>
            <a:off x="5142376" y="5957486"/>
            <a:ext cx="1561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DM Sans"/>
                <a:ea typeface="DM Sans"/>
                <a:cs typeface="DM Sans"/>
                <a:sym typeface="DM Sans"/>
              </a:rPr>
              <a:t>Return data </a:t>
            </a:r>
            <a:endParaRPr sz="1200">
              <a:solidFill>
                <a:srgbClr val="00A972"/>
              </a:solidFill>
              <a:latin typeface="DM Sans"/>
              <a:ea typeface="DM Sans"/>
              <a:cs typeface="DM Sans"/>
              <a:sym typeface="DM Sans"/>
            </a:endParaRPr>
          </a:p>
        </p:txBody>
      </p:sp>
      <p:sp>
        <p:nvSpPr>
          <p:cNvPr id="1378" name="Google Shape;1378;p164"/>
          <p:cNvSpPr/>
          <p:nvPr/>
        </p:nvSpPr>
        <p:spPr>
          <a:xfrm>
            <a:off x="4824193" y="6006386"/>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2"/>
                </a:solidFill>
                <a:latin typeface="DM Sans"/>
                <a:ea typeface="DM Sans"/>
                <a:cs typeface="DM Sans"/>
                <a:sym typeface="DM Sans"/>
              </a:rPr>
              <a:t>6</a:t>
            </a:r>
            <a:endParaRPr b="1">
              <a:solidFill>
                <a:schemeClr val="accent2"/>
              </a:solidFill>
              <a:latin typeface="DM Sans"/>
              <a:ea typeface="DM Sans"/>
              <a:cs typeface="DM Sans"/>
              <a:sym typeface="DM Sans"/>
            </a:endParaRPr>
          </a:p>
        </p:txBody>
      </p:sp>
      <p:sp>
        <p:nvSpPr>
          <p:cNvPr id="1379" name="Google Shape;1379;p164"/>
          <p:cNvSpPr txBox="1"/>
          <p:nvPr/>
        </p:nvSpPr>
        <p:spPr>
          <a:xfrm>
            <a:off x="1625730" y="4724921"/>
            <a:ext cx="141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A972"/>
                </a:solidFill>
                <a:latin typeface="DM Sans"/>
                <a:ea typeface="DM Sans"/>
                <a:cs typeface="DM Sans"/>
                <a:sym typeface="DM Sans"/>
              </a:rPr>
              <a:t>Send result</a:t>
            </a:r>
            <a:endParaRPr sz="1200">
              <a:solidFill>
                <a:srgbClr val="00A972"/>
              </a:solidFill>
              <a:latin typeface="DM Sans"/>
              <a:ea typeface="DM Sans"/>
              <a:cs typeface="DM Sans"/>
              <a:sym typeface="DM Sans"/>
            </a:endParaRPr>
          </a:p>
        </p:txBody>
      </p:sp>
      <p:sp>
        <p:nvSpPr>
          <p:cNvPr id="1380" name="Google Shape;1380;p164"/>
          <p:cNvSpPr/>
          <p:nvPr/>
        </p:nvSpPr>
        <p:spPr>
          <a:xfrm>
            <a:off x="1386802" y="4773821"/>
            <a:ext cx="282900" cy="2715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accent2"/>
                </a:solidFill>
                <a:latin typeface="DM Sans"/>
                <a:ea typeface="DM Sans"/>
                <a:cs typeface="DM Sans"/>
                <a:sym typeface="DM Sans"/>
              </a:rPr>
              <a:t>8</a:t>
            </a:r>
            <a:endParaRPr b="1">
              <a:solidFill>
                <a:schemeClr val="accent2"/>
              </a:solidFill>
              <a:latin typeface="DM Sans"/>
              <a:ea typeface="DM Sans"/>
              <a:cs typeface="DM Sans"/>
              <a:sym typeface="DM Sans"/>
            </a:endParaRPr>
          </a:p>
        </p:txBody>
      </p:sp>
      <p:cxnSp>
        <p:nvCxnSpPr>
          <p:cNvPr id="1381" name="Google Shape;1381;p164"/>
          <p:cNvCxnSpPr/>
          <p:nvPr/>
        </p:nvCxnSpPr>
        <p:spPr>
          <a:xfrm rot="10800000">
            <a:off x="4688410" y="3454336"/>
            <a:ext cx="2748900" cy="0"/>
          </a:xfrm>
          <a:prstGeom prst="straightConnector1">
            <a:avLst/>
          </a:prstGeom>
          <a:noFill/>
          <a:ln cap="flat" cmpd="sng" w="19050">
            <a:solidFill>
              <a:schemeClr val="accent2"/>
            </a:solidFill>
            <a:prstDash val="solid"/>
            <a:round/>
            <a:headEnd len="med" w="med" type="triangle"/>
            <a:tailEnd len="med" w="med" type="none"/>
          </a:ln>
        </p:spPr>
      </p:cxnSp>
      <p:cxnSp>
        <p:nvCxnSpPr>
          <p:cNvPr id="1382" name="Google Shape;1382;p164"/>
          <p:cNvCxnSpPr/>
          <p:nvPr/>
        </p:nvCxnSpPr>
        <p:spPr>
          <a:xfrm>
            <a:off x="1336391" y="4651425"/>
            <a:ext cx="1752600" cy="0"/>
          </a:xfrm>
          <a:prstGeom prst="straightConnector1">
            <a:avLst/>
          </a:prstGeom>
          <a:noFill/>
          <a:ln cap="flat" cmpd="sng" w="19050">
            <a:solidFill>
              <a:schemeClr val="accent2"/>
            </a:solidFill>
            <a:prstDash val="solid"/>
            <a:round/>
            <a:headEnd len="med" w="med" type="triangle"/>
            <a:tailEnd len="med" w="med" type="none"/>
          </a:ln>
        </p:spPr>
      </p:cxnSp>
      <p:grpSp>
        <p:nvGrpSpPr>
          <p:cNvPr id="1383" name="Google Shape;1383;p164"/>
          <p:cNvGrpSpPr/>
          <p:nvPr/>
        </p:nvGrpSpPr>
        <p:grpSpPr>
          <a:xfrm>
            <a:off x="4703883" y="5482400"/>
            <a:ext cx="2748835" cy="381000"/>
            <a:chOff x="4705031" y="5482400"/>
            <a:chExt cx="3218400" cy="381000"/>
          </a:xfrm>
        </p:grpSpPr>
        <p:cxnSp>
          <p:nvCxnSpPr>
            <p:cNvPr id="1384" name="Google Shape;1384;p164"/>
            <p:cNvCxnSpPr/>
            <p:nvPr/>
          </p:nvCxnSpPr>
          <p:spPr>
            <a:xfrm>
              <a:off x="4705031" y="5482400"/>
              <a:ext cx="3218400" cy="0"/>
            </a:xfrm>
            <a:prstGeom prst="straightConnector1">
              <a:avLst/>
            </a:prstGeom>
            <a:noFill/>
            <a:ln cap="flat" cmpd="sng" w="19050">
              <a:solidFill>
                <a:schemeClr val="accent2"/>
              </a:solidFill>
              <a:prstDash val="solid"/>
              <a:round/>
              <a:headEnd len="med" w="med" type="none"/>
              <a:tailEnd len="med" w="med" type="triangle"/>
            </a:ln>
          </p:spPr>
        </p:cxnSp>
        <p:cxnSp>
          <p:nvCxnSpPr>
            <p:cNvPr id="1385" name="Google Shape;1385;p164"/>
            <p:cNvCxnSpPr/>
            <p:nvPr/>
          </p:nvCxnSpPr>
          <p:spPr>
            <a:xfrm>
              <a:off x="4705031" y="5863400"/>
              <a:ext cx="3218400" cy="0"/>
            </a:xfrm>
            <a:prstGeom prst="straightConnector1">
              <a:avLst/>
            </a:prstGeom>
            <a:noFill/>
            <a:ln cap="flat" cmpd="sng" w="19050">
              <a:solidFill>
                <a:schemeClr val="accent2"/>
              </a:solidFill>
              <a:prstDash val="solid"/>
              <a:round/>
              <a:headEnd len="med" w="med" type="triangle"/>
              <a:tailEnd len="med" w="med" type="none"/>
            </a:ln>
          </p:spPr>
        </p:cxnSp>
      </p:grpSp>
      <p:sp>
        <p:nvSpPr>
          <p:cNvPr id="1386" name="Google Shape;1386;p164"/>
          <p:cNvSpPr/>
          <p:nvPr/>
        </p:nvSpPr>
        <p:spPr>
          <a:xfrm rot="-5396351">
            <a:off x="9792704" y="3417997"/>
            <a:ext cx="282600" cy="524700"/>
          </a:xfrm>
          <a:prstGeom prst="downArrow">
            <a:avLst>
              <a:gd fmla="val 46756" name="adj1"/>
              <a:gd fmla="val 42789"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64"/>
          <p:cNvSpPr/>
          <p:nvPr/>
        </p:nvSpPr>
        <p:spPr>
          <a:xfrm>
            <a:off x="3124886" y="3243175"/>
            <a:ext cx="1459800" cy="28500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0" lIns="91425" spcFirstLastPara="1" rIns="91425"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 sz="1200">
                <a:latin typeface="DM Sans Medium"/>
                <a:ea typeface="DM Sans Medium"/>
                <a:cs typeface="DM Sans Medium"/>
                <a:sym typeface="DM Sans Medium"/>
              </a:rPr>
              <a:t>Cluster or SQL endpoint</a:t>
            </a:r>
            <a:endParaRPr sz="1200">
              <a:latin typeface="DM Sans Medium"/>
              <a:ea typeface="DM Sans Medium"/>
              <a:cs typeface="DM Sans Medium"/>
              <a:sym typeface="DM Sans Medium"/>
            </a:endParaRPr>
          </a:p>
        </p:txBody>
      </p:sp>
      <p:sp>
        <p:nvSpPr>
          <p:cNvPr id="1388" name="Google Shape;1388;p164"/>
          <p:cNvSpPr txBox="1"/>
          <p:nvPr/>
        </p:nvSpPr>
        <p:spPr>
          <a:xfrm>
            <a:off x="3593489" y="5425650"/>
            <a:ext cx="92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A972"/>
                </a:solidFill>
                <a:latin typeface="DM Sans"/>
                <a:ea typeface="DM Sans"/>
                <a:cs typeface="DM Sans"/>
                <a:sym typeface="DM Sans"/>
              </a:rPr>
              <a:t>Enforce </a:t>
            </a:r>
            <a:br>
              <a:rPr lang="en" sz="1200">
                <a:solidFill>
                  <a:srgbClr val="00A972"/>
                </a:solidFill>
                <a:latin typeface="DM Sans"/>
                <a:ea typeface="DM Sans"/>
                <a:cs typeface="DM Sans"/>
                <a:sym typeface="DM Sans"/>
              </a:rPr>
            </a:br>
            <a:r>
              <a:rPr lang="en" sz="1200">
                <a:solidFill>
                  <a:srgbClr val="00A972"/>
                </a:solidFill>
                <a:latin typeface="DM Sans"/>
                <a:ea typeface="DM Sans"/>
                <a:cs typeface="DM Sans"/>
                <a:sym typeface="DM Sans"/>
              </a:rPr>
              <a:t>policies</a:t>
            </a:r>
            <a:endParaRPr sz="1200">
              <a:solidFill>
                <a:srgbClr val="00A972"/>
              </a:solidFill>
              <a:latin typeface="DM Sans"/>
              <a:ea typeface="DM Sans"/>
              <a:cs typeface="DM Sans"/>
              <a:sym typeface="DM Sans"/>
            </a:endParaRPr>
          </a:p>
        </p:txBody>
      </p:sp>
      <p:sp>
        <p:nvSpPr>
          <p:cNvPr id="1389" name="Google Shape;1389;p164"/>
          <p:cNvSpPr/>
          <p:nvPr/>
        </p:nvSpPr>
        <p:spPr>
          <a:xfrm>
            <a:off x="3320001" y="5566950"/>
            <a:ext cx="282900" cy="271500"/>
          </a:xfrm>
          <a:prstGeom prst="ellipse">
            <a:avLst/>
          </a:prstGeom>
          <a:solidFill>
            <a:srgbClr val="F9F7F4"/>
          </a:solidFill>
          <a:ln cap="flat" cmpd="sng" w="9525">
            <a:solidFill>
              <a:srgbClr val="00A97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rgbClr val="00A972"/>
                </a:solidFill>
                <a:latin typeface="DM Sans"/>
                <a:ea typeface="DM Sans"/>
                <a:cs typeface="DM Sans"/>
                <a:sym typeface="DM Sans"/>
              </a:rPr>
              <a:t>7</a:t>
            </a:r>
            <a:endParaRPr b="1">
              <a:solidFill>
                <a:srgbClr val="00A972"/>
              </a:solidFill>
              <a:latin typeface="DM Sans"/>
              <a:ea typeface="DM Sans"/>
              <a:cs typeface="DM Sans"/>
              <a:sym typeface="DM Sans"/>
            </a:endParaRPr>
          </a:p>
        </p:txBody>
      </p:sp>
      <p:pic>
        <p:nvPicPr>
          <p:cNvPr id="1390" name="Google Shape;1390;p164"/>
          <p:cNvPicPr preferRelativeResize="0"/>
          <p:nvPr/>
        </p:nvPicPr>
        <p:blipFill rotWithShape="1">
          <a:blip r:embed="rId7">
            <a:alphaModFix/>
          </a:blip>
          <a:srcRect b="0" l="0" r="0" t="0"/>
          <a:stretch/>
        </p:blipFill>
        <p:spPr>
          <a:xfrm>
            <a:off x="3563160" y="4337971"/>
            <a:ext cx="583207" cy="558287"/>
          </a:xfrm>
          <a:prstGeom prst="rect">
            <a:avLst/>
          </a:prstGeom>
          <a:noFill/>
          <a:ln>
            <a:noFill/>
          </a:ln>
        </p:spPr>
      </p:pic>
      <p:sp>
        <p:nvSpPr>
          <p:cNvPr id="1391" name="Google Shape;1391;p164"/>
          <p:cNvSpPr/>
          <p:nvPr/>
        </p:nvSpPr>
        <p:spPr>
          <a:xfrm>
            <a:off x="7541188" y="3219925"/>
            <a:ext cx="19254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685800" rtl="0" algn="l">
              <a:spcBef>
                <a:spcPts val="0"/>
              </a:spcBef>
              <a:spcAft>
                <a:spcPts val="0"/>
              </a:spcAft>
              <a:buNone/>
            </a:pPr>
            <a:r>
              <a:rPr lang="en" sz="1800">
                <a:latin typeface="DM Sans Medium"/>
                <a:ea typeface="DM Sans Medium"/>
                <a:cs typeface="DM Sans Medium"/>
                <a:sym typeface="DM Sans Medium"/>
              </a:rPr>
              <a:t>Unity </a:t>
            </a:r>
            <a:br>
              <a:rPr lang="en" sz="1800">
                <a:latin typeface="DM Sans Medium"/>
                <a:ea typeface="DM Sans Medium"/>
                <a:cs typeface="DM Sans Medium"/>
                <a:sym typeface="DM Sans Medium"/>
              </a:rPr>
            </a:br>
            <a:r>
              <a:rPr lang="en" sz="1800">
                <a:latin typeface="DM Sans Medium"/>
                <a:ea typeface="DM Sans Medium"/>
                <a:cs typeface="DM Sans Medium"/>
                <a:sym typeface="DM Sans Medium"/>
              </a:rPr>
              <a:t>Catalog</a:t>
            </a:r>
            <a:endParaRPr sz="1800">
              <a:latin typeface="DM Sans Medium"/>
              <a:ea typeface="DM Sans Medium"/>
              <a:cs typeface="DM Sans Medium"/>
              <a:sym typeface="DM Sans Medium"/>
            </a:endParaRPr>
          </a:p>
        </p:txBody>
      </p:sp>
      <p:pic>
        <p:nvPicPr>
          <p:cNvPr descr="Databricks · GitHub" id="1392" name="Google Shape;1392;p164"/>
          <p:cNvPicPr preferRelativeResize="0"/>
          <p:nvPr/>
        </p:nvPicPr>
        <p:blipFill>
          <a:blip r:embed="rId8">
            <a:alphaModFix/>
          </a:blip>
          <a:stretch>
            <a:fillRect/>
          </a:stretch>
        </p:blipFill>
        <p:spPr>
          <a:xfrm>
            <a:off x="7668257" y="3439066"/>
            <a:ext cx="457086" cy="4570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65"/>
          <p:cNvSpPr txBox="1"/>
          <p:nvPr>
            <p:ph idx="12" type="sldNum"/>
          </p:nvPr>
        </p:nvSpPr>
        <p:spPr>
          <a:xfrm>
            <a:off x="10866463" y="6351634"/>
            <a:ext cx="6666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98" name="Google Shape;1398;p165"/>
          <p:cNvSpPr txBox="1"/>
          <p:nvPr>
            <p:ph type="title"/>
          </p:nvPr>
        </p:nvSpPr>
        <p:spPr>
          <a:xfrm>
            <a:off x="749245" y="535597"/>
            <a:ext cx="10659300" cy="58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Automated lineage for all workloads</a:t>
            </a:r>
            <a:endParaRPr sz="3600"/>
          </a:p>
        </p:txBody>
      </p:sp>
      <p:sp>
        <p:nvSpPr>
          <p:cNvPr id="1399" name="Google Shape;1399;p165"/>
          <p:cNvSpPr txBox="1"/>
          <p:nvPr/>
        </p:nvSpPr>
        <p:spPr>
          <a:xfrm>
            <a:off x="227268" y="2109050"/>
            <a:ext cx="5621700" cy="40791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accent1"/>
              </a:buClr>
              <a:buSzPts val="2200"/>
              <a:buFont typeface="DM Sans"/>
              <a:buChar char="●"/>
            </a:pPr>
            <a:r>
              <a:rPr lang="en" sz="2200">
                <a:latin typeface="DM Sans"/>
                <a:ea typeface="DM Sans"/>
                <a:cs typeface="DM Sans"/>
                <a:sym typeface="DM Sans"/>
              </a:rPr>
              <a:t>Auto-capture runtime data lineage on a Databricks cluster or SQL endpoint</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 sz="2200">
                <a:latin typeface="DM Sans"/>
                <a:ea typeface="DM Sans"/>
                <a:cs typeface="DM Sans"/>
                <a:sym typeface="DM Sans"/>
              </a:rPr>
              <a:t>Track lineage down to the table and column level</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 sz="2200">
                <a:latin typeface="DM Sans"/>
                <a:ea typeface="DM Sans"/>
                <a:cs typeface="DM Sans"/>
                <a:sym typeface="DM Sans"/>
              </a:rPr>
              <a:t>Leverage common permission model from Unity Catalog</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 sz="2200">
                <a:latin typeface="DM Sans"/>
                <a:ea typeface="DM Sans"/>
                <a:cs typeface="DM Sans"/>
                <a:sym typeface="DM Sans"/>
              </a:rPr>
              <a:t>Lineage across tables, dashboards, workflows, notebooks</a:t>
            </a:r>
            <a:endParaRPr sz="2200">
              <a:latin typeface="DM Sans"/>
              <a:ea typeface="DM Sans"/>
              <a:cs typeface="DM Sans"/>
              <a:sym typeface="DM Sans"/>
            </a:endParaRPr>
          </a:p>
        </p:txBody>
      </p:sp>
      <p:sp>
        <p:nvSpPr>
          <p:cNvPr id="1400" name="Google Shape;1400;p165"/>
          <p:cNvSpPr txBox="1"/>
          <p:nvPr>
            <p:ph idx="4294967295" type="subTitle"/>
          </p:nvPr>
        </p:nvSpPr>
        <p:spPr>
          <a:xfrm>
            <a:off x="707458" y="1174700"/>
            <a:ext cx="1081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300">
                <a:solidFill>
                  <a:srgbClr val="1B5162"/>
                </a:solidFill>
              </a:rPr>
              <a:t>End-to-end visibility into how data flows and consumed in your organization</a:t>
            </a:r>
            <a:endParaRPr/>
          </a:p>
        </p:txBody>
      </p:sp>
      <p:pic>
        <p:nvPicPr>
          <p:cNvPr id="1401" name="Google Shape;1401;p165"/>
          <p:cNvPicPr preferRelativeResize="0"/>
          <p:nvPr/>
        </p:nvPicPr>
        <p:blipFill>
          <a:blip r:embed="rId3">
            <a:alphaModFix/>
          </a:blip>
          <a:stretch>
            <a:fillRect/>
          </a:stretch>
        </p:blipFill>
        <p:spPr>
          <a:xfrm>
            <a:off x="6205347" y="2238250"/>
            <a:ext cx="5853661" cy="35533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5" name="Shape 1405"/>
        <p:cNvGrpSpPr/>
        <p:nvPr/>
      </p:nvGrpSpPr>
      <p:grpSpPr>
        <a:xfrm>
          <a:off x="0" y="0"/>
          <a:ext cx="0" cy="0"/>
          <a:chOff x="0" y="0"/>
          <a:chExt cx="0" cy="0"/>
        </a:xfrm>
      </p:grpSpPr>
      <p:sp>
        <p:nvSpPr>
          <p:cNvPr id="1406" name="Google Shape;1406;p166"/>
          <p:cNvSpPr/>
          <p:nvPr/>
        </p:nvSpPr>
        <p:spPr>
          <a:xfrm>
            <a:off x="9779825" y="2981967"/>
            <a:ext cx="1628700" cy="1633800"/>
          </a:xfrm>
          <a:prstGeom prst="roundRect">
            <a:avLst>
              <a:gd fmla="val 774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66"/>
          <p:cNvSpPr/>
          <p:nvPr/>
        </p:nvSpPr>
        <p:spPr>
          <a:xfrm>
            <a:off x="1039675" y="3733810"/>
            <a:ext cx="854400" cy="80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66"/>
          <p:cNvSpPr/>
          <p:nvPr/>
        </p:nvSpPr>
        <p:spPr>
          <a:xfrm>
            <a:off x="1039675" y="2636013"/>
            <a:ext cx="854400" cy="80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66"/>
          <p:cNvSpPr/>
          <p:nvPr/>
        </p:nvSpPr>
        <p:spPr>
          <a:xfrm>
            <a:off x="1039675" y="1467183"/>
            <a:ext cx="854400" cy="80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66"/>
          <p:cNvSpPr/>
          <p:nvPr/>
        </p:nvSpPr>
        <p:spPr>
          <a:xfrm>
            <a:off x="2639275" y="2611975"/>
            <a:ext cx="1342200" cy="846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0" spcFirstLastPara="1" rIns="0" wrap="square" tIns="91425">
            <a:noAutofit/>
          </a:bodyPr>
          <a:lstStyle/>
          <a:p>
            <a:pPr indent="0" lvl="0" marL="0" rtl="0" algn="ctr">
              <a:spcBef>
                <a:spcPts val="0"/>
              </a:spcBef>
              <a:spcAft>
                <a:spcPts val="0"/>
              </a:spcAft>
              <a:buNone/>
            </a:pPr>
            <a:r>
              <a:rPr lang="en">
                <a:solidFill>
                  <a:schemeClr val="dk1"/>
                </a:solidFill>
                <a:latin typeface="DM Sans Medium"/>
                <a:ea typeface="DM Sans Medium"/>
                <a:cs typeface="DM Sans Medium"/>
                <a:sym typeface="DM Sans Medium"/>
              </a:rPr>
              <a:t>Workspace cluster / SQL </a:t>
            </a:r>
            <a:br>
              <a:rPr lang="en">
                <a:solidFill>
                  <a:schemeClr val="dk1"/>
                </a:solidFill>
                <a:latin typeface="DM Sans Medium"/>
                <a:ea typeface="DM Sans Medium"/>
                <a:cs typeface="DM Sans Medium"/>
                <a:sym typeface="DM Sans Medium"/>
              </a:rPr>
            </a:br>
            <a:r>
              <a:rPr lang="en">
                <a:solidFill>
                  <a:schemeClr val="dk1"/>
                </a:solidFill>
                <a:latin typeface="DM Sans Medium"/>
                <a:ea typeface="DM Sans Medium"/>
                <a:cs typeface="DM Sans Medium"/>
                <a:sym typeface="DM Sans Medium"/>
              </a:rPr>
              <a:t>Endpoint</a:t>
            </a:r>
            <a:endParaRPr sz="1200">
              <a:solidFill>
                <a:schemeClr val="dk1"/>
              </a:solidFill>
              <a:latin typeface="DM Sans"/>
              <a:ea typeface="DM Sans"/>
              <a:cs typeface="DM Sans"/>
              <a:sym typeface="DM Sans"/>
            </a:endParaRPr>
          </a:p>
        </p:txBody>
      </p:sp>
      <p:sp>
        <p:nvSpPr>
          <p:cNvPr id="1411" name="Google Shape;1411;p166"/>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Lineage flow - How it works</a:t>
            </a:r>
            <a:endParaRPr/>
          </a:p>
        </p:txBody>
      </p:sp>
      <p:sp>
        <p:nvSpPr>
          <p:cNvPr id="1412" name="Google Shape;1412;p166"/>
          <p:cNvSpPr txBox="1"/>
          <p:nvPr>
            <p:ph idx="12" type="sldNum"/>
          </p:nvPr>
        </p:nvSpPr>
        <p:spPr>
          <a:xfrm>
            <a:off x="10869182" y="6351634"/>
            <a:ext cx="6669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413" name="Google Shape;1413;p166"/>
          <p:cNvCxnSpPr>
            <a:stCxn id="1409" idx="3"/>
            <a:endCxn id="1410" idx="1"/>
          </p:cNvCxnSpPr>
          <p:nvPr/>
        </p:nvCxnSpPr>
        <p:spPr>
          <a:xfrm>
            <a:off x="1894075" y="1869633"/>
            <a:ext cx="745200" cy="1165500"/>
          </a:xfrm>
          <a:prstGeom prst="curvedConnector3">
            <a:avLst>
              <a:gd fmla="val 50000" name="adj1"/>
            </a:avLst>
          </a:prstGeom>
          <a:noFill/>
          <a:ln cap="flat" cmpd="sng" w="19050">
            <a:solidFill>
              <a:srgbClr val="1B5161"/>
            </a:solidFill>
            <a:prstDash val="solid"/>
            <a:round/>
            <a:headEnd len="med" w="med" type="none"/>
            <a:tailEnd len="med" w="med" type="triangle"/>
          </a:ln>
        </p:spPr>
      </p:cxnSp>
      <p:cxnSp>
        <p:nvCxnSpPr>
          <p:cNvPr id="1414" name="Google Shape;1414;p166"/>
          <p:cNvCxnSpPr>
            <a:stCxn id="1408" idx="3"/>
            <a:endCxn id="1410" idx="1"/>
          </p:cNvCxnSpPr>
          <p:nvPr/>
        </p:nvCxnSpPr>
        <p:spPr>
          <a:xfrm flipH="1" rot="10800000">
            <a:off x="1894075" y="3035163"/>
            <a:ext cx="745200" cy="3300"/>
          </a:xfrm>
          <a:prstGeom prst="curvedConnector3">
            <a:avLst>
              <a:gd fmla="val 50000" name="adj1"/>
            </a:avLst>
          </a:prstGeom>
          <a:noFill/>
          <a:ln cap="flat" cmpd="sng" w="19050">
            <a:solidFill>
              <a:srgbClr val="1B5161"/>
            </a:solidFill>
            <a:prstDash val="solid"/>
            <a:round/>
            <a:headEnd len="med" w="med" type="none"/>
            <a:tailEnd len="med" w="med" type="triangle"/>
          </a:ln>
        </p:spPr>
      </p:cxnSp>
      <p:pic>
        <p:nvPicPr>
          <p:cNvPr id="1415" name="Google Shape;1415;p166"/>
          <p:cNvPicPr preferRelativeResize="0"/>
          <p:nvPr/>
        </p:nvPicPr>
        <p:blipFill rotWithShape="1">
          <a:blip r:embed="rId3">
            <a:alphaModFix/>
          </a:blip>
          <a:srcRect b="0" l="0" r="0" t="0"/>
          <a:stretch/>
        </p:blipFill>
        <p:spPr>
          <a:xfrm>
            <a:off x="1097955" y="2656841"/>
            <a:ext cx="754193" cy="754193"/>
          </a:xfrm>
          <a:prstGeom prst="rect">
            <a:avLst/>
          </a:prstGeom>
          <a:noFill/>
          <a:ln>
            <a:noFill/>
          </a:ln>
        </p:spPr>
      </p:pic>
      <p:sp>
        <p:nvSpPr>
          <p:cNvPr id="1416" name="Google Shape;1416;p166"/>
          <p:cNvSpPr txBox="1"/>
          <p:nvPr/>
        </p:nvSpPr>
        <p:spPr>
          <a:xfrm>
            <a:off x="1139462" y="3393298"/>
            <a:ext cx="75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Medium"/>
                <a:ea typeface="DM Sans Medium"/>
                <a:cs typeface="DM Sans Medium"/>
                <a:sym typeface="DM Sans Medium"/>
              </a:rPr>
              <a:t>Ad-hoc  </a:t>
            </a:r>
            <a:endParaRPr sz="1200">
              <a:latin typeface="DM Sans Medium"/>
              <a:ea typeface="DM Sans Medium"/>
              <a:cs typeface="DM Sans Medium"/>
              <a:sym typeface="DM Sans Medium"/>
            </a:endParaRPr>
          </a:p>
        </p:txBody>
      </p:sp>
      <p:pic>
        <p:nvPicPr>
          <p:cNvPr id="1417" name="Google Shape;1417;p166"/>
          <p:cNvPicPr preferRelativeResize="0"/>
          <p:nvPr/>
        </p:nvPicPr>
        <p:blipFill rotWithShape="1">
          <a:blip r:embed="rId4">
            <a:alphaModFix/>
          </a:blip>
          <a:srcRect b="0" l="0" r="0" t="0"/>
          <a:stretch/>
        </p:blipFill>
        <p:spPr>
          <a:xfrm>
            <a:off x="1101599" y="1486403"/>
            <a:ext cx="754191" cy="754191"/>
          </a:xfrm>
          <a:prstGeom prst="rect">
            <a:avLst/>
          </a:prstGeom>
          <a:noFill/>
          <a:ln>
            <a:noFill/>
          </a:ln>
        </p:spPr>
      </p:pic>
      <p:sp>
        <p:nvSpPr>
          <p:cNvPr id="1418" name="Google Shape;1418;p166"/>
          <p:cNvSpPr txBox="1"/>
          <p:nvPr/>
        </p:nvSpPr>
        <p:spPr>
          <a:xfrm>
            <a:off x="941865" y="2235862"/>
            <a:ext cx="1074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DM Sans Medium"/>
                <a:ea typeface="DM Sans Medium"/>
                <a:cs typeface="DM Sans Medium"/>
                <a:sym typeface="DM Sans Medium"/>
              </a:rPr>
              <a:t>ETL / Job</a:t>
            </a:r>
            <a:endParaRPr sz="1200">
              <a:latin typeface="DM Sans Medium"/>
              <a:ea typeface="DM Sans Medium"/>
              <a:cs typeface="DM Sans Medium"/>
              <a:sym typeface="DM Sans Medium"/>
            </a:endParaRPr>
          </a:p>
        </p:txBody>
      </p:sp>
      <p:cxnSp>
        <p:nvCxnSpPr>
          <p:cNvPr id="1419" name="Google Shape;1419;p166"/>
          <p:cNvCxnSpPr>
            <a:stCxn id="1410" idx="3"/>
            <a:endCxn id="1420" idx="1"/>
          </p:cNvCxnSpPr>
          <p:nvPr/>
        </p:nvCxnSpPr>
        <p:spPr>
          <a:xfrm>
            <a:off x="3981475" y="3035275"/>
            <a:ext cx="1062300" cy="2100"/>
          </a:xfrm>
          <a:prstGeom prst="curvedConnector3">
            <a:avLst>
              <a:gd fmla="val 50001" name="adj1"/>
            </a:avLst>
          </a:prstGeom>
          <a:noFill/>
          <a:ln cap="flat" cmpd="sng" w="19050">
            <a:solidFill>
              <a:srgbClr val="1B5161"/>
            </a:solidFill>
            <a:prstDash val="solid"/>
            <a:round/>
            <a:headEnd len="med" w="med" type="none"/>
            <a:tailEnd len="med" w="med" type="triangle"/>
          </a:ln>
        </p:spPr>
      </p:cxnSp>
      <p:cxnSp>
        <p:nvCxnSpPr>
          <p:cNvPr id="1421" name="Google Shape;1421;p166"/>
          <p:cNvCxnSpPr>
            <a:stCxn id="1422" idx="3"/>
            <a:endCxn id="1423" idx="1"/>
          </p:cNvCxnSpPr>
          <p:nvPr/>
        </p:nvCxnSpPr>
        <p:spPr>
          <a:xfrm flipH="1" rot="10800000">
            <a:off x="8790500" y="2030888"/>
            <a:ext cx="1341900" cy="1008300"/>
          </a:xfrm>
          <a:prstGeom prst="curvedConnector3">
            <a:avLst>
              <a:gd fmla="val 50001" name="adj1"/>
            </a:avLst>
          </a:prstGeom>
          <a:noFill/>
          <a:ln cap="flat" cmpd="sng" w="19050">
            <a:solidFill>
              <a:srgbClr val="1B5161"/>
            </a:solidFill>
            <a:prstDash val="solid"/>
            <a:round/>
            <a:headEnd len="med" w="med" type="none"/>
            <a:tailEnd len="med" w="med" type="triangle"/>
          </a:ln>
        </p:spPr>
      </p:cxnSp>
      <p:cxnSp>
        <p:nvCxnSpPr>
          <p:cNvPr id="1424" name="Google Shape;1424;p166"/>
          <p:cNvCxnSpPr>
            <a:stCxn id="1422" idx="3"/>
            <a:endCxn id="1406" idx="1"/>
          </p:cNvCxnSpPr>
          <p:nvPr/>
        </p:nvCxnSpPr>
        <p:spPr>
          <a:xfrm>
            <a:off x="8790500" y="3039188"/>
            <a:ext cx="989400" cy="759600"/>
          </a:xfrm>
          <a:prstGeom prst="curvedConnector3">
            <a:avLst>
              <a:gd fmla="val 49996" name="adj1"/>
            </a:avLst>
          </a:prstGeom>
          <a:noFill/>
          <a:ln cap="flat" cmpd="sng" w="19050">
            <a:solidFill>
              <a:srgbClr val="1B5161"/>
            </a:solidFill>
            <a:prstDash val="solid"/>
            <a:round/>
            <a:headEnd len="med" w="med" type="none"/>
            <a:tailEnd len="med" w="med" type="triangle"/>
          </a:ln>
        </p:spPr>
      </p:cxnSp>
      <p:grpSp>
        <p:nvGrpSpPr>
          <p:cNvPr id="1425" name="Google Shape;1425;p166"/>
          <p:cNvGrpSpPr/>
          <p:nvPr/>
        </p:nvGrpSpPr>
        <p:grpSpPr>
          <a:xfrm>
            <a:off x="10132425" y="1628508"/>
            <a:ext cx="854400" cy="804900"/>
            <a:chOff x="9816675" y="2466708"/>
            <a:chExt cx="854400" cy="804900"/>
          </a:xfrm>
        </p:grpSpPr>
        <p:sp>
          <p:nvSpPr>
            <p:cNvPr id="1423" name="Google Shape;1423;p166"/>
            <p:cNvSpPr/>
            <p:nvPr/>
          </p:nvSpPr>
          <p:spPr>
            <a:xfrm>
              <a:off x="9816675" y="2466708"/>
              <a:ext cx="854400" cy="80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26" name="Google Shape;1426;p166"/>
            <p:cNvPicPr preferRelativeResize="0"/>
            <p:nvPr/>
          </p:nvPicPr>
          <p:blipFill rotWithShape="1">
            <a:blip r:embed="rId5">
              <a:alphaModFix/>
            </a:blip>
            <a:srcRect b="0" l="0" r="0" t="0"/>
            <a:stretch/>
          </p:blipFill>
          <p:spPr>
            <a:xfrm>
              <a:off x="9846864" y="2477548"/>
              <a:ext cx="794015" cy="794051"/>
            </a:xfrm>
            <a:prstGeom prst="rect">
              <a:avLst/>
            </a:prstGeom>
            <a:noFill/>
            <a:ln>
              <a:noFill/>
            </a:ln>
          </p:spPr>
        </p:pic>
      </p:grpSp>
      <p:cxnSp>
        <p:nvCxnSpPr>
          <p:cNvPr id="1427" name="Google Shape;1427;p166"/>
          <p:cNvCxnSpPr>
            <a:stCxn id="1428" idx="3"/>
            <a:endCxn id="1422" idx="1"/>
          </p:cNvCxnSpPr>
          <p:nvPr/>
        </p:nvCxnSpPr>
        <p:spPr>
          <a:xfrm>
            <a:off x="6323300" y="3035288"/>
            <a:ext cx="1125000" cy="3900"/>
          </a:xfrm>
          <a:prstGeom prst="curvedConnector3">
            <a:avLst>
              <a:gd fmla="val 50000" name="adj1"/>
            </a:avLst>
          </a:prstGeom>
          <a:noFill/>
          <a:ln cap="flat" cmpd="sng" w="19050">
            <a:solidFill>
              <a:srgbClr val="1B5161"/>
            </a:solidFill>
            <a:prstDash val="solid"/>
            <a:round/>
            <a:headEnd len="med" w="med" type="none"/>
            <a:tailEnd len="med" w="med" type="triangle"/>
          </a:ln>
        </p:spPr>
      </p:cxnSp>
      <p:pic>
        <p:nvPicPr>
          <p:cNvPr id="1429" name="Google Shape;1429;p166"/>
          <p:cNvPicPr preferRelativeResize="0"/>
          <p:nvPr/>
        </p:nvPicPr>
        <p:blipFill rotWithShape="1">
          <a:blip r:embed="rId6">
            <a:alphaModFix/>
          </a:blip>
          <a:srcRect b="0" l="0" r="0" t="0"/>
          <a:stretch/>
        </p:blipFill>
        <p:spPr>
          <a:xfrm>
            <a:off x="1061591" y="3764746"/>
            <a:ext cx="813449" cy="751890"/>
          </a:xfrm>
          <a:prstGeom prst="rect">
            <a:avLst/>
          </a:prstGeom>
          <a:noFill/>
          <a:ln>
            <a:noFill/>
          </a:ln>
        </p:spPr>
      </p:pic>
      <p:sp>
        <p:nvSpPr>
          <p:cNvPr id="1430" name="Google Shape;1430;p166"/>
          <p:cNvSpPr txBox="1"/>
          <p:nvPr/>
        </p:nvSpPr>
        <p:spPr>
          <a:xfrm>
            <a:off x="1086621" y="4492753"/>
            <a:ext cx="813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DM Sans Medium"/>
                <a:ea typeface="DM Sans Medium"/>
                <a:cs typeface="DM Sans Medium"/>
                <a:sym typeface="DM Sans Medium"/>
              </a:rPr>
              <a:t>DLT</a:t>
            </a:r>
            <a:endParaRPr sz="1200">
              <a:latin typeface="DM Sans Medium"/>
              <a:ea typeface="DM Sans Medium"/>
              <a:cs typeface="DM Sans Medium"/>
              <a:sym typeface="DM Sans Medium"/>
            </a:endParaRPr>
          </a:p>
        </p:txBody>
      </p:sp>
      <p:cxnSp>
        <p:nvCxnSpPr>
          <p:cNvPr id="1431" name="Google Shape;1431;p166"/>
          <p:cNvCxnSpPr>
            <a:stCxn id="1407" idx="3"/>
            <a:endCxn id="1420" idx="1"/>
          </p:cNvCxnSpPr>
          <p:nvPr/>
        </p:nvCxnSpPr>
        <p:spPr>
          <a:xfrm flipH="1" rot="10800000">
            <a:off x="1894075" y="3037360"/>
            <a:ext cx="3149700" cy="1098900"/>
          </a:xfrm>
          <a:prstGeom prst="curvedConnector3">
            <a:avLst>
              <a:gd fmla="val 64314" name="adj1"/>
            </a:avLst>
          </a:prstGeom>
          <a:noFill/>
          <a:ln cap="flat" cmpd="sng" w="19050">
            <a:solidFill>
              <a:srgbClr val="1B5161"/>
            </a:solidFill>
            <a:prstDash val="solid"/>
            <a:round/>
            <a:headEnd len="med" w="med" type="none"/>
            <a:tailEnd len="med" w="med" type="triangle"/>
          </a:ln>
        </p:spPr>
      </p:cxnSp>
      <p:sp>
        <p:nvSpPr>
          <p:cNvPr id="1432" name="Google Shape;1432;p166"/>
          <p:cNvSpPr txBox="1"/>
          <p:nvPr/>
        </p:nvSpPr>
        <p:spPr>
          <a:xfrm>
            <a:off x="9782320" y="2457847"/>
            <a:ext cx="1554600" cy="401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latin typeface="DM Sans"/>
                <a:ea typeface="DM Sans"/>
                <a:cs typeface="DM Sans"/>
                <a:sym typeface="DM Sans"/>
              </a:rPr>
              <a:t>Explore lineage in UI</a:t>
            </a:r>
            <a:endParaRPr sz="1200">
              <a:latin typeface="DM Sans"/>
              <a:ea typeface="DM Sans"/>
              <a:cs typeface="DM Sans"/>
              <a:sym typeface="DM Sans"/>
            </a:endParaRPr>
          </a:p>
        </p:txBody>
      </p:sp>
      <p:sp>
        <p:nvSpPr>
          <p:cNvPr id="1433" name="Google Shape;1433;p166"/>
          <p:cNvSpPr txBox="1"/>
          <p:nvPr/>
        </p:nvSpPr>
        <p:spPr>
          <a:xfrm>
            <a:off x="9787495" y="4614422"/>
            <a:ext cx="1554600" cy="401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latin typeface="DM Sans"/>
                <a:ea typeface="DM Sans"/>
                <a:cs typeface="DM Sans"/>
                <a:sym typeface="DM Sans"/>
              </a:rPr>
              <a:t>External Catalogs</a:t>
            </a:r>
            <a:endParaRPr sz="1200">
              <a:latin typeface="DM Sans"/>
              <a:ea typeface="DM Sans"/>
              <a:cs typeface="DM Sans"/>
              <a:sym typeface="DM Sans"/>
            </a:endParaRPr>
          </a:p>
        </p:txBody>
      </p:sp>
      <p:grpSp>
        <p:nvGrpSpPr>
          <p:cNvPr id="1434" name="Google Shape;1434;p166"/>
          <p:cNvGrpSpPr/>
          <p:nvPr/>
        </p:nvGrpSpPr>
        <p:grpSpPr>
          <a:xfrm>
            <a:off x="10627955" y="3528724"/>
            <a:ext cx="801000" cy="923004"/>
            <a:chOff x="10551755" y="4366924"/>
            <a:chExt cx="801000" cy="923004"/>
          </a:xfrm>
        </p:grpSpPr>
        <p:pic>
          <p:nvPicPr>
            <p:cNvPr descr="Azure Purview — Taygan" id="1435" name="Google Shape;1435;p166"/>
            <p:cNvPicPr preferRelativeResize="0"/>
            <p:nvPr/>
          </p:nvPicPr>
          <p:blipFill>
            <a:blip r:embed="rId7">
              <a:alphaModFix/>
            </a:blip>
            <a:stretch>
              <a:fillRect/>
            </a:stretch>
          </p:blipFill>
          <p:spPr>
            <a:xfrm>
              <a:off x="10581650" y="4366924"/>
              <a:ext cx="717600" cy="717600"/>
            </a:xfrm>
            <a:prstGeom prst="rect">
              <a:avLst/>
            </a:prstGeom>
            <a:noFill/>
            <a:ln>
              <a:noFill/>
            </a:ln>
          </p:spPr>
        </p:pic>
        <p:sp>
          <p:nvSpPr>
            <p:cNvPr id="1436" name="Google Shape;1436;p166"/>
            <p:cNvSpPr txBox="1"/>
            <p:nvPr/>
          </p:nvSpPr>
          <p:spPr>
            <a:xfrm>
              <a:off x="10551755" y="4888228"/>
              <a:ext cx="801000" cy="401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000">
                  <a:latin typeface="DM Sans"/>
                  <a:ea typeface="DM Sans"/>
                  <a:cs typeface="DM Sans"/>
                  <a:sym typeface="DM Sans"/>
                </a:rPr>
                <a:t>Microsoft</a:t>
              </a:r>
              <a:br>
                <a:rPr lang="en" sz="1000">
                  <a:latin typeface="DM Sans"/>
                  <a:ea typeface="DM Sans"/>
                  <a:cs typeface="DM Sans"/>
                  <a:sym typeface="DM Sans"/>
                </a:rPr>
              </a:br>
              <a:r>
                <a:rPr lang="en" sz="1000">
                  <a:latin typeface="DM Sans"/>
                  <a:ea typeface="DM Sans"/>
                  <a:cs typeface="DM Sans"/>
                  <a:sym typeface="DM Sans"/>
                </a:rPr>
                <a:t>Purview</a:t>
              </a:r>
              <a:endParaRPr sz="1000">
                <a:latin typeface="DM Sans"/>
                <a:ea typeface="DM Sans"/>
                <a:cs typeface="DM Sans"/>
                <a:sym typeface="DM Sans"/>
              </a:endParaRPr>
            </a:p>
          </p:txBody>
        </p:sp>
      </p:grpSp>
      <p:grpSp>
        <p:nvGrpSpPr>
          <p:cNvPr id="1437" name="Google Shape;1437;p166"/>
          <p:cNvGrpSpPr/>
          <p:nvPr/>
        </p:nvGrpSpPr>
        <p:grpSpPr>
          <a:xfrm>
            <a:off x="9873704" y="3750499"/>
            <a:ext cx="801000" cy="929829"/>
            <a:chOff x="9797504" y="4360099"/>
            <a:chExt cx="801000" cy="929829"/>
          </a:xfrm>
        </p:grpSpPr>
        <p:pic>
          <p:nvPicPr>
            <p:cNvPr descr="Collibra - Crunchbase Company Profile &amp; Funding" id="1438" name="Google Shape;1438;p166"/>
            <p:cNvPicPr preferRelativeResize="0"/>
            <p:nvPr/>
          </p:nvPicPr>
          <p:blipFill>
            <a:blip r:embed="rId8">
              <a:alphaModFix/>
            </a:blip>
            <a:stretch>
              <a:fillRect/>
            </a:stretch>
          </p:blipFill>
          <p:spPr>
            <a:xfrm>
              <a:off x="9894926" y="4360099"/>
              <a:ext cx="598900" cy="598900"/>
            </a:xfrm>
            <a:prstGeom prst="rect">
              <a:avLst/>
            </a:prstGeom>
            <a:noFill/>
            <a:ln>
              <a:noFill/>
            </a:ln>
          </p:spPr>
        </p:pic>
        <p:sp>
          <p:nvSpPr>
            <p:cNvPr id="1439" name="Google Shape;1439;p166"/>
            <p:cNvSpPr txBox="1"/>
            <p:nvPr/>
          </p:nvSpPr>
          <p:spPr>
            <a:xfrm>
              <a:off x="9797504" y="4888228"/>
              <a:ext cx="801000" cy="401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000">
                  <a:latin typeface="DM Sans"/>
                  <a:ea typeface="DM Sans"/>
                  <a:cs typeface="DM Sans"/>
                  <a:sym typeface="DM Sans"/>
                </a:rPr>
                <a:t>Collibra</a:t>
              </a:r>
              <a:endParaRPr sz="1000">
                <a:latin typeface="DM Sans"/>
                <a:ea typeface="DM Sans"/>
                <a:cs typeface="DM Sans"/>
                <a:sym typeface="DM Sans"/>
              </a:endParaRPr>
            </a:p>
          </p:txBody>
        </p:sp>
      </p:grpSp>
      <p:grpSp>
        <p:nvGrpSpPr>
          <p:cNvPr id="1440" name="Google Shape;1440;p166"/>
          <p:cNvGrpSpPr/>
          <p:nvPr/>
        </p:nvGrpSpPr>
        <p:grpSpPr>
          <a:xfrm>
            <a:off x="10159131" y="3078699"/>
            <a:ext cx="892180" cy="731141"/>
            <a:chOff x="10159131" y="3764499"/>
            <a:chExt cx="892180" cy="731141"/>
          </a:xfrm>
        </p:grpSpPr>
        <p:pic>
          <p:nvPicPr>
            <p:cNvPr descr="Enterprise Data Catalog Software | Alation" id="1441" name="Google Shape;1441;p166"/>
            <p:cNvPicPr preferRelativeResize="0"/>
            <p:nvPr/>
          </p:nvPicPr>
          <p:blipFill>
            <a:blip r:embed="rId9">
              <a:alphaModFix/>
            </a:blip>
            <a:stretch>
              <a:fillRect/>
            </a:stretch>
          </p:blipFill>
          <p:spPr>
            <a:xfrm>
              <a:off x="10163455" y="3764499"/>
              <a:ext cx="887856" cy="400200"/>
            </a:xfrm>
            <a:prstGeom prst="rect">
              <a:avLst/>
            </a:prstGeom>
            <a:noFill/>
            <a:ln>
              <a:noFill/>
            </a:ln>
          </p:spPr>
        </p:pic>
        <p:sp>
          <p:nvSpPr>
            <p:cNvPr id="1442" name="Google Shape;1442;p166"/>
            <p:cNvSpPr txBox="1"/>
            <p:nvPr/>
          </p:nvSpPr>
          <p:spPr>
            <a:xfrm>
              <a:off x="10159131" y="4093940"/>
              <a:ext cx="801000" cy="401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000">
                  <a:latin typeface="DM Sans"/>
                  <a:ea typeface="DM Sans"/>
                  <a:cs typeface="DM Sans"/>
                  <a:sym typeface="DM Sans"/>
                </a:rPr>
                <a:t>Alation</a:t>
              </a:r>
              <a:endParaRPr sz="1000">
                <a:latin typeface="DM Sans"/>
                <a:ea typeface="DM Sans"/>
                <a:cs typeface="DM Sans"/>
                <a:sym typeface="DM Sans"/>
              </a:endParaRPr>
            </a:p>
          </p:txBody>
        </p:sp>
      </p:grpSp>
      <p:sp>
        <p:nvSpPr>
          <p:cNvPr id="1420" name="Google Shape;1420;p166"/>
          <p:cNvSpPr/>
          <p:nvPr/>
        </p:nvSpPr>
        <p:spPr>
          <a:xfrm>
            <a:off x="5043788" y="2613950"/>
            <a:ext cx="1342200" cy="846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DM Sans Medium"/>
                <a:ea typeface="DM Sans Medium"/>
                <a:cs typeface="DM Sans Medium"/>
                <a:sym typeface="DM Sans Medium"/>
              </a:rPr>
              <a:t>Lineage service</a:t>
            </a:r>
            <a:endParaRPr sz="1200">
              <a:solidFill>
                <a:schemeClr val="dk1"/>
              </a:solidFill>
              <a:latin typeface="DM Sans"/>
              <a:ea typeface="DM Sans"/>
              <a:cs typeface="DM Sans"/>
              <a:sym typeface="DM Sans"/>
            </a:endParaRPr>
          </a:p>
        </p:txBody>
      </p:sp>
      <p:sp>
        <p:nvSpPr>
          <p:cNvPr id="1422" name="Google Shape;1422;p166"/>
          <p:cNvSpPr/>
          <p:nvPr/>
        </p:nvSpPr>
        <p:spPr>
          <a:xfrm>
            <a:off x="7448300" y="2615888"/>
            <a:ext cx="1342200" cy="8466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dk1"/>
                </a:solidFill>
                <a:latin typeface="DM Sans Medium"/>
                <a:ea typeface="DM Sans Medium"/>
                <a:cs typeface="DM Sans Medium"/>
                <a:sym typeface="DM Sans Medium"/>
              </a:rPr>
              <a:t>Table and column lineage</a:t>
            </a:r>
            <a:endParaRPr sz="1200">
              <a:solidFill>
                <a:schemeClr val="dk1"/>
              </a:solidFill>
              <a:latin typeface="DM Sans"/>
              <a:ea typeface="DM Sans"/>
              <a:cs typeface="DM Sans"/>
              <a:sym typeface="DM Sans"/>
            </a:endParaRPr>
          </a:p>
        </p:txBody>
      </p:sp>
      <p:sp>
        <p:nvSpPr>
          <p:cNvPr id="1443" name="Google Shape;1443;p166"/>
          <p:cNvSpPr txBox="1"/>
          <p:nvPr/>
        </p:nvSpPr>
        <p:spPr>
          <a:xfrm>
            <a:off x="987050" y="5017800"/>
            <a:ext cx="32349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2"/>
              </a:buClr>
              <a:buSzPts val="1400"/>
              <a:buFont typeface="Barlow"/>
              <a:buChar char="●"/>
            </a:pPr>
            <a:r>
              <a:rPr lang="en">
                <a:solidFill>
                  <a:schemeClr val="dk2"/>
                </a:solidFill>
                <a:latin typeface="Barlow"/>
                <a:ea typeface="Barlow"/>
                <a:cs typeface="Barlow"/>
                <a:sym typeface="Barlow"/>
              </a:rPr>
              <a:t>Code (any language) is submitted to a cluster or SQL endpoint or DLT* executes data flow</a:t>
            </a:r>
            <a:endParaRPr>
              <a:solidFill>
                <a:schemeClr val="dk2"/>
              </a:solidFill>
              <a:latin typeface="Barlow"/>
              <a:ea typeface="Barlow"/>
              <a:cs typeface="Barlow"/>
              <a:sym typeface="Barlow"/>
            </a:endParaRPr>
          </a:p>
        </p:txBody>
      </p:sp>
      <p:sp>
        <p:nvSpPr>
          <p:cNvPr id="1444" name="Google Shape;1444;p166"/>
          <p:cNvSpPr txBox="1"/>
          <p:nvPr/>
        </p:nvSpPr>
        <p:spPr>
          <a:xfrm>
            <a:off x="4888425" y="5017800"/>
            <a:ext cx="39456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2"/>
              </a:buClr>
              <a:buSzPts val="1400"/>
              <a:buFont typeface="Barlow"/>
              <a:buChar char="●"/>
            </a:pPr>
            <a:r>
              <a:rPr lang="en">
                <a:solidFill>
                  <a:schemeClr val="dk2"/>
                </a:solidFill>
                <a:latin typeface="Barlow"/>
                <a:ea typeface="Barlow"/>
                <a:cs typeface="Barlow"/>
                <a:sym typeface="Barlow"/>
              </a:rPr>
              <a:t>Lineage service analyzes logs emitted from the cluster, and pulls metadata from DLT</a:t>
            </a:r>
            <a:endParaRPr>
              <a:solidFill>
                <a:schemeClr val="dk2"/>
              </a:solidFill>
              <a:latin typeface="Barlow"/>
              <a:ea typeface="Barlow"/>
              <a:cs typeface="Barlow"/>
              <a:sym typeface="Barlow"/>
            </a:endParaRPr>
          </a:p>
          <a:p>
            <a:pPr indent="-317500" lvl="0" marL="457200" marR="0" rtl="0" algn="l">
              <a:lnSpc>
                <a:spcPct val="100000"/>
              </a:lnSpc>
              <a:spcBef>
                <a:spcPts val="0"/>
              </a:spcBef>
              <a:spcAft>
                <a:spcPts val="0"/>
              </a:spcAft>
              <a:buClr>
                <a:schemeClr val="dk2"/>
              </a:buClr>
              <a:buSzPts val="1400"/>
              <a:buFont typeface="Barlow"/>
              <a:buChar char="●"/>
            </a:pPr>
            <a:r>
              <a:rPr lang="en">
                <a:solidFill>
                  <a:schemeClr val="dk2"/>
                </a:solidFill>
                <a:latin typeface="Barlow"/>
                <a:ea typeface="Barlow"/>
                <a:cs typeface="Barlow"/>
                <a:sym typeface="Barlow"/>
              </a:rPr>
              <a:t>Assembles column and table level lineage</a:t>
            </a:r>
            <a:endParaRPr>
              <a:solidFill>
                <a:schemeClr val="dk2"/>
              </a:solidFill>
              <a:latin typeface="Barlow"/>
              <a:ea typeface="Barlow"/>
              <a:cs typeface="Barlow"/>
              <a:sym typeface="Barlow"/>
            </a:endParaRPr>
          </a:p>
        </p:txBody>
      </p:sp>
      <p:sp>
        <p:nvSpPr>
          <p:cNvPr id="1445" name="Google Shape;1445;p166"/>
          <p:cNvSpPr txBox="1"/>
          <p:nvPr/>
        </p:nvSpPr>
        <p:spPr>
          <a:xfrm>
            <a:off x="9009350" y="5017800"/>
            <a:ext cx="30291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2"/>
              </a:buClr>
              <a:buSzPts val="1400"/>
              <a:buFont typeface="Barlow"/>
              <a:buChar char="●"/>
            </a:pPr>
            <a:r>
              <a:rPr lang="en">
                <a:solidFill>
                  <a:schemeClr val="dk2"/>
                </a:solidFill>
                <a:latin typeface="Barlow"/>
                <a:ea typeface="Barlow"/>
                <a:cs typeface="Barlow"/>
                <a:sym typeface="Barlow"/>
              </a:rPr>
              <a:t>Presented to the end user graphically in Databricks</a:t>
            </a:r>
            <a:endParaRPr>
              <a:solidFill>
                <a:schemeClr val="dk2"/>
              </a:solidFill>
              <a:latin typeface="Barlow"/>
              <a:ea typeface="Barlow"/>
              <a:cs typeface="Barlow"/>
              <a:sym typeface="Barlow"/>
            </a:endParaRPr>
          </a:p>
          <a:p>
            <a:pPr indent="-317500" lvl="0" marL="457200" marR="0" rtl="0" algn="l">
              <a:lnSpc>
                <a:spcPct val="100000"/>
              </a:lnSpc>
              <a:spcBef>
                <a:spcPts val="0"/>
              </a:spcBef>
              <a:spcAft>
                <a:spcPts val="0"/>
              </a:spcAft>
              <a:buClr>
                <a:schemeClr val="dk2"/>
              </a:buClr>
              <a:buSzPts val="1400"/>
              <a:buFont typeface="Barlow"/>
              <a:buChar char="●"/>
            </a:pPr>
            <a:r>
              <a:rPr lang="en">
                <a:solidFill>
                  <a:schemeClr val="dk2"/>
                </a:solidFill>
                <a:latin typeface="Barlow"/>
                <a:ea typeface="Barlow"/>
                <a:cs typeface="Barlow"/>
                <a:sym typeface="Barlow"/>
              </a:rPr>
              <a:t>Lineage can be exported via API and imported into other tool</a:t>
            </a:r>
            <a:endParaRPr>
              <a:solidFill>
                <a:schemeClr val="dk2"/>
              </a:solidFill>
              <a:latin typeface="Barlow"/>
              <a:ea typeface="Barlow"/>
              <a:cs typeface="Barlow"/>
              <a:sym typeface="Barlow"/>
            </a:endParaRPr>
          </a:p>
        </p:txBody>
      </p:sp>
      <p:sp>
        <p:nvSpPr>
          <p:cNvPr id="1446" name="Google Shape;1446;p166"/>
          <p:cNvSpPr txBox="1"/>
          <p:nvPr/>
        </p:nvSpPr>
        <p:spPr>
          <a:xfrm>
            <a:off x="2563084" y="4060050"/>
            <a:ext cx="1202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100">
                <a:solidFill>
                  <a:schemeClr val="dk2"/>
                </a:solidFill>
                <a:latin typeface="Barlow"/>
                <a:ea typeface="Barlow"/>
                <a:cs typeface="Barlow"/>
                <a:sym typeface="Barlow"/>
              </a:rPr>
              <a:t>*future roadmap</a:t>
            </a:r>
            <a:endParaRPr sz="1100">
              <a:solidFill>
                <a:schemeClr val="dk2"/>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49"/>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Account Team </a:t>
            </a:r>
            <a:r>
              <a:rPr lang="en" sz="2400">
                <a:solidFill>
                  <a:schemeClr val="lt1"/>
                </a:solidFill>
                <a:latin typeface="DM Sans"/>
                <a:ea typeface="DM Sans"/>
                <a:cs typeface="DM Sans"/>
                <a:sym typeface="DM Sans"/>
              </a:rPr>
              <a:t>Member Introduction</a:t>
            </a:r>
            <a:endParaRPr sz="2400">
              <a:solidFill>
                <a:schemeClr val="lt1"/>
              </a:solidFill>
              <a:latin typeface="DM Sans"/>
              <a:ea typeface="DM Sans"/>
              <a:cs typeface="DM Sans"/>
              <a:sym typeface="DM Sans"/>
            </a:endParaRPr>
          </a:p>
        </p:txBody>
      </p:sp>
      <p:sp>
        <p:nvSpPr>
          <p:cNvPr id="990" name="Google Shape;990;p149"/>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991" name="Google Shape;991;p149"/>
          <p:cNvPicPr preferRelativeResize="0"/>
          <p:nvPr/>
        </p:nvPicPr>
        <p:blipFill>
          <a:blip r:embed="rId3">
            <a:alphaModFix/>
          </a:blip>
          <a:stretch>
            <a:fillRect/>
          </a:stretch>
        </p:blipFill>
        <p:spPr>
          <a:xfrm>
            <a:off x="6206925" y="3805605"/>
            <a:ext cx="1771651" cy="1771651"/>
          </a:xfrm>
          <a:prstGeom prst="rect">
            <a:avLst/>
          </a:prstGeom>
          <a:noFill/>
          <a:ln>
            <a:noFill/>
          </a:ln>
        </p:spPr>
      </p:pic>
      <p:pic>
        <p:nvPicPr>
          <p:cNvPr id="992" name="Google Shape;992;p149"/>
          <p:cNvPicPr preferRelativeResize="0"/>
          <p:nvPr/>
        </p:nvPicPr>
        <p:blipFill>
          <a:blip r:embed="rId4">
            <a:alphaModFix/>
          </a:blip>
          <a:stretch>
            <a:fillRect/>
          </a:stretch>
        </p:blipFill>
        <p:spPr>
          <a:xfrm>
            <a:off x="6194525" y="1512861"/>
            <a:ext cx="1796451" cy="1796451"/>
          </a:xfrm>
          <a:prstGeom prst="rect">
            <a:avLst/>
          </a:prstGeom>
          <a:noFill/>
          <a:ln>
            <a:noFill/>
          </a:ln>
        </p:spPr>
      </p:pic>
      <p:pic>
        <p:nvPicPr>
          <p:cNvPr id="993" name="Google Shape;993;p149"/>
          <p:cNvPicPr preferRelativeResize="0"/>
          <p:nvPr/>
        </p:nvPicPr>
        <p:blipFill>
          <a:blip r:embed="rId5">
            <a:alphaModFix/>
          </a:blip>
          <a:stretch>
            <a:fillRect/>
          </a:stretch>
        </p:blipFill>
        <p:spPr>
          <a:xfrm>
            <a:off x="761500" y="1509331"/>
            <a:ext cx="1803500" cy="1803500"/>
          </a:xfrm>
          <a:prstGeom prst="rect">
            <a:avLst/>
          </a:prstGeom>
          <a:noFill/>
          <a:ln>
            <a:noFill/>
          </a:ln>
        </p:spPr>
      </p:pic>
      <p:pic>
        <p:nvPicPr>
          <p:cNvPr id="994" name="Google Shape;994;p149"/>
          <p:cNvPicPr preferRelativeResize="0"/>
          <p:nvPr/>
        </p:nvPicPr>
        <p:blipFill>
          <a:blip r:embed="rId6">
            <a:alphaModFix/>
          </a:blip>
          <a:stretch>
            <a:fillRect/>
          </a:stretch>
        </p:blipFill>
        <p:spPr>
          <a:xfrm>
            <a:off x="813200" y="3877155"/>
            <a:ext cx="1700100" cy="1700100"/>
          </a:xfrm>
          <a:prstGeom prst="rect">
            <a:avLst/>
          </a:prstGeom>
          <a:noFill/>
          <a:ln>
            <a:noFill/>
          </a:ln>
        </p:spPr>
      </p:pic>
      <p:sp>
        <p:nvSpPr>
          <p:cNvPr id="995" name="Google Shape;995;p149"/>
          <p:cNvSpPr txBox="1"/>
          <p:nvPr/>
        </p:nvSpPr>
        <p:spPr>
          <a:xfrm>
            <a:off x="2713925" y="419100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Hao Wang</a:t>
            </a:r>
            <a:endParaRPr b="1"/>
          </a:p>
          <a:p>
            <a:pPr indent="0" lvl="0" marL="0" rtl="0" algn="l">
              <a:spcBef>
                <a:spcPts val="0"/>
              </a:spcBef>
              <a:spcAft>
                <a:spcPts val="0"/>
              </a:spcAft>
              <a:buNone/>
            </a:pPr>
            <a:r>
              <a:rPr lang="en"/>
              <a:t>Specialist Solutions Architect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Hosting workshop 4: Disaster Recovery</a:t>
            </a:r>
            <a:endParaRPr/>
          </a:p>
        </p:txBody>
      </p:sp>
      <p:sp>
        <p:nvSpPr>
          <p:cNvPr id="996" name="Google Shape;996;p149"/>
          <p:cNvSpPr txBox="1"/>
          <p:nvPr/>
        </p:nvSpPr>
        <p:spPr>
          <a:xfrm>
            <a:off x="8432025" y="41472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Ankur Khosla</a:t>
            </a:r>
            <a:endParaRPr b="1"/>
          </a:p>
          <a:p>
            <a:pPr indent="0" lvl="0" marL="0" rtl="0" algn="l">
              <a:spcBef>
                <a:spcPts val="0"/>
              </a:spcBef>
              <a:spcAft>
                <a:spcPts val="0"/>
              </a:spcAft>
              <a:buNone/>
            </a:pPr>
            <a:r>
              <a:rPr lang="en"/>
              <a:t>Resident</a:t>
            </a:r>
            <a:r>
              <a:rPr lang="en"/>
              <a:t> Solutions Architect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Hosting workshop 4: Unity Catalog</a:t>
            </a:r>
            <a:endParaRPr/>
          </a:p>
        </p:txBody>
      </p:sp>
      <p:sp>
        <p:nvSpPr>
          <p:cNvPr id="997" name="Google Shape;997;p149"/>
          <p:cNvSpPr txBox="1"/>
          <p:nvPr/>
        </p:nvSpPr>
        <p:spPr>
          <a:xfrm>
            <a:off x="2713925" y="20288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Prashant Singh</a:t>
            </a:r>
            <a:endParaRPr b="1"/>
          </a:p>
          <a:p>
            <a:pPr indent="0" lvl="0" marL="0" rtl="0" algn="l">
              <a:spcBef>
                <a:spcPts val="0"/>
              </a:spcBef>
              <a:spcAft>
                <a:spcPts val="0"/>
              </a:spcAft>
              <a:buNone/>
            </a:pPr>
            <a:r>
              <a:rPr lang="en"/>
              <a:t>Solutions Architect</a:t>
            </a:r>
            <a:endParaRPr/>
          </a:p>
        </p:txBody>
      </p:sp>
      <p:sp>
        <p:nvSpPr>
          <p:cNvPr id="998" name="Google Shape;998;p149"/>
          <p:cNvSpPr txBox="1"/>
          <p:nvPr/>
        </p:nvSpPr>
        <p:spPr>
          <a:xfrm>
            <a:off x="8471575" y="20288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Ayushi Kamboj</a:t>
            </a:r>
            <a:endParaRPr b="1"/>
          </a:p>
          <a:p>
            <a:pPr indent="0" lvl="0" marL="0" rtl="0" algn="l">
              <a:spcBef>
                <a:spcPts val="0"/>
              </a:spcBef>
              <a:spcAft>
                <a:spcPts val="0"/>
              </a:spcAft>
              <a:buNone/>
            </a:pPr>
            <a:r>
              <a:rPr lang="en"/>
              <a:t>Sr. Customer Success Engineer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67"/>
          <p:cNvSpPr txBox="1"/>
          <p:nvPr>
            <p:ph idx="12" type="sldNum"/>
          </p:nvPr>
        </p:nvSpPr>
        <p:spPr>
          <a:xfrm>
            <a:off x="10866463" y="6351634"/>
            <a:ext cx="6666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2" name="Google Shape;1452;p167"/>
          <p:cNvSpPr txBox="1"/>
          <p:nvPr>
            <p:ph type="title"/>
          </p:nvPr>
        </p:nvSpPr>
        <p:spPr>
          <a:xfrm>
            <a:off x="749245" y="535597"/>
            <a:ext cx="10659300" cy="58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t>Built-in search and discovery</a:t>
            </a:r>
            <a:endParaRPr sz="3600"/>
          </a:p>
          <a:p>
            <a:pPr indent="0" lvl="0" marL="0" rtl="0" algn="l">
              <a:spcBef>
                <a:spcPts val="0"/>
              </a:spcBef>
              <a:spcAft>
                <a:spcPts val="0"/>
              </a:spcAft>
              <a:buNone/>
            </a:pPr>
            <a:r>
              <a:t/>
            </a:r>
            <a:endParaRPr sz="3600"/>
          </a:p>
        </p:txBody>
      </p:sp>
      <p:sp>
        <p:nvSpPr>
          <p:cNvPr id="1453" name="Google Shape;1453;p167"/>
          <p:cNvSpPr txBox="1"/>
          <p:nvPr/>
        </p:nvSpPr>
        <p:spPr>
          <a:xfrm>
            <a:off x="258235" y="2112025"/>
            <a:ext cx="5371500" cy="23397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chemeClr val="accent1"/>
              </a:buClr>
              <a:buSzPts val="2000"/>
              <a:buFont typeface="DM Sans"/>
              <a:buChar char="●"/>
            </a:pPr>
            <a:r>
              <a:rPr lang="en" sz="2000">
                <a:latin typeface="DM Sans"/>
                <a:ea typeface="DM Sans"/>
                <a:cs typeface="DM Sans"/>
                <a:sym typeface="DM Sans"/>
              </a:rPr>
              <a:t>UI to search for data assets stored in Unity Catalog</a:t>
            </a:r>
            <a:endParaRPr sz="2000">
              <a:latin typeface="DM Sans"/>
              <a:ea typeface="DM Sans"/>
              <a:cs typeface="DM Sans"/>
              <a:sym typeface="DM Sans"/>
            </a:endParaRPr>
          </a:p>
          <a:p>
            <a:pPr indent="-355600" lvl="0" marL="457200" marR="0" rtl="0" algn="l">
              <a:lnSpc>
                <a:spcPct val="150000"/>
              </a:lnSpc>
              <a:spcBef>
                <a:spcPts val="0"/>
              </a:spcBef>
              <a:spcAft>
                <a:spcPts val="0"/>
              </a:spcAft>
              <a:buClr>
                <a:schemeClr val="accent1"/>
              </a:buClr>
              <a:buSzPts val="2000"/>
              <a:buFont typeface="DM Sans"/>
              <a:buChar char="●"/>
            </a:pPr>
            <a:r>
              <a:rPr lang="en" sz="2000">
                <a:latin typeface="DM Sans"/>
                <a:ea typeface="DM Sans"/>
                <a:cs typeface="DM Sans"/>
                <a:sym typeface="DM Sans"/>
              </a:rPr>
              <a:t>Unified UI across DSML + DBSQL</a:t>
            </a:r>
            <a:endParaRPr sz="2000">
              <a:latin typeface="DM Sans"/>
              <a:ea typeface="DM Sans"/>
              <a:cs typeface="DM Sans"/>
              <a:sym typeface="DM Sans"/>
            </a:endParaRPr>
          </a:p>
          <a:p>
            <a:pPr indent="-355600" lvl="0" marL="457200" marR="0" rtl="0" algn="l">
              <a:lnSpc>
                <a:spcPct val="150000"/>
              </a:lnSpc>
              <a:spcBef>
                <a:spcPts val="0"/>
              </a:spcBef>
              <a:spcAft>
                <a:spcPts val="0"/>
              </a:spcAft>
              <a:buClr>
                <a:schemeClr val="accent1"/>
              </a:buClr>
              <a:buSzPts val="2000"/>
              <a:buFont typeface="DM Sans"/>
              <a:buChar char="●"/>
            </a:pPr>
            <a:r>
              <a:rPr lang="en" sz="2000">
                <a:latin typeface="DM Sans"/>
                <a:ea typeface="DM Sans"/>
                <a:cs typeface="DM Sans"/>
                <a:sym typeface="DM Sans"/>
              </a:rPr>
              <a:t>Leverage common permission model from Unity Catalog</a:t>
            </a:r>
            <a:endParaRPr sz="2000">
              <a:latin typeface="DM Sans"/>
              <a:ea typeface="DM Sans"/>
              <a:cs typeface="DM Sans"/>
              <a:sym typeface="DM Sans"/>
            </a:endParaRPr>
          </a:p>
        </p:txBody>
      </p:sp>
      <p:sp>
        <p:nvSpPr>
          <p:cNvPr id="1454" name="Google Shape;1454;p167"/>
          <p:cNvSpPr txBox="1"/>
          <p:nvPr>
            <p:ph idx="4294967295" type="subTitle"/>
          </p:nvPr>
        </p:nvSpPr>
        <p:spPr>
          <a:xfrm>
            <a:off x="707458" y="1174700"/>
            <a:ext cx="108147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300">
                <a:solidFill>
                  <a:srgbClr val="1B5162"/>
                </a:solidFill>
              </a:rPr>
              <a:t>Accelerate time to value with low latency data discovery</a:t>
            </a:r>
            <a:endParaRPr/>
          </a:p>
        </p:txBody>
      </p:sp>
      <p:pic>
        <p:nvPicPr>
          <p:cNvPr id="1455" name="Google Shape;1455;p167"/>
          <p:cNvPicPr preferRelativeResize="0"/>
          <p:nvPr/>
        </p:nvPicPr>
        <p:blipFill rotWithShape="1">
          <a:blip r:embed="rId3">
            <a:alphaModFix/>
          </a:blip>
          <a:srcRect b="2287" l="0" r="0" t="785"/>
          <a:stretch/>
        </p:blipFill>
        <p:spPr>
          <a:xfrm>
            <a:off x="6250511" y="2024765"/>
            <a:ext cx="5725500" cy="3077100"/>
          </a:xfrm>
          <a:prstGeom prst="rect">
            <a:avLst/>
          </a:prstGeom>
          <a:noFill/>
          <a:ln>
            <a:noFill/>
          </a:ln>
          <a:effectLst>
            <a:outerShdw blurRad="200025"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68"/>
          <p:cNvSpPr txBox="1"/>
          <p:nvPr>
            <p:ph type="title"/>
          </p:nvPr>
        </p:nvSpPr>
        <p:spPr>
          <a:xfrm>
            <a:off x="460854" y="365125"/>
            <a:ext cx="115905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SzPts val="990"/>
              <a:buNone/>
            </a:pPr>
            <a:r>
              <a:rPr lang="en" sz="3670"/>
              <a:t>An open standard for secure sharing of data assets</a:t>
            </a:r>
            <a:r>
              <a:rPr lang="en" sz="3670"/>
              <a:t> </a:t>
            </a:r>
            <a:endParaRPr sz="3670"/>
          </a:p>
        </p:txBody>
      </p:sp>
      <p:pic>
        <p:nvPicPr>
          <p:cNvPr id="1461" name="Google Shape;1461;p168"/>
          <p:cNvPicPr preferRelativeResize="0"/>
          <p:nvPr/>
        </p:nvPicPr>
        <p:blipFill>
          <a:blip r:embed="rId3">
            <a:alphaModFix/>
          </a:blip>
          <a:stretch>
            <a:fillRect/>
          </a:stretch>
        </p:blipFill>
        <p:spPr>
          <a:xfrm>
            <a:off x="914371" y="1742000"/>
            <a:ext cx="10040335" cy="37504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69"/>
          <p:cNvSpPr/>
          <p:nvPr/>
        </p:nvSpPr>
        <p:spPr>
          <a:xfrm>
            <a:off x="10797986" y="2880049"/>
            <a:ext cx="1307700" cy="27747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69"/>
          <p:cNvSpPr txBox="1"/>
          <p:nvPr>
            <p:ph type="title"/>
          </p:nvPr>
        </p:nvSpPr>
        <p:spPr>
          <a:xfrm>
            <a:off x="460985" y="365125"/>
            <a:ext cx="115335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SzPts val="990"/>
              <a:buNone/>
            </a:pPr>
            <a:r>
              <a:rPr lang="en" sz="3670"/>
              <a:t>A simple, open and secure approach to data sharing </a:t>
            </a:r>
            <a:endParaRPr sz="3670"/>
          </a:p>
        </p:txBody>
      </p:sp>
      <p:pic>
        <p:nvPicPr>
          <p:cNvPr id="1468" name="Google Shape;1468;p169"/>
          <p:cNvPicPr preferRelativeResize="0"/>
          <p:nvPr/>
        </p:nvPicPr>
        <p:blipFill rotWithShape="1">
          <a:blip r:embed="rId3">
            <a:alphaModFix/>
          </a:blip>
          <a:srcRect b="0" l="0" r="0" t="0"/>
          <a:stretch/>
        </p:blipFill>
        <p:spPr>
          <a:xfrm>
            <a:off x="9633487" y="3984171"/>
            <a:ext cx="505899" cy="263491"/>
          </a:xfrm>
          <a:prstGeom prst="rect">
            <a:avLst/>
          </a:prstGeom>
          <a:noFill/>
          <a:ln>
            <a:noFill/>
          </a:ln>
        </p:spPr>
      </p:pic>
      <p:pic>
        <p:nvPicPr>
          <p:cNvPr id="1469" name="Google Shape;1469;p169"/>
          <p:cNvPicPr preferRelativeResize="0"/>
          <p:nvPr/>
        </p:nvPicPr>
        <p:blipFill rotWithShape="1">
          <a:blip r:embed="rId4">
            <a:alphaModFix/>
          </a:blip>
          <a:srcRect b="0" l="0" r="0" t="0"/>
          <a:stretch/>
        </p:blipFill>
        <p:spPr>
          <a:xfrm>
            <a:off x="9505375" y="4338268"/>
            <a:ext cx="762054" cy="307997"/>
          </a:xfrm>
          <a:prstGeom prst="rect">
            <a:avLst/>
          </a:prstGeom>
          <a:noFill/>
          <a:ln>
            <a:noFill/>
          </a:ln>
        </p:spPr>
      </p:pic>
      <p:pic>
        <p:nvPicPr>
          <p:cNvPr id="1470" name="Google Shape;1470;p169"/>
          <p:cNvPicPr preferRelativeResize="0"/>
          <p:nvPr/>
        </p:nvPicPr>
        <p:blipFill rotWithShape="1">
          <a:blip r:embed="rId5">
            <a:alphaModFix/>
          </a:blip>
          <a:srcRect b="0" l="0" r="0" t="0"/>
          <a:stretch/>
        </p:blipFill>
        <p:spPr>
          <a:xfrm>
            <a:off x="9383702" y="3682865"/>
            <a:ext cx="1005337" cy="210713"/>
          </a:xfrm>
          <a:prstGeom prst="rect">
            <a:avLst/>
          </a:prstGeom>
          <a:noFill/>
          <a:ln>
            <a:noFill/>
          </a:ln>
        </p:spPr>
      </p:pic>
      <p:sp>
        <p:nvSpPr>
          <p:cNvPr id="1471" name="Google Shape;1471;p169"/>
          <p:cNvSpPr/>
          <p:nvPr/>
        </p:nvSpPr>
        <p:spPr>
          <a:xfrm>
            <a:off x="68626" y="1993125"/>
            <a:ext cx="4509300" cy="4002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DM Sans Medium"/>
                <a:ea typeface="DM Sans Medium"/>
                <a:cs typeface="DM Sans Medium"/>
                <a:sym typeface="DM Sans Medium"/>
              </a:rPr>
              <a:t>Data Provider</a:t>
            </a:r>
            <a:endParaRPr sz="1800">
              <a:solidFill>
                <a:srgbClr val="FFFFFF"/>
              </a:solidFill>
              <a:latin typeface="DM Sans Medium"/>
              <a:ea typeface="DM Sans Medium"/>
              <a:cs typeface="DM Sans Medium"/>
              <a:sym typeface="DM Sans Medium"/>
            </a:endParaRPr>
          </a:p>
        </p:txBody>
      </p:sp>
      <p:sp>
        <p:nvSpPr>
          <p:cNvPr id="1472" name="Google Shape;1472;p169"/>
          <p:cNvSpPr/>
          <p:nvPr/>
        </p:nvSpPr>
        <p:spPr>
          <a:xfrm>
            <a:off x="7596303" y="1993125"/>
            <a:ext cx="4509300" cy="400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DM Sans Medium"/>
                <a:ea typeface="DM Sans Medium"/>
                <a:cs typeface="DM Sans Medium"/>
                <a:sym typeface="DM Sans Medium"/>
              </a:rPr>
              <a:t>Data Recipient</a:t>
            </a:r>
            <a:endParaRPr sz="1800">
              <a:solidFill>
                <a:srgbClr val="FFFFFF"/>
              </a:solidFill>
              <a:latin typeface="DM Sans Medium"/>
              <a:ea typeface="DM Sans Medium"/>
              <a:cs typeface="DM Sans Medium"/>
              <a:sym typeface="DM Sans Medium"/>
            </a:endParaRPr>
          </a:p>
        </p:txBody>
      </p:sp>
      <p:sp>
        <p:nvSpPr>
          <p:cNvPr id="1473" name="Google Shape;1473;p169"/>
          <p:cNvSpPr txBox="1"/>
          <p:nvPr/>
        </p:nvSpPr>
        <p:spPr>
          <a:xfrm>
            <a:off x="3345185" y="3984175"/>
            <a:ext cx="48666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2"/>
                </a:solidFill>
                <a:latin typeface="DM Sans Medium"/>
                <a:ea typeface="DM Sans Medium"/>
                <a:cs typeface="DM Sans Medium"/>
                <a:sym typeface="DM Sans Medium"/>
              </a:rPr>
              <a:t>No replication  </a:t>
            </a:r>
            <a:endParaRPr sz="1700">
              <a:solidFill>
                <a:schemeClr val="dk2"/>
              </a:solidFill>
              <a:latin typeface="DM Sans Medium"/>
              <a:ea typeface="DM Sans Medium"/>
              <a:cs typeface="DM Sans Medium"/>
              <a:sym typeface="DM Sans Medium"/>
            </a:endParaRPr>
          </a:p>
          <a:p>
            <a:pPr indent="0" lvl="0" marL="0" rtl="0" algn="ctr">
              <a:spcBef>
                <a:spcPts val="0"/>
              </a:spcBef>
              <a:spcAft>
                <a:spcPts val="0"/>
              </a:spcAft>
              <a:buNone/>
            </a:pPr>
            <a:r>
              <a:rPr lang="en" sz="1700">
                <a:solidFill>
                  <a:schemeClr val="dk2"/>
                </a:solidFill>
                <a:latin typeface="DM Sans Medium"/>
                <a:ea typeface="DM Sans Medium"/>
                <a:cs typeface="DM Sans Medium"/>
                <a:sym typeface="DM Sans Medium"/>
              </a:rPr>
              <a:t>Easy to manage</a:t>
            </a:r>
            <a:endParaRPr sz="1700">
              <a:solidFill>
                <a:schemeClr val="dk2"/>
              </a:solidFill>
              <a:latin typeface="DM Sans Medium"/>
              <a:ea typeface="DM Sans Medium"/>
              <a:cs typeface="DM Sans Medium"/>
              <a:sym typeface="DM Sans Medium"/>
            </a:endParaRPr>
          </a:p>
          <a:p>
            <a:pPr indent="0" lvl="0" marL="0" rtl="0" algn="ctr">
              <a:spcBef>
                <a:spcPts val="0"/>
              </a:spcBef>
              <a:spcAft>
                <a:spcPts val="0"/>
              </a:spcAft>
              <a:buNone/>
            </a:pPr>
            <a:r>
              <a:rPr lang="en" sz="1700">
                <a:solidFill>
                  <a:schemeClr val="dk2"/>
                </a:solidFill>
                <a:latin typeface="DM Sans Medium"/>
                <a:ea typeface="DM Sans Medium"/>
                <a:cs typeface="DM Sans Medium"/>
                <a:sym typeface="DM Sans Medium"/>
              </a:rPr>
              <a:t>Secure</a:t>
            </a:r>
            <a:endParaRPr sz="1700">
              <a:solidFill>
                <a:schemeClr val="dk2"/>
              </a:solidFill>
              <a:latin typeface="DM Sans Medium"/>
              <a:ea typeface="DM Sans Medium"/>
              <a:cs typeface="DM Sans Medium"/>
              <a:sym typeface="DM Sans Medium"/>
            </a:endParaRPr>
          </a:p>
        </p:txBody>
      </p:sp>
      <p:sp>
        <p:nvSpPr>
          <p:cNvPr id="1474" name="Google Shape;1474;p169"/>
          <p:cNvSpPr txBox="1"/>
          <p:nvPr/>
        </p:nvSpPr>
        <p:spPr>
          <a:xfrm>
            <a:off x="460864" y="1135450"/>
            <a:ext cx="11647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1B5162"/>
                </a:solidFill>
                <a:latin typeface="DM Sans"/>
                <a:ea typeface="DM Sans"/>
                <a:cs typeface="DM Sans"/>
                <a:sym typeface="DM Sans"/>
              </a:rPr>
              <a:t>Accelerate data sharing and collaboration, from days to real-time</a:t>
            </a:r>
            <a:r>
              <a:rPr lang="en" sz="2200">
                <a:latin typeface="DM Sans"/>
                <a:ea typeface="DM Sans"/>
                <a:cs typeface="DM Sans"/>
                <a:sym typeface="DM Sans"/>
              </a:rPr>
              <a:t> </a:t>
            </a:r>
            <a:endParaRPr sz="2200">
              <a:latin typeface="DM Sans"/>
              <a:ea typeface="DM Sans"/>
              <a:cs typeface="DM Sans"/>
              <a:sym typeface="DM Sans"/>
            </a:endParaRPr>
          </a:p>
        </p:txBody>
      </p:sp>
      <p:sp>
        <p:nvSpPr>
          <p:cNvPr id="1475" name="Google Shape;1475;p169"/>
          <p:cNvSpPr txBox="1"/>
          <p:nvPr/>
        </p:nvSpPr>
        <p:spPr>
          <a:xfrm>
            <a:off x="9704400" y="5295151"/>
            <a:ext cx="364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476" name="Google Shape;1476;p169"/>
          <p:cNvPicPr preferRelativeResize="0"/>
          <p:nvPr/>
        </p:nvPicPr>
        <p:blipFill>
          <a:blip r:embed="rId6">
            <a:alphaModFix/>
          </a:blip>
          <a:stretch>
            <a:fillRect/>
          </a:stretch>
        </p:blipFill>
        <p:spPr>
          <a:xfrm>
            <a:off x="9472896" y="4736883"/>
            <a:ext cx="826998" cy="467612"/>
          </a:xfrm>
          <a:prstGeom prst="rect">
            <a:avLst/>
          </a:prstGeom>
          <a:noFill/>
          <a:ln>
            <a:noFill/>
          </a:ln>
        </p:spPr>
      </p:pic>
      <p:pic>
        <p:nvPicPr>
          <p:cNvPr descr="A picture containing flower&#10;&#10;Description automatically generated" id="1477" name="Google Shape;1477;p169"/>
          <p:cNvPicPr preferRelativeResize="0"/>
          <p:nvPr/>
        </p:nvPicPr>
        <p:blipFill rotWithShape="1">
          <a:blip r:embed="rId7">
            <a:alphaModFix/>
          </a:blip>
          <a:srcRect b="0" l="0" r="0" t="0"/>
          <a:stretch/>
        </p:blipFill>
        <p:spPr>
          <a:xfrm>
            <a:off x="11181196" y="3640081"/>
            <a:ext cx="556998" cy="333037"/>
          </a:xfrm>
          <a:prstGeom prst="rect">
            <a:avLst/>
          </a:prstGeom>
          <a:noFill/>
          <a:ln>
            <a:noFill/>
          </a:ln>
        </p:spPr>
      </p:pic>
      <p:pic>
        <p:nvPicPr>
          <p:cNvPr descr="A picture containing drawing, food&#10;&#10;Description automatically generated" id="1478" name="Google Shape;1478;p169"/>
          <p:cNvPicPr preferRelativeResize="0"/>
          <p:nvPr/>
        </p:nvPicPr>
        <p:blipFill rotWithShape="1">
          <a:blip r:embed="rId8">
            <a:alphaModFix/>
          </a:blip>
          <a:srcRect b="0" l="0" r="0" t="0"/>
          <a:stretch/>
        </p:blipFill>
        <p:spPr>
          <a:xfrm>
            <a:off x="10980213" y="4242809"/>
            <a:ext cx="958860" cy="137125"/>
          </a:xfrm>
          <a:prstGeom prst="rect">
            <a:avLst/>
          </a:prstGeom>
          <a:noFill/>
          <a:ln>
            <a:noFill/>
          </a:ln>
        </p:spPr>
      </p:pic>
      <p:pic>
        <p:nvPicPr>
          <p:cNvPr id="1479" name="Google Shape;1479;p169"/>
          <p:cNvPicPr preferRelativeResize="0"/>
          <p:nvPr/>
        </p:nvPicPr>
        <p:blipFill rotWithShape="1">
          <a:blip r:embed="rId9">
            <a:alphaModFix/>
          </a:blip>
          <a:srcRect b="0" l="0" r="0" t="0"/>
          <a:stretch/>
        </p:blipFill>
        <p:spPr>
          <a:xfrm>
            <a:off x="10924796" y="3182124"/>
            <a:ext cx="1069663" cy="188303"/>
          </a:xfrm>
          <a:prstGeom prst="rect">
            <a:avLst/>
          </a:prstGeom>
          <a:noFill/>
          <a:ln>
            <a:noFill/>
          </a:ln>
        </p:spPr>
      </p:pic>
      <p:sp>
        <p:nvSpPr>
          <p:cNvPr id="1480" name="Google Shape;1480;p169"/>
          <p:cNvSpPr txBox="1"/>
          <p:nvPr/>
        </p:nvSpPr>
        <p:spPr>
          <a:xfrm>
            <a:off x="10817611" y="4649575"/>
            <a:ext cx="12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latin typeface="DM Sans Medium"/>
                <a:ea typeface="DM Sans Medium"/>
                <a:cs typeface="DM Sans Medium"/>
                <a:sym typeface="DM Sans Medium"/>
              </a:rPr>
              <a:t>On-Premise</a:t>
            </a:r>
            <a:endParaRPr>
              <a:solidFill>
                <a:srgbClr val="666666"/>
              </a:solidFill>
              <a:latin typeface="DM Sans Medium"/>
              <a:ea typeface="DM Sans Medium"/>
              <a:cs typeface="DM Sans Medium"/>
              <a:sym typeface="DM Sans Medium"/>
            </a:endParaRPr>
          </a:p>
        </p:txBody>
      </p:sp>
      <p:sp>
        <p:nvSpPr>
          <p:cNvPr id="1481" name="Google Shape;1481;p169"/>
          <p:cNvSpPr/>
          <p:nvPr/>
        </p:nvSpPr>
        <p:spPr>
          <a:xfrm>
            <a:off x="711404" y="3429250"/>
            <a:ext cx="959100" cy="895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p:txBody>
      </p:sp>
      <p:pic>
        <p:nvPicPr>
          <p:cNvPr id="1482" name="Google Shape;1482;p169"/>
          <p:cNvPicPr preferRelativeResize="0"/>
          <p:nvPr/>
        </p:nvPicPr>
        <p:blipFill rotWithShape="1">
          <a:blip r:embed="rId10">
            <a:alphaModFix/>
          </a:blip>
          <a:srcRect b="18327" l="0" r="0" t="0"/>
          <a:stretch/>
        </p:blipFill>
        <p:spPr>
          <a:xfrm>
            <a:off x="784216" y="3614650"/>
            <a:ext cx="827208" cy="524699"/>
          </a:xfrm>
          <a:prstGeom prst="rect">
            <a:avLst/>
          </a:prstGeom>
          <a:noFill/>
          <a:ln>
            <a:noFill/>
          </a:ln>
        </p:spPr>
      </p:pic>
      <p:sp>
        <p:nvSpPr>
          <p:cNvPr id="1483" name="Google Shape;1483;p169"/>
          <p:cNvSpPr/>
          <p:nvPr/>
        </p:nvSpPr>
        <p:spPr>
          <a:xfrm>
            <a:off x="2388249" y="3429250"/>
            <a:ext cx="959100" cy="895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p:txBody>
      </p:sp>
      <p:sp>
        <p:nvSpPr>
          <p:cNvPr id="1484" name="Google Shape;1484;p169"/>
          <p:cNvSpPr txBox="1"/>
          <p:nvPr/>
        </p:nvSpPr>
        <p:spPr>
          <a:xfrm>
            <a:off x="537029" y="4324750"/>
            <a:ext cx="130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B3139"/>
                </a:solidFill>
                <a:latin typeface="DM Sans Medium"/>
                <a:ea typeface="DM Sans Medium"/>
                <a:cs typeface="DM Sans Medium"/>
                <a:sym typeface="DM Sans Medium"/>
              </a:rPr>
              <a:t>Delta Lake</a:t>
            </a:r>
            <a:endParaRPr>
              <a:solidFill>
                <a:srgbClr val="1B3139"/>
              </a:solidFill>
              <a:latin typeface="DM Sans Medium"/>
              <a:ea typeface="DM Sans Medium"/>
              <a:cs typeface="DM Sans Medium"/>
              <a:sym typeface="DM Sans Medium"/>
            </a:endParaRPr>
          </a:p>
        </p:txBody>
      </p:sp>
      <p:sp>
        <p:nvSpPr>
          <p:cNvPr id="1485" name="Google Shape;1485;p169"/>
          <p:cNvSpPr txBox="1"/>
          <p:nvPr/>
        </p:nvSpPr>
        <p:spPr>
          <a:xfrm>
            <a:off x="2152634" y="4324750"/>
            <a:ext cx="1430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B3139"/>
                </a:solidFill>
                <a:latin typeface="DM Sans Medium"/>
                <a:ea typeface="DM Sans Medium"/>
                <a:cs typeface="DM Sans Medium"/>
                <a:sym typeface="DM Sans Medium"/>
              </a:rPr>
              <a:t>Delta Sharing Server</a:t>
            </a:r>
            <a:endParaRPr>
              <a:solidFill>
                <a:srgbClr val="1B3139"/>
              </a:solidFill>
              <a:latin typeface="DM Sans Medium"/>
              <a:ea typeface="DM Sans Medium"/>
              <a:cs typeface="DM Sans Medium"/>
              <a:sym typeface="DM Sans Medium"/>
            </a:endParaRPr>
          </a:p>
        </p:txBody>
      </p:sp>
      <p:pic>
        <p:nvPicPr>
          <p:cNvPr id="1486" name="Google Shape;1486;p169"/>
          <p:cNvPicPr preferRelativeResize="0"/>
          <p:nvPr/>
        </p:nvPicPr>
        <p:blipFill rotWithShape="1">
          <a:blip r:embed="rId11">
            <a:alphaModFix/>
          </a:blip>
          <a:srcRect b="0" l="0" r="0" t="0"/>
          <a:stretch/>
        </p:blipFill>
        <p:spPr>
          <a:xfrm>
            <a:off x="2513249" y="3522625"/>
            <a:ext cx="708566" cy="708566"/>
          </a:xfrm>
          <a:prstGeom prst="rect">
            <a:avLst/>
          </a:prstGeom>
          <a:noFill/>
          <a:ln>
            <a:noFill/>
          </a:ln>
        </p:spPr>
      </p:pic>
      <p:cxnSp>
        <p:nvCxnSpPr>
          <p:cNvPr id="1487" name="Google Shape;1487;p169"/>
          <p:cNvCxnSpPr>
            <a:stCxn id="1483" idx="1"/>
            <a:endCxn id="1481" idx="3"/>
          </p:cNvCxnSpPr>
          <p:nvPr/>
        </p:nvCxnSpPr>
        <p:spPr>
          <a:xfrm rot="10800000">
            <a:off x="1670649" y="3877000"/>
            <a:ext cx="717600" cy="0"/>
          </a:xfrm>
          <a:prstGeom prst="straightConnector1">
            <a:avLst/>
          </a:prstGeom>
          <a:noFill/>
          <a:ln cap="flat" cmpd="sng" w="19050">
            <a:solidFill>
              <a:srgbClr val="00ADD4"/>
            </a:solidFill>
            <a:prstDash val="dash"/>
            <a:round/>
            <a:headEnd len="med" w="med" type="stealth"/>
            <a:tailEnd len="med" w="med" type="stealth"/>
          </a:ln>
        </p:spPr>
      </p:cxnSp>
      <p:sp>
        <p:nvSpPr>
          <p:cNvPr id="1488" name="Google Shape;1488;p169"/>
          <p:cNvSpPr txBox="1"/>
          <p:nvPr/>
        </p:nvSpPr>
        <p:spPr>
          <a:xfrm>
            <a:off x="2513243" y="2770843"/>
            <a:ext cx="1596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accent1"/>
                </a:solidFill>
                <a:latin typeface="DM Sans Medium"/>
                <a:ea typeface="DM Sans Medium"/>
                <a:cs typeface="DM Sans Medium"/>
                <a:sym typeface="DM Sans Medium"/>
              </a:rPr>
              <a:t>Authorize</a:t>
            </a:r>
            <a:br>
              <a:rPr lang="en" sz="1100">
                <a:solidFill>
                  <a:schemeClr val="accent1"/>
                </a:solidFill>
                <a:latin typeface="DM Sans Medium"/>
                <a:ea typeface="DM Sans Medium"/>
                <a:cs typeface="DM Sans Medium"/>
                <a:sym typeface="DM Sans Medium"/>
              </a:rPr>
            </a:br>
            <a:r>
              <a:rPr lang="en" sz="1100">
                <a:solidFill>
                  <a:schemeClr val="accent1"/>
                </a:solidFill>
                <a:latin typeface="DM Sans Medium"/>
                <a:ea typeface="DM Sans Medium"/>
                <a:cs typeface="DM Sans Medium"/>
                <a:sym typeface="DM Sans Medium"/>
              </a:rPr>
              <a:t>Authenticate</a:t>
            </a:r>
            <a:endParaRPr sz="1100">
              <a:solidFill>
                <a:schemeClr val="accent1"/>
              </a:solidFill>
              <a:latin typeface="DM Sans Medium"/>
              <a:ea typeface="DM Sans Medium"/>
              <a:cs typeface="DM Sans Medium"/>
              <a:sym typeface="DM Sans Medium"/>
            </a:endParaRPr>
          </a:p>
        </p:txBody>
      </p:sp>
      <p:sp>
        <p:nvSpPr>
          <p:cNvPr id="1489" name="Google Shape;1489;p169"/>
          <p:cNvSpPr/>
          <p:nvPr/>
        </p:nvSpPr>
        <p:spPr>
          <a:xfrm>
            <a:off x="3106357" y="3192225"/>
            <a:ext cx="410100" cy="4002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0" name="Google Shape;1490;p169"/>
          <p:cNvPicPr preferRelativeResize="0"/>
          <p:nvPr/>
        </p:nvPicPr>
        <p:blipFill>
          <a:blip r:embed="rId12">
            <a:alphaModFix/>
          </a:blip>
          <a:stretch>
            <a:fillRect/>
          </a:stretch>
        </p:blipFill>
        <p:spPr>
          <a:xfrm>
            <a:off x="3173696" y="3256307"/>
            <a:ext cx="275273" cy="272038"/>
          </a:xfrm>
          <a:prstGeom prst="rect">
            <a:avLst/>
          </a:prstGeom>
          <a:noFill/>
          <a:ln>
            <a:noFill/>
          </a:ln>
        </p:spPr>
      </p:pic>
      <p:pic>
        <p:nvPicPr>
          <p:cNvPr id="1491" name="Google Shape;1491;p169"/>
          <p:cNvPicPr preferRelativeResize="0"/>
          <p:nvPr/>
        </p:nvPicPr>
        <p:blipFill>
          <a:blip r:embed="rId13">
            <a:alphaModFix/>
          </a:blip>
          <a:stretch>
            <a:fillRect/>
          </a:stretch>
        </p:blipFill>
        <p:spPr>
          <a:xfrm>
            <a:off x="9232645" y="2917104"/>
            <a:ext cx="1307373" cy="675051"/>
          </a:xfrm>
          <a:prstGeom prst="rect">
            <a:avLst/>
          </a:prstGeom>
          <a:noFill/>
          <a:ln>
            <a:noFill/>
          </a:ln>
        </p:spPr>
      </p:pic>
      <p:sp>
        <p:nvSpPr>
          <p:cNvPr id="1492" name="Google Shape;1492;p169"/>
          <p:cNvSpPr txBox="1"/>
          <p:nvPr/>
        </p:nvSpPr>
        <p:spPr>
          <a:xfrm>
            <a:off x="9171444" y="2536538"/>
            <a:ext cx="1430100" cy="400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3600"/>
              </a:spcBef>
              <a:spcAft>
                <a:spcPts val="1100"/>
              </a:spcAft>
              <a:buNone/>
            </a:pPr>
            <a:r>
              <a:rPr b="1" lang="en">
                <a:solidFill>
                  <a:schemeClr val="accent1"/>
                </a:solidFill>
                <a:latin typeface="DM Sans"/>
                <a:ea typeface="DM Sans"/>
                <a:cs typeface="DM Sans"/>
                <a:sym typeface="DM Sans"/>
              </a:rPr>
              <a:t>Any platform</a:t>
            </a:r>
            <a:endParaRPr b="1">
              <a:solidFill>
                <a:schemeClr val="accent1"/>
              </a:solidFill>
              <a:latin typeface="DM Sans"/>
              <a:ea typeface="DM Sans"/>
              <a:cs typeface="DM Sans"/>
              <a:sym typeface="DM Sans"/>
            </a:endParaRPr>
          </a:p>
        </p:txBody>
      </p:sp>
      <p:sp>
        <p:nvSpPr>
          <p:cNvPr id="1493" name="Google Shape;1493;p169"/>
          <p:cNvSpPr txBox="1"/>
          <p:nvPr/>
        </p:nvSpPr>
        <p:spPr>
          <a:xfrm>
            <a:off x="10874187" y="2534175"/>
            <a:ext cx="13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1"/>
                </a:solidFill>
                <a:latin typeface="DM Sans"/>
                <a:ea typeface="DM Sans"/>
                <a:cs typeface="DM Sans"/>
                <a:sym typeface="DM Sans"/>
              </a:rPr>
              <a:t>Any cloud</a:t>
            </a:r>
            <a:endParaRPr b="1">
              <a:solidFill>
                <a:schemeClr val="accent1"/>
              </a:solidFill>
              <a:latin typeface="DM Sans"/>
              <a:ea typeface="DM Sans"/>
              <a:cs typeface="DM Sans"/>
              <a:sym typeface="DM Sans"/>
            </a:endParaRPr>
          </a:p>
        </p:txBody>
      </p:sp>
      <p:sp>
        <p:nvSpPr>
          <p:cNvPr id="1494" name="Google Shape;1494;p169"/>
          <p:cNvSpPr/>
          <p:nvPr/>
        </p:nvSpPr>
        <p:spPr>
          <a:xfrm>
            <a:off x="7647678" y="2880050"/>
            <a:ext cx="1307700" cy="27747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69"/>
          <p:cNvSpPr/>
          <p:nvPr/>
        </p:nvSpPr>
        <p:spPr>
          <a:xfrm>
            <a:off x="9232645" y="2880049"/>
            <a:ext cx="1307700" cy="27747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69"/>
          <p:cNvSpPr txBox="1"/>
          <p:nvPr/>
        </p:nvSpPr>
        <p:spPr>
          <a:xfrm>
            <a:off x="7828417" y="3524775"/>
            <a:ext cx="1040700" cy="369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3600"/>
              </a:spcBef>
              <a:spcAft>
                <a:spcPts val="1100"/>
              </a:spcAft>
              <a:buNone/>
            </a:pPr>
            <a:r>
              <a:rPr b="1" lang="en" sz="1200">
                <a:solidFill>
                  <a:srgbClr val="1B3139"/>
                </a:solidFill>
                <a:latin typeface="DM Sans"/>
                <a:ea typeface="DM Sans"/>
                <a:cs typeface="DM Sans"/>
                <a:sym typeface="DM Sans"/>
              </a:rPr>
              <a:t>Analytics</a:t>
            </a:r>
            <a:endParaRPr b="1" sz="1200">
              <a:solidFill>
                <a:srgbClr val="1B3139"/>
              </a:solidFill>
              <a:latin typeface="DM Sans"/>
              <a:ea typeface="DM Sans"/>
              <a:cs typeface="DM Sans"/>
              <a:sym typeface="DM Sans"/>
            </a:endParaRPr>
          </a:p>
        </p:txBody>
      </p:sp>
      <p:sp>
        <p:nvSpPr>
          <p:cNvPr id="1497" name="Google Shape;1497;p169"/>
          <p:cNvSpPr txBox="1"/>
          <p:nvPr/>
        </p:nvSpPr>
        <p:spPr>
          <a:xfrm>
            <a:off x="7828417" y="4361150"/>
            <a:ext cx="1040700" cy="369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3600"/>
              </a:spcBef>
              <a:spcAft>
                <a:spcPts val="1100"/>
              </a:spcAft>
              <a:buNone/>
            </a:pPr>
            <a:r>
              <a:rPr b="1" lang="en" sz="1200">
                <a:solidFill>
                  <a:srgbClr val="1B3139"/>
                </a:solidFill>
                <a:latin typeface="DM Sans"/>
                <a:ea typeface="DM Sans"/>
                <a:cs typeface="DM Sans"/>
                <a:sym typeface="DM Sans"/>
              </a:rPr>
              <a:t>BI</a:t>
            </a:r>
            <a:endParaRPr b="1" sz="1200">
              <a:solidFill>
                <a:srgbClr val="1B3139"/>
              </a:solidFill>
              <a:latin typeface="DM Sans"/>
              <a:ea typeface="DM Sans"/>
              <a:cs typeface="DM Sans"/>
              <a:sym typeface="DM Sans"/>
            </a:endParaRPr>
          </a:p>
        </p:txBody>
      </p:sp>
      <p:sp>
        <p:nvSpPr>
          <p:cNvPr id="1498" name="Google Shape;1498;p169"/>
          <p:cNvSpPr txBox="1"/>
          <p:nvPr/>
        </p:nvSpPr>
        <p:spPr>
          <a:xfrm>
            <a:off x="7563928" y="5173850"/>
            <a:ext cx="1596300" cy="3693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3600"/>
              </a:spcBef>
              <a:spcAft>
                <a:spcPts val="1100"/>
              </a:spcAft>
              <a:buNone/>
            </a:pPr>
            <a:r>
              <a:rPr b="1" lang="en" sz="1200">
                <a:solidFill>
                  <a:srgbClr val="1B3139"/>
                </a:solidFill>
                <a:latin typeface="DM Sans"/>
                <a:ea typeface="DM Sans"/>
                <a:cs typeface="DM Sans"/>
                <a:sym typeface="DM Sans"/>
              </a:rPr>
              <a:t>Data Science</a:t>
            </a:r>
            <a:endParaRPr b="1" sz="1200">
              <a:solidFill>
                <a:srgbClr val="1B3139"/>
              </a:solidFill>
              <a:latin typeface="DM Sans"/>
              <a:ea typeface="DM Sans"/>
              <a:cs typeface="DM Sans"/>
              <a:sym typeface="DM Sans"/>
            </a:endParaRPr>
          </a:p>
        </p:txBody>
      </p:sp>
      <p:sp>
        <p:nvSpPr>
          <p:cNvPr id="1499" name="Google Shape;1499;p169"/>
          <p:cNvSpPr txBox="1"/>
          <p:nvPr/>
        </p:nvSpPr>
        <p:spPr>
          <a:xfrm>
            <a:off x="7544903" y="2534175"/>
            <a:ext cx="1430100" cy="4002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3600"/>
              </a:spcBef>
              <a:spcAft>
                <a:spcPts val="1100"/>
              </a:spcAft>
              <a:buNone/>
            </a:pPr>
            <a:r>
              <a:rPr b="1" lang="en">
                <a:solidFill>
                  <a:schemeClr val="accent1"/>
                </a:solidFill>
                <a:latin typeface="DM Sans"/>
                <a:ea typeface="DM Sans"/>
                <a:cs typeface="DM Sans"/>
                <a:sym typeface="DM Sans"/>
              </a:rPr>
              <a:t>Any use case</a:t>
            </a:r>
            <a:endParaRPr b="1">
              <a:solidFill>
                <a:schemeClr val="accent1"/>
              </a:solidFill>
              <a:latin typeface="DM Sans"/>
              <a:ea typeface="DM Sans"/>
              <a:cs typeface="DM Sans"/>
              <a:sym typeface="DM Sans"/>
            </a:endParaRPr>
          </a:p>
        </p:txBody>
      </p:sp>
      <p:cxnSp>
        <p:nvCxnSpPr>
          <p:cNvPr id="1500" name="Google Shape;1500;p169"/>
          <p:cNvCxnSpPr/>
          <p:nvPr/>
        </p:nvCxnSpPr>
        <p:spPr>
          <a:xfrm>
            <a:off x="3587637" y="3860400"/>
            <a:ext cx="3897900" cy="0"/>
          </a:xfrm>
          <a:prstGeom prst="straightConnector1">
            <a:avLst/>
          </a:prstGeom>
          <a:noFill/>
          <a:ln cap="flat" cmpd="sng" w="19050">
            <a:solidFill>
              <a:srgbClr val="00ADD4"/>
            </a:solidFill>
            <a:prstDash val="dash"/>
            <a:round/>
            <a:headEnd len="med" w="med" type="stealth"/>
            <a:tailEnd len="med" w="med" type="stealth"/>
          </a:ln>
        </p:spPr>
      </p:cxnSp>
      <p:pic>
        <p:nvPicPr>
          <p:cNvPr id="1501" name="Google Shape;1501;p169"/>
          <p:cNvPicPr preferRelativeResize="0"/>
          <p:nvPr/>
        </p:nvPicPr>
        <p:blipFill>
          <a:blip r:embed="rId14">
            <a:alphaModFix/>
          </a:blip>
          <a:stretch>
            <a:fillRect/>
          </a:stretch>
        </p:blipFill>
        <p:spPr>
          <a:xfrm>
            <a:off x="4952301" y="3358051"/>
            <a:ext cx="409997" cy="337644"/>
          </a:xfrm>
          <a:prstGeom prst="rect">
            <a:avLst/>
          </a:prstGeom>
          <a:noFill/>
          <a:ln>
            <a:noFill/>
          </a:ln>
        </p:spPr>
      </p:pic>
      <p:sp>
        <p:nvSpPr>
          <p:cNvPr id="1502" name="Google Shape;1502;p169"/>
          <p:cNvSpPr txBox="1"/>
          <p:nvPr/>
        </p:nvSpPr>
        <p:spPr>
          <a:xfrm>
            <a:off x="5290067" y="3326825"/>
            <a:ext cx="221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1B3139"/>
                </a:solidFill>
                <a:latin typeface="DM Sans Medium"/>
                <a:ea typeface="DM Sans Medium"/>
                <a:cs typeface="DM Sans Medium"/>
                <a:sym typeface="DM Sans Medium"/>
              </a:rPr>
              <a:t>Delta Sharing protocol</a:t>
            </a:r>
            <a:endParaRPr>
              <a:solidFill>
                <a:srgbClr val="1B3139"/>
              </a:solidFill>
              <a:latin typeface="DM Sans Medium"/>
              <a:ea typeface="DM Sans Medium"/>
              <a:cs typeface="DM Sans Medium"/>
              <a:sym typeface="DM Sans Medium"/>
            </a:endParaRPr>
          </a:p>
        </p:txBody>
      </p:sp>
      <p:pic>
        <p:nvPicPr>
          <p:cNvPr id="1503" name="Google Shape;1503;p169"/>
          <p:cNvPicPr preferRelativeResize="0"/>
          <p:nvPr/>
        </p:nvPicPr>
        <p:blipFill rotWithShape="1">
          <a:blip r:embed="rId15">
            <a:alphaModFix/>
          </a:blip>
          <a:srcRect b="0" l="0" r="0" t="0"/>
          <a:stretch/>
        </p:blipFill>
        <p:spPr>
          <a:xfrm>
            <a:off x="7995181" y="3005727"/>
            <a:ext cx="612495" cy="612495"/>
          </a:xfrm>
          <a:prstGeom prst="rect">
            <a:avLst/>
          </a:prstGeom>
          <a:noFill/>
          <a:ln>
            <a:noFill/>
          </a:ln>
        </p:spPr>
      </p:pic>
      <p:pic>
        <p:nvPicPr>
          <p:cNvPr id="1504" name="Google Shape;1504;p169"/>
          <p:cNvPicPr preferRelativeResize="0"/>
          <p:nvPr/>
        </p:nvPicPr>
        <p:blipFill rotWithShape="1">
          <a:blip r:embed="rId16">
            <a:alphaModFix/>
          </a:blip>
          <a:srcRect b="0" l="0" r="0" t="0"/>
          <a:stretch/>
        </p:blipFill>
        <p:spPr>
          <a:xfrm>
            <a:off x="7995181" y="3862071"/>
            <a:ext cx="612495" cy="612495"/>
          </a:xfrm>
          <a:prstGeom prst="rect">
            <a:avLst/>
          </a:prstGeom>
          <a:noFill/>
          <a:ln>
            <a:noFill/>
          </a:ln>
        </p:spPr>
      </p:pic>
      <p:pic>
        <p:nvPicPr>
          <p:cNvPr id="1505" name="Google Shape;1505;p169"/>
          <p:cNvPicPr preferRelativeResize="0"/>
          <p:nvPr/>
        </p:nvPicPr>
        <p:blipFill rotWithShape="1">
          <a:blip r:embed="rId17">
            <a:alphaModFix/>
          </a:blip>
          <a:srcRect b="0" l="0" r="0" t="0"/>
          <a:stretch/>
        </p:blipFill>
        <p:spPr>
          <a:xfrm>
            <a:off x="7995181" y="4642216"/>
            <a:ext cx="612495" cy="61249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70"/>
          <p:cNvSpPr txBox="1"/>
          <p:nvPr>
            <p:ph idx="12" type="sldNum"/>
          </p:nvPr>
        </p:nvSpPr>
        <p:spPr>
          <a:xfrm>
            <a:off x="10866463" y="6351634"/>
            <a:ext cx="6666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1" name="Google Shape;1511;p170"/>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What’s coming next</a:t>
            </a:r>
            <a:endParaRPr sz="3600"/>
          </a:p>
        </p:txBody>
      </p:sp>
      <p:sp>
        <p:nvSpPr>
          <p:cNvPr id="1512" name="Google Shape;1512;p170"/>
          <p:cNvSpPr txBox="1"/>
          <p:nvPr/>
        </p:nvSpPr>
        <p:spPr>
          <a:xfrm>
            <a:off x="227268" y="1575650"/>
            <a:ext cx="10285500" cy="15393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accent1"/>
              </a:buClr>
              <a:buSzPts val="2200"/>
              <a:buFont typeface="DM Sans"/>
              <a:buChar char="●"/>
            </a:pPr>
            <a:r>
              <a:rPr lang="en" sz="2200">
                <a:latin typeface="DM Sans"/>
                <a:ea typeface="DM Sans"/>
                <a:cs typeface="DM Sans"/>
                <a:sym typeface="DM Sans"/>
              </a:rPr>
              <a:t>Governance and sharing of machine learning models</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 sz="2200">
                <a:latin typeface="DM Sans"/>
                <a:ea typeface="DM Sans"/>
                <a:cs typeface="DM Sans"/>
                <a:sym typeface="DM Sans"/>
              </a:rPr>
              <a:t>Attribute based access controls (ABAC)</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 sz="2200">
                <a:latin typeface="DM Sans"/>
                <a:ea typeface="DM Sans"/>
                <a:cs typeface="DM Sans"/>
                <a:sym typeface="DM Sans"/>
              </a:rPr>
              <a:t>Row and column filtering</a:t>
            </a:r>
            <a:endParaRPr sz="220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71"/>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Part 2:</a:t>
            </a:r>
            <a:endParaRPr sz="3600"/>
          </a:p>
          <a:p>
            <a:pPr indent="0" lvl="0" marL="0" rtl="0" algn="l">
              <a:spcBef>
                <a:spcPts val="0"/>
              </a:spcBef>
              <a:spcAft>
                <a:spcPts val="0"/>
              </a:spcAft>
              <a:buNone/>
            </a:pPr>
            <a:r>
              <a:rPr lang="en" sz="3600"/>
              <a:t>Disaster</a:t>
            </a:r>
            <a:endParaRPr sz="3600"/>
          </a:p>
          <a:p>
            <a:pPr indent="0" lvl="0" marL="0" rtl="0" algn="l">
              <a:spcBef>
                <a:spcPts val="0"/>
              </a:spcBef>
              <a:spcAft>
                <a:spcPts val="0"/>
              </a:spcAft>
              <a:buNone/>
            </a:pPr>
            <a:r>
              <a:rPr lang="en" sz="3600"/>
              <a:t>Recovery</a:t>
            </a:r>
            <a:endParaRPr sz="3600"/>
          </a:p>
        </p:txBody>
      </p:sp>
      <p:sp>
        <p:nvSpPr>
          <p:cNvPr id="1518" name="Google Shape;1518;p17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9" name="Google Shape;1519;p171"/>
          <p:cNvSpPr/>
          <p:nvPr/>
        </p:nvSpPr>
        <p:spPr>
          <a:xfrm>
            <a:off x="4290375" y="1116125"/>
            <a:ext cx="5564100" cy="45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71"/>
          <p:cNvSpPr txBox="1"/>
          <p:nvPr/>
        </p:nvSpPr>
        <p:spPr>
          <a:xfrm>
            <a:off x="4377975" y="1252625"/>
            <a:ext cx="5388900" cy="15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latin typeface="Inconsolata"/>
                <a:ea typeface="Inconsolata"/>
                <a:cs typeface="Inconsolata"/>
                <a:sym typeface="Inconsolata"/>
              </a:rPr>
              <a:t>2</a:t>
            </a:r>
            <a:r>
              <a:rPr lang="en" sz="2000">
                <a:latin typeface="Inconsolata"/>
                <a:ea typeface="Inconsolata"/>
                <a:cs typeface="Inconsolata"/>
                <a:sym typeface="Inconsolata"/>
              </a:rPr>
              <a:t>.1 Disaster Recovery (</a:t>
            </a:r>
            <a:r>
              <a:rPr lang="en" sz="2000">
                <a:solidFill>
                  <a:schemeClr val="dk2"/>
                </a:solidFill>
                <a:latin typeface="Inconsolata"/>
                <a:ea typeface="Inconsolata"/>
                <a:cs typeface="Inconsolata"/>
                <a:sym typeface="Inconsolata"/>
              </a:rPr>
              <a:t>5</a:t>
            </a:r>
            <a:r>
              <a:rPr lang="en" sz="2000">
                <a:solidFill>
                  <a:schemeClr val="dk2"/>
                </a:solidFill>
                <a:latin typeface="Inconsolata"/>
                <a:ea typeface="Inconsolata"/>
                <a:cs typeface="Inconsolata"/>
                <a:sym typeface="Inconsolata"/>
              </a:rPr>
              <a:t>0 min</a:t>
            </a:r>
            <a:r>
              <a:rPr lang="en" sz="2000">
                <a:latin typeface="Inconsolata"/>
                <a:ea typeface="Inconsolata"/>
                <a:cs typeface="Inconsolata"/>
                <a:sym typeface="Inconsolata"/>
              </a:rPr>
              <a:t>)</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Definitions - DR, HA</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DR strategies with Azure Databricks</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Step by step implementation</a:t>
            </a:r>
            <a:endParaRPr sz="2000">
              <a:latin typeface="Inconsolata"/>
              <a:ea typeface="Inconsolata"/>
              <a:cs typeface="Inconsolata"/>
              <a:sym typeface="Inconsolat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72"/>
          <p:cNvSpPr txBox="1"/>
          <p:nvPr>
            <p:ph type="title"/>
          </p:nvPr>
        </p:nvSpPr>
        <p:spPr>
          <a:xfrm>
            <a:off x="387380" y="431024"/>
            <a:ext cx="112161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What is Disaster Recovery (DR)</a:t>
            </a:r>
            <a:endParaRPr sz="3400"/>
          </a:p>
        </p:txBody>
      </p:sp>
      <p:sp>
        <p:nvSpPr>
          <p:cNvPr id="1526" name="Google Shape;1526;p17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7" name="Google Shape;1527;p172"/>
          <p:cNvSpPr/>
          <p:nvPr/>
        </p:nvSpPr>
        <p:spPr>
          <a:xfrm>
            <a:off x="5345125" y="1827767"/>
            <a:ext cx="6620100" cy="3893400"/>
          </a:xfrm>
          <a:prstGeom prst="rect">
            <a:avLst/>
          </a:prstGeom>
          <a:solidFill>
            <a:schemeClr val="accent1"/>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528" name="Google Shape;1528;p172"/>
          <p:cNvSpPr txBox="1"/>
          <p:nvPr/>
        </p:nvSpPr>
        <p:spPr>
          <a:xfrm>
            <a:off x="11208229" y="5047849"/>
            <a:ext cx="468300" cy="15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 sz="1100" u="none" cap="none" strike="noStrike">
                <a:solidFill>
                  <a:schemeClr val="lt1"/>
                </a:solidFill>
                <a:latin typeface="DM Sans"/>
                <a:ea typeface="DM Sans"/>
                <a:cs typeface="DM Sans"/>
                <a:sym typeface="DM Sans"/>
              </a:rPr>
              <a:t>Time</a:t>
            </a:r>
            <a:endParaRPr b="1" i="0" sz="1100" u="none" cap="none" strike="noStrike">
              <a:solidFill>
                <a:schemeClr val="lt1"/>
              </a:solidFill>
              <a:latin typeface="DM Sans"/>
              <a:ea typeface="DM Sans"/>
              <a:cs typeface="DM Sans"/>
              <a:sym typeface="DM Sans"/>
            </a:endParaRPr>
          </a:p>
        </p:txBody>
      </p:sp>
      <p:cxnSp>
        <p:nvCxnSpPr>
          <p:cNvPr id="1529" name="Google Shape;1529;p172"/>
          <p:cNvCxnSpPr/>
          <p:nvPr/>
        </p:nvCxnSpPr>
        <p:spPr>
          <a:xfrm>
            <a:off x="5531275" y="4911592"/>
            <a:ext cx="6209700" cy="0"/>
          </a:xfrm>
          <a:prstGeom prst="straightConnector1">
            <a:avLst/>
          </a:prstGeom>
          <a:noFill/>
          <a:ln cap="flat" cmpd="sng" w="19050">
            <a:solidFill>
              <a:schemeClr val="lt1"/>
            </a:solidFill>
            <a:prstDash val="solid"/>
            <a:round/>
            <a:headEnd len="sm" w="sm" type="none"/>
            <a:tailEnd len="med" w="med" type="triangle"/>
          </a:ln>
        </p:spPr>
      </p:cxnSp>
      <p:cxnSp>
        <p:nvCxnSpPr>
          <p:cNvPr id="1530" name="Google Shape;1530;p172"/>
          <p:cNvCxnSpPr/>
          <p:nvPr/>
        </p:nvCxnSpPr>
        <p:spPr>
          <a:xfrm rot="10800000">
            <a:off x="5994050" y="2819367"/>
            <a:ext cx="0" cy="2192100"/>
          </a:xfrm>
          <a:prstGeom prst="straightConnector1">
            <a:avLst/>
          </a:prstGeom>
          <a:noFill/>
          <a:ln cap="flat" cmpd="sng" w="19050">
            <a:solidFill>
              <a:schemeClr val="lt1"/>
            </a:solidFill>
            <a:prstDash val="dash"/>
            <a:round/>
            <a:headEnd len="sm" w="sm" type="none"/>
            <a:tailEnd len="med" w="med" type="none"/>
          </a:ln>
        </p:spPr>
      </p:cxnSp>
      <p:cxnSp>
        <p:nvCxnSpPr>
          <p:cNvPr id="1531" name="Google Shape;1531;p172"/>
          <p:cNvCxnSpPr/>
          <p:nvPr/>
        </p:nvCxnSpPr>
        <p:spPr>
          <a:xfrm rot="10800000">
            <a:off x="8210947" y="2783273"/>
            <a:ext cx="0" cy="2111700"/>
          </a:xfrm>
          <a:prstGeom prst="straightConnector1">
            <a:avLst/>
          </a:prstGeom>
          <a:noFill/>
          <a:ln cap="flat" cmpd="sng" w="28575">
            <a:solidFill>
              <a:schemeClr val="accent3"/>
            </a:solidFill>
            <a:prstDash val="solid"/>
            <a:round/>
            <a:headEnd len="sm" w="sm" type="none"/>
            <a:tailEnd len="sm" w="sm" type="none"/>
          </a:ln>
        </p:spPr>
      </p:cxnSp>
      <p:sp>
        <p:nvSpPr>
          <p:cNvPr id="1532" name="Google Shape;1532;p172"/>
          <p:cNvSpPr txBox="1"/>
          <p:nvPr/>
        </p:nvSpPr>
        <p:spPr>
          <a:xfrm>
            <a:off x="6748953" y="2510513"/>
            <a:ext cx="984600" cy="55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 sz="1500" u="none" cap="none" strike="noStrike">
                <a:solidFill>
                  <a:schemeClr val="lt1"/>
                </a:solidFill>
                <a:latin typeface="DM Sans"/>
                <a:ea typeface="DM Sans"/>
                <a:cs typeface="DM Sans"/>
                <a:sym typeface="DM Sans"/>
              </a:rPr>
              <a:t>RPO</a:t>
            </a:r>
            <a:endParaRPr b="1" i="0" sz="15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i="0" lang="en" sz="1100" u="none" cap="none" strike="noStrike">
                <a:solidFill>
                  <a:schemeClr val="lt1"/>
                </a:solidFill>
                <a:latin typeface="DM Sans"/>
                <a:ea typeface="DM Sans"/>
                <a:cs typeface="DM Sans"/>
                <a:sym typeface="DM Sans"/>
              </a:rPr>
              <a:t>Recovery Point Objective</a:t>
            </a:r>
            <a:endParaRPr i="0" sz="1100" u="none" cap="none" strike="noStrike">
              <a:solidFill>
                <a:schemeClr val="lt1"/>
              </a:solidFill>
              <a:latin typeface="DM Sans"/>
              <a:ea typeface="DM Sans"/>
              <a:cs typeface="DM Sans"/>
              <a:sym typeface="DM Sans"/>
            </a:endParaRPr>
          </a:p>
        </p:txBody>
      </p:sp>
      <p:sp>
        <p:nvSpPr>
          <p:cNvPr id="1533" name="Google Shape;1533;p172"/>
          <p:cNvSpPr/>
          <p:nvPr/>
        </p:nvSpPr>
        <p:spPr>
          <a:xfrm>
            <a:off x="8105571" y="4915905"/>
            <a:ext cx="210600" cy="1797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534" name="Google Shape;1534;p172"/>
          <p:cNvSpPr/>
          <p:nvPr/>
        </p:nvSpPr>
        <p:spPr>
          <a:xfrm>
            <a:off x="8769410" y="4915905"/>
            <a:ext cx="210600" cy="17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535" name="Google Shape;1535;p172"/>
          <p:cNvSpPr/>
          <p:nvPr/>
        </p:nvSpPr>
        <p:spPr>
          <a:xfrm>
            <a:off x="10671353" y="4925811"/>
            <a:ext cx="210600" cy="179700"/>
          </a:xfrm>
          <a:prstGeom prst="triangle">
            <a:avLst>
              <a:gd fmla="val 50000" name="adj"/>
            </a:avLst>
          </a:prstGeom>
          <a:solidFill>
            <a:srgbClr val="4EB5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536" name="Google Shape;1536;p172"/>
          <p:cNvSpPr/>
          <p:nvPr/>
        </p:nvSpPr>
        <p:spPr>
          <a:xfrm>
            <a:off x="9389023" y="4915905"/>
            <a:ext cx="210600" cy="17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cxnSp>
        <p:nvCxnSpPr>
          <p:cNvPr id="1537" name="Google Shape;1537;p172"/>
          <p:cNvCxnSpPr/>
          <p:nvPr/>
        </p:nvCxnSpPr>
        <p:spPr>
          <a:xfrm rot="10800000">
            <a:off x="10776718" y="2783273"/>
            <a:ext cx="0" cy="2111700"/>
          </a:xfrm>
          <a:prstGeom prst="straightConnector1">
            <a:avLst/>
          </a:prstGeom>
          <a:noFill/>
          <a:ln cap="flat" cmpd="sng" w="28575">
            <a:solidFill>
              <a:srgbClr val="4EB523"/>
            </a:solidFill>
            <a:prstDash val="solid"/>
            <a:round/>
            <a:headEnd len="sm" w="sm" type="none"/>
            <a:tailEnd len="sm" w="sm" type="none"/>
          </a:ln>
        </p:spPr>
      </p:cxnSp>
      <p:cxnSp>
        <p:nvCxnSpPr>
          <p:cNvPr id="1538" name="Google Shape;1538;p172"/>
          <p:cNvCxnSpPr/>
          <p:nvPr/>
        </p:nvCxnSpPr>
        <p:spPr>
          <a:xfrm>
            <a:off x="5995920" y="4795003"/>
            <a:ext cx="0" cy="251700"/>
          </a:xfrm>
          <a:prstGeom prst="straightConnector1">
            <a:avLst/>
          </a:prstGeom>
          <a:noFill/>
          <a:ln cap="flat" cmpd="sng" w="12700">
            <a:solidFill>
              <a:schemeClr val="lt2"/>
            </a:solidFill>
            <a:prstDash val="solid"/>
            <a:round/>
            <a:headEnd len="sm" w="sm" type="none"/>
            <a:tailEnd len="sm" w="sm" type="none"/>
          </a:ln>
        </p:spPr>
      </p:cxnSp>
      <p:cxnSp>
        <p:nvCxnSpPr>
          <p:cNvPr id="1539" name="Google Shape;1539;p172"/>
          <p:cNvCxnSpPr/>
          <p:nvPr/>
        </p:nvCxnSpPr>
        <p:spPr>
          <a:xfrm>
            <a:off x="6787514" y="4795003"/>
            <a:ext cx="0" cy="251700"/>
          </a:xfrm>
          <a:prstGeom prst="straightConnector1">
            <a:avLst/>
          </a:prstGeom>
          <a:noFill/>
          <a:ln cap="flat" cmpd="sng" w="12700">
            <a:solidFill>
              <a:schemeClr val="lt2"/>
            </a:solidFill>
            <a:prstDash val="solid"/>
            <a:round/>
            <a:headEnd len="sm" w="sm" type="none"/>
            <a:tailEnd len="sm" w="sm" type="none"/>
          </a:ln>
        </p:spPr>
      </p:cxnSp>
      <p:cxnSp>
        <p:nvCxnSpPr>
          <p:cNvPr id="1540" name="Google Shape;1540;p172"/>
          <p:cNvCxnSpPr/>
          <p:nvPr/>
        </p:nvCxnSpPr>
        <p:spPr>
          <a:xfrm>
            <a:off x="7579108" y="4795003"/>
            <a:ext cx="0" cy="251700"/>
          </a:xfrm>
          <a:prstGeom prst="straightConnector1">
            <a:avLst/>
          </a:prstGeom>
          <a:noFill/>
          <a:ln cap="flat" cmpd="sng" w="12700">
            <a:solidFill>
              <a:schemeClr val="lt2"/>
            </a:solidFill>
            <a:prstDash val="solid"/>
            <a:round/>
            <a:headEnd len="sm" w="sm" type="none"/>
            <a:tailEnd len="sm" w="sm" type="none"/>
          </a:ln>
        </p:spPr>
      </p:cxnSp>
      <p:sp>
        <p:nvSpPr>
          <p:cNvPr id="1541" name="Google Shape;1541;p172"/>
          <p:cNvSpPr txBox="1"/>
          <p:nvPr/>
        </p:nvSpPr>
        <p:spPr>
          <a:xfrm>
            <a:off x="7772104" y="5123889"/>
            <a:ext cx="877800" cy="32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i="0" lang="en" sz="1100" u="none" cap="none" strike="noStrike">
                <a:solidFill>
                  <a:srgbClr val="E0301E"/>
                </a:solidFill>
                <a:latin typeface="DM Sans"/>
                <a:ea typeface="DM Sans"/>
                <a:cs typeface="DM Sans"/>
                <a:sym typeface="DM Sans"/>
              </a:rPr>
              <a:t>Incident Occurred </a:t>
            </a:r>
            <a:endParaRPr i="0" sz="1100" u="none" cap="none" strike="noStrike">
              <a:solidFill>
                <a:srgbClr val="E0301E"/>
              </a:solidFill>
              <a:latin typeface="DM Sans"/>
              <a:ea typeface="DM Sans"/>
              <a:cs typeface="DM Sans"/>
              <a:sym typeface="DM Sans"/>
            </a:endParaRPr>
          </a:p>
        </p:txBody>
      </p:sp>
      <p:sp>
        <p:nvSpPr>
          <p:cNvPr id="1542" name="Google Shape;1542;p172"/>
          <p:cNvSpPr/>
          <p:nvPr/>
        </p:nvSpPr>
        <p:spPr>
          <a:xfrm>
            <a:off x="8105571" y="4915905"/>
            <a:ext cx="210600" cy="179700"/>
          </a:xfrm>
          <a:prstGeom prst="triangle">
            <a:avLst>
              <a:gd fmla="val 50000" name="adj"/>
            </a:avLst>
          </a:prstGeom>
          <a:solidFill>
            <a:srgbClr val="E0301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3" name="Google Shape;1543;p172"/>
          <p:cNvSpPr txBox="1"/>
          <p:nvPr/>
        </p:nvSpPr>
        <p:spPr>
          <a:xfrm>
            <a:off x="10331483" y="5123897"/>
            <a:ext cx="877800" cy="32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75C2C"/>
              </a:buClr>
              <a:buSzPts val="1100"/>
              <a:buFont typeface="Arial"/>
              <a:buNone/>
            </a:pPr>
            <a:r>
              <a:rPr i="0" lang="en" sz="1100" u="none" cap="none" strike="noStrike">
                <a:solidFill>
                  <a:srgbClr val="4EB523"/>
                </a:solidFill>
                <a:latin typeface="DM Sans"/>
                <a:ea typeface="DM Sans"/>
                <a:cs typeface="DM Sans"/>
                <a:sym typeface="DM Sans"/>
              </a:rPr>
              <a:t>Incident Mitigated</a:t>
            </a:r>
            <a:endParaRPr i="0" sz="1100" u="none" cap="none" strike="noStrike">
              <a:solidFill>
                <a:srgbClr val="4EB523"/>
              </a:solidFill>
              <a:latin typeface="DM Sans"/>
              <a:ea typeface="DM Sans"/>
              <a:cs typeface="DM Sans"/>
              <a:sym typeface="DM Sans"/>
            </a:endParaRPr>
          </a:p>
        </p:txBody>
      </p:sp>
      <p:sp>
        <p:nvSpPr>
          <p:cNvPr id="1544" name="Google Shape;1544;p172"/>
          <p:cNvSpPr txBox="1"/>
          <p:nvPr/>
        </p:nvSpPr>
        <p:spPr>
          <a:xfrm>
            <a:off x="9072258" y="5123889"/>
            <a:ext cx="877800" cy="32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accent5"/>
                </a:solidFill>
                <a:latin typeface="DM Sans"/>
                <a:ea typeface="DM Sans"/>
                <a:cs typeface="DM Sans"/>
                <a:sym typeface="DM Sans"/>
              </a:rPr>
              <a:t>Recovery Invoked</a:t>
            </a:r>
            <a:endParaRPr i="0" sz="1100" u="none" cap="none" strike="noStrike">
              <a:solidFill>
                <a:schemeClr val="accent5"/>
              </a:solidFill>
              <a:latin typeface="DM Sans"/>
              <a:ea typeface="DM Sans"/>
              <a:cs typeface="DM Sans"/>
              <a:sym typeface="DM Sans"/>
            </a:endParaRPr>
          </a:p>
        </p:txBody>
      </p:sp>
      <p:cxnSp>
        <p:nvCxnSpPr>
          <p:cNvPr id="1545" name="Google Shape;1545;p172"/>
          <p:cNvCxnSpPr/>
          <p:nvPr/>
        </p:nvCxnSpPr>
        <p:spPr>
          <a:xfrm rot="10800000">
            <a:off x="8210947" y="2783273"/>
            <a:ext cx="0" cy="2111700"/>
          </a:xfrm>
          <a:prstGeom prst="straightConnector1">
            <a:avLst/>
          </a:prstGeom>
          <a:noFill/>
          <a:ln cap="flat" cmpd="sng" w="28575">
            <a:solidFill>
              <a:srgbClr val="E0301E"/>
            </a:solidFill>
            <a:prstDash val="solid"/>
            <a:round/>
            <a:headEnd len="sm" w="sm" type="none"/>
            <a:tailEnd len="sm" w="sm" type="none"/>
          </a:ln>
        </p:spPr>
      </p:cxnSp>
      <p:cxnSp>
        <p:nvCxnSpPr>
          <p:cNvPr id="1546" name="Google Shape;1546;p172"/>
          <p:cNvCxnSpPr/>
          <p:nvPr/>
        </p:nvCxnSpPr>
        <p:spPr>
          <a:xfrm>
            <a:off x="9494400" y="4295751"/>
            <a:ext cx="0" cy="600000"/>
          </a:xfrm>
          <a:prstGeom prst="straightConnector1">
            <a:avLst/>
          </a:prstGeom>
          <a:noFill/>
          <a:ln cap="flat" cmpd="sng" w="12700">
            <a:solidFill>
              <a:schemeClr val="accent5"/>
            </a:solidFill>
            <a:prstDash val="solid"/>
            <a:round/>
            <a:headEnd len="sm" w="sm" type="none"/>
            <a:tailEnd len="sm" w="sm" type="none"/>
          </a:ln>
        </p:spPr>
      </p:cxnSp>
      <p:sp>
        <p:nvSpPr>
          <p:cNvPr id="1547" name="Google Shape;1547;p172"/>
          <p:cNvSpPr txBox="1"/>
          <p:nvPr/>
        </p:nvSpPr>
        <p:spPr>
          <a:xfrm>
            <a:off x="8435945" y="5123889"/>
            <a:ext cx="877800" cy="32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D04A02"/>
              </a:buClr>
              <a:buSzPts val="1100"/>
              <a:buFont typeface="Arial"/>
              <a:buNone/>
            </a:pPr>
            <a:r>
              <a:rPr i="0" lang="en" sz="1100" u="none" cap="none" strike="noStrike">
                <a:solidFill>
                  <a:schemeClr val="accent5"/>
                </a:solidFill>
                <a:latin typeface="DM Sans"/>
                <a:ea typeface="DM Sans"/>
                <a:cs typeface="DM Sans"/>
                <a:sym typeface="DM Sans"/>
              </a:rPr>
              <a:t>Incident Detected</a:t>
            </a:r>
            <a:endParaRPr i="0" sz="1100" u="none" cap="none" strike="noStrike">
              <a:solidFill>
                <a:schemeClr val="accent5"/>
              </a:solidFill>
              <a:latin typeface="DM Sans"/>
              <a:ea typeface="DM Sans"/>
              <a:cs typeface="DM Sans"/>
              <a:sym typeface="DM Sans"/>
            </a:endParaRPr>
          </a:p>
        </p:txBody>
      </p:sp>
      <p:cxnSp>
        <p:nvCxnSpPr>
          <p:cNvPr id="1548" name="Google Shape;1548;p172"/>
          <p:cNvCxnSpPr/>
          <p:nvPr/>
        </p:nvCxnSpPr>
        <p:spPr>
          <a:xfrm>
            <a:off x="8874788" y="4295751"/>
            <a:ext cx="0" cy="600000"/>
          </a:xfrm>
          <a:prstGeom prst="straightConnector1">
            <a:avLst/>
          </a:prstGeom>
          <a:noFill/>
          <a:ln cap="flat" cmpd="sng" w="12700">
            <a:solidFill>
              <a:schemeClr val="accent5"/>
            </a:solidFill>
            <a:prstDash val="solid"/>
            <a:round/>
            <a:headEnd len="sm" w="sm" type="none"/>
            <a:tailEnd len="sm" w="sm" type="none"/>
          </a:ln>
        </p:spPr>
      </p:cxnSp>
      <p:sp>
        <p:nvSpPr>
          <p:cNvPr id="1549" name="Google Shape;1549;p172"/>
          <p:cNvSpPr/>
          <p:nvPr/>
        </p:nvSpPr>
        <p:spPr>
          <a:xfrm rot="5400000">
            <a:off x="9428150" y="2689253"/>
            <a:ext cx="145500" cy="2515800"/>
          </a:xfrm>
          <a:prstGeom prst="leftBrace">
            <a:avLst>
              <a:gd fmla="val 74709" name="adj1"/>
              <a:gd fmla="val 50000" name="adj2"/>
            </a:avLst>
          </a:prstGeom>
          <a:no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0" name="Google Shape;1550;p172"/>
          <p:cNvSpPr/>
          <p:nvPr/>
        </p:nvSpPr>
        <p:spPr>
          <a:xfrm rot="5400000">
            <a:off x="7016325" y="2846665"/>
            <a:ext cx="155700" cy="2190300"/>
          </a:xfrm>
          <a:prstGeom prst="leftBrace">
            <a:avLst>
              <a:gd fmla="val 74709" name="adj1"/>
              <a:gd fmla="val 50000" name="adj2"/>
            </a:avLst>
          </a:prstGeom>
          <a:no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1" name="Google Shape;1551;p172"/>
          <p:cNvSpPr txBox="1"/>
          <p:nvPr/>
        </p:nvSpPr>
        <p:spPr>
          <a:xfrm>
            <a:off x="8672300" y="2495927"/>
            <a:ext cx="984600" cy="559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b="1" i="0" lang="en" sz="1500" u="none" cap="none" strike="noStrike">
                <a:solidFill>
                  <a:schemeClr val="lt1"/>
                </a:solidFill>
                <a:latin typeface="DM Sans"/>
                <a:ea typeface="DM Sans"/>
                <a:cs typeface="DM Sans"/>
                <a:sym typeface="DM Sans"/>
              </a:rPr>
              <a:t>R</a:t>
            </a:r>
            <a:r>
              <a:rPr b="1" lang="en" sz="1500">
                <a:solidFill>
                  <a:schemeClr val="lt1"/>
                </a:solidFill>
                <a:latin typeface="DM Sans"/>
                <a:ea typeface="DM Sans"/>
                <a:cs typeface="DM Sans"/>
                <a:sym typeface="DM Sans"/>
              </a:rPr>
              <a:t>T</a:t>
            </a:r>
            <a:r>
              <a:rPr b="1" i="0" lang="en" sz="1500" u="none" cap="none" strike="noStrike">
                <a:solidFill>
                  <a:schemeClr val="lt1"/>
                </a:solidFill>
                <a:latin typeface="DM Sans"/>
                <a:ea typeface="DM Sans"/>
                <a:cs typeface="DM Sans"/>
                <a:sym typeface="DM Sans"/>
              </a:rPr>
              <a:t>O</a:t>
            </a:r>
            <a:endParaRPr b="1" i="0" sz="15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i="0" lang="en" sz="1100" u="none" cap="none" strike="noStrike">
                <a:solidFill>
                  <a:schemeClr val="lt1"/>
                </a:solidFill>
                <a:latin typeface="DM Sans"/>
                <a:ea typeface="DM Sans"/>
                <a:cs typeface="DM Sans"/>
                <a:sym typeface="DM Sans"/>
              </a:rPr>
              <a:t>Recovery </a:t>
            </a:r>
            <a:r>
              <a:rPr lang="en" sz="1100">
                <a:solidFill>
                  <a:schemeClr val="lt1"/>
                </a:solidFill>
                <a:latin typeface="DM Sans"/>
                <a:ea typeface="DM Sans"/>
                <a:cs typeface="DM Sans"/>
                <a:sym typeface="DM Sans"/>
              </a:rPr>
              <a:t>Time</a:t>
            </a:r>
            <a:r>
              <a:rPr i="0" lang="en" sz="1100" u="none" cap="none" strike="noStrike">
                <a:solidFill>
                  <a:schemeClr val="lt1"/>
                </a:solidFill>
                <a:latin typeface="DM Sans"/>
                <a:ea typeface="DM Sans"/>
                <a:cs typeface="DM Sans"/>
                <a:sym typeface="DM Sans"/>
              </a:rPr>
              <a:t> Objective</a:t>
            </a:r>
            <a:endParaRPr i="0" sz="1100" u="none" cap="none" strike="noStrike">
              <a:solidFill>
                <a:schemeClr val="lt1"/>
              </a:solidFill>
              <a:latin typeface="DM Sans"/>
              <a:ea typeface="DM Sans"/>
              <a:cs typeface="DM Sans"/>
              <a:sym typeface="DM Sans"/>
            </a:endParaRPr>
          </a:p>
        </p:txBody>
      </p:sp>
      <p:sp>
        <p:nvSpPr>
          <p:cNvPr id="1552" name="Google Shape;1552;p172"/>
          <p:cNvSpPr/>
          <p:nvPr/>
        </p:nvSpPr>
        <p:spPr>
          <a:xfrm>
            <a:off x="5893400" y="2510517"/>
            <a:ext cx="201300" cy="201300"/>
          </a:xfrm>
          <a:prstGeom prst="ellipse">
            <a:avLst/>
          </a:prstGeom>
          <a:solidFill>
            <a:schemeClr val="accent4"/>
          </a:solidFill>
          <a:ln>
            <a:noFill/>
          </a:ln>
        </p:spPr>
        <p:txBody>
          <a:bodyPr anchorCtr="0" anchor="ctr" bIns="91425" lIns="45700" spcFirstLastPara="1" rIns="91425" wrap="square" tIns="91425">
            <a:noAutofit/>
          </a:bodyPr>
          <a:lstStyle/>
          <a:p>
            <a:pPr indent="0" lvl="0" marL="0" rtl="0" algn="l">
              <a:spcBef>
                <a:spcPts val="0"/>
              </a:spcBef>
              <a:spcAft>
                <a:spcPts val="0"/>
              </a:spcAft>
              <a:buNone/>
            </a:pPr>
            <a:r>
              <a:rPr b="1" lang="en" sz="1000">
                <a:latin typeface="DM Sans"/>
                <a:ea typeface="DM Sans"/>
                <a:cs typeface="DM Sans"/>
                <a:sym typeface="DM Sans"/>
              </a:rPr>
              <a:t>1</a:t>
            </a:r>
            <a:endParaRPr b="1" sz="1000">
              <a:latin typeface="DM Sans"/>
              <a:ea typeface="DM Sans"/>
              <a:cs typeface="DM Sans"/>
              <a:sym typeface="DM Sans"/>
            </a:endParaRPr>
          </a:p>
        </p:txBody>
      </p:sp>
      <p:grpSp>
        <p:nvGrpSpPr>
          <p:cNvPr id="1553" name="Google Shape;1553;p172"/>
          <p:cNvGrpSpPr/>
          <p:nvPr/>
        </p:nvGrpSpPr>
        <p:grpSpPr>
          <a:xfrm>
            <a:off x="9930001" y="2382442"/>
            <a:ext cx="1745611" cy="355615"/>
            <a:chOff x="9853801" y="2406450"/>
            <a:chExt cx="1745611" cy="355615"/>
          </a:xfrm>
        </p:grpSpPr>
        <p:sp>
          <p:nvSpPr>
            <p:cNvPr id="1554" name="Google Shape;1554;p172"/>
            <p:cNvSpPr txBox="1"/>
            <p:nvPr/>
          </p:nvSpPr>
          <p:spPr>
            <a:xfrm>
              <a:off x="9853801" y="2406450"/>
              <a:ext cx="1658400" cy="32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175C2C"/>
                </a:buClr>
                <a:buSzPts val="1100"/>
                <a:buFont typeface="Arial"/>
                <a:buNone/>
              </a:pPr>
              <a:r>
                <a:rPr lang="en" sz="1100">
                  <a:solidFill>
                    <a:schemeClr val="lt1"/>
                  </a:solidFill>
                  <a:latin typeface="DM Sans"/>
                  <a:ea typeface="DM Sans"/>
                  <a:cs typeface="DM Sans"/>
                  <a:sym typeface="DM Sans"/>
                </a:rPr>
                <a:t>System operational with data from time point  </a:t>
              </a:r>
              <a:endParaRPr i="0" sz="1100" u="none" cap="none" strike="noStrike">
                <a:solidFill>
                  <a:schemeClr val="lt1"/>
                </a:solidFill>
                <a:latin typeface="DM Sans"/>
                <a:ea typeface="DM Sans"/>
                <a:cs typeface="DM Sans"/>
                <a:sym typeface="DM Sans"/>
              </a:endParaRPr>
            </a:p>
          </p:txBody>
        </p:sp>
        <p:sp>
          <p:nvSpPr>
            <p:cNvPr id="1555" name="Google Shape;1555;p172"/>
            <p:cNvSpPr/>
            <p:nvPr/>
          </p:nvSpPr>
          <p:spPr>
            <a:xfrm>
              <a:off x="11398112" y="2560765"/>
              <a:ext cx="201300" cy="201300"/>
            </a:xfrm>
            <a:prstGeom prst="ellipse">
              <a:avLst/>
            </a:prstGeom>
            <a:solidFill>
              <a:schemeClr val="accent4"/>
            </a:solidFill>
            <a:ln>
              <a:noFill/>
            </a:ln>
          </p:spPr>
          <p:txBody>
            <a:bodyPr anchorCtr="0" anchor="ctr" bIns="91425" lIns="45700" spcFirstLastPara="1" rIns="91425" wrap="square" tIns="91425">
              <a:noAutofit/>
            </a:bodyPr>
            <a:lstStyle/>
            <a:p>
              <a:pPr indent="0" lvl="0" marL="0" rtl="0" algn="l">
                <a:spcBef>
                  <a:spcPts val="0"/>
                </a:spcBef>
                <a:spcAft>
                  <a:spcPts val="0"/>
                </a:spcAft>
                <a:buNone/>
              </a:pPr>
              <a:r>
                <a:rPr b="1" lang="en" sz="1000">
                  <a:latin typeface="DM Sans"/>
                  <a:ea typeface="DM Sans"/>
                  <a:cs typeface="DM Sans"/>
                  <a:sym typeface="DM Sans"/>
                </a:rPr>
                <a:t>1</a:t>
              </a:r>
              <a:endParaRPr b="1" sz="1000">
                <a:latin typeface="DM Sans"/>
                <a:ea typeface="DM Sans"/>
                <a:cs typeface="DM Sans"/>
                <a:sym typeface="DM Sans"/>
              </a:endParaRPr>
            </a:p>
          </p:txBody>
        </p:sp>
      </p:grpSp>
      <p:sp>
        <p:nvSpPr>
          <p:cNvPr id="1556" name="Google Shape;1556;p172"/>
          <p:cNvSpPr txBox="1"/>
          <p:nvPr/>
        </p:nvSpPr>
        <p:spPr>
          <a:xfrm>
            <a:off x="6663608" y="3506274"/>
            <a:ext cx="877800" cy="32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DM Sans"/>
                <a:ea typeface="DM Sans"/>
                <a:cs typeface="DM Sans"/>
                <a:sym typeface="DM Sans"/>
              </a:rPr>
              <a:t>Actual Data Loss</a:t>
            </a:r>
            <a:endParaRPr i="0" sz="1100" u="none" cap="none" strike="noStrike">
              <a:solidFill>
                <a:schemeClr val="lt1"/>
              </a:solidFill>
              <a:latin typeface="DM Sans"/>
              <a:ea typeface="DM Sans"/>
              <a:cs typeface="DM Sans"/>
              <a:sym typeface="DM Sans"/>
            </a:endParaRPr>
          </a:p>
        </p:txBody>
      </p:sp>
      <p:sp>
        <p:nvSpPr>
          <p:cNvPr id="1557" name="Google Shape;1557;p172"/>
          <p:cNvSpPr txBox="1"/>
          <p:nvPr/>
        </p:nvSpPr>
        <p:spPr>
          <a:xfrm>
            <a:off x="8837287" y="3506277"/>
            <a:ext cx="1313100" cy="324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DM Sans"/>
                <a:ea typeface="DM Sans"/>
                <a:cs typeface="DM Sans"/>
                <a:sym typeface="DM Sans"/>
              </a:rPr>
              <a:t>Actual Recovery Period (downtime)</a:t>
            </a:r>
            <a:endParaRPr i="0" sz="1100" u="none" cap="none" strike="noStrike">
              <a:solidFill>
                <a:schemeClr val="lt1"/>
              </a:solidFill>
              <a:latin typeface="DM Sans"/>
              <a:ea typeface="DM Sans"/>
              <a:cs typeface="DM Sans"/>
              <a:sym typeface="DM Sans"/>
            </a:endParaRPr>
          </a:p>
        </p:txBody>
      </p:sp>
      <p:cxnSp>
        <p:nvCxnSpPr>
          <p:cNvPr id="1558" name="Google Shape;1558;p172"/>
          <p:cNvCxnSpPr/>
          <p:nvPr/>
        </p:nvCxnSpPr>
        <p:spPr>
          <a:xfrm>
            <a:off x="6303712" y="3171167"/>
            <a:ext cx="1910100" cy="0"/>
          </a:xfrm>
          <a:prstGeom prst="straightConnector1">
            <a:avLst/>
          </a:prstGeom>
          <a:noFill/>
          <a:ln cap="flat" cmpd="sng" w="28575">
            <a:solidFill>
              <a:schemeClr val="lt1"/>
            </a:solidFill>
            <a:prstDash val="solid"/>
            <a:round/>
            <a:headEnd len="med" w="med" type="triangle"/>
            <a:tailEnd len="med" w="med" type="triangle"/>
          </a:ln>
        </p:spPr>
      </p:cxnSp>
      <p:cxnSp>
        <p:nvCxnSpPr>
          <p:cNvPr id="1559" name="Google Shape;1559;p172"/>
          <p:cNvCxnSpPr/>
          <p:nvPr/>
        </p:nvCxnSpPr>
        <p:spPr>
          <a:xfrm>
            <a:off x="8219150" y="3171167"/>
            <a:ext cx="1910100" cy="0"/>
          </a:xfrm>
          <a:prstGeom prst="straightConnector1">
            <a:avLst/>
          </a:prstGeom>
          <a:noFill/>
          <a:ln cap="flat" cmpd="sng" w="28575">
            <a:solidFill>
              <a:schemeClr val="lt1"/>
            </a:solidFill>
            <a:prstDash val="solid"/>
            <a:round/>
            <a:headEnd len="med" w="med" type="triangle"/>
            <a:tailEnd len="med" w="med" type="triangle"/>
          </a:ln>
        </p:spPr>
      </p:cxnSp>
      <p:sp>
        <p:nvSpPr>
          <p:cNvPr id="1560" name="Google Shape;1560;p172"/>
          <p:cNvSpPr txBox="1"/>
          <p:nvPr>
            <p:ph idx="2" type="body"/>
          </p:nvPr>
        </p:nvSpPr>
        <p:spPr>
          <a:xfrm>
            <a:off x="264800" y="1717975"/>
            <a:ext cx="5080200" cy="47553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 sz="1900"/>
              <a:t>Disaster Recovery Event:</a:t>
            </a:r>
            <a:endParaRPr b="1" sz="1900"/>
          </a:p>
          <a:p>
            <a:pPr indent="-330200" lvl="0" marL="457200" rtl="0" algn="l">
              <a:spcBef>
                <a:spcPts val="0"/>
              </a:spcBef>
              <a:spcAft>
                <a:spcPts val="0"/>
              </a:spcAft>
              <a:buSzPts val="1600"/>
              <a:buChar char="•"/>
            </a:pPr>
            <a:r>
              <a:rPr b="1" lang="en" sz="1600"/>
              <a:t>Unplanned</a:t>
            </a:r>
            <a:r>
              <a:rPr lang="en" sz="1600"/>
              <a:t> - A break, some core functionality is down, this can be the cloud network, cloud storage or another core service</a:t>
            </a:r>
            <a:endParaRPr sz="1600"/>
          </a:p>
          <a:p>
            <a:pPr indent="-330200" lvl="0" marL="457200" rtl="0" algn="l">
              <a:spcBef>
                <a:spcPts val="0"/>
              </a:spcBef>
              <a:spcAft>
                <a:spcPts val="0"/>
              </a:spcAft>
              <a:buSzPts val="1600"/>
              <a:buChar char="•"/>
            </a:pPr>
            <a:r>
              <a:rPr b="1" lang="en" sz="1600"/>
              <a:t>Planned</a:t>
            </a:r>
            <a:r>
              <a:rPr lang="en" sz="1600"/>
              <a:t> - A shutdown or planned outage, in this case, you can connect to the system and run a shutdown process </a:t>
            </a:r>
            <a:endParaRPr b="1" sz="1900"/>
          </a:p>
          <a:p>
            <a:pPr indent="0" lvl="0" marL="0" rtl="0" algn="l">
              <a:spcBef>
                <a:spcPts val="1100"/>
              </a:spcBef>
              <a:spcAft>
                <a:spcPts val="0"/>
              </a:spcAft>
              <a:buNone/>
            </a:pPr>
            <a:r>
              <a:rPr b="1" lang="en" sz="1900"/>
              <a:t>Disaster Recovery Terminologies:</a:t>
            </a:r>
            <a:endParaRPr b="1" sz="1900"/>
          </a:p>
          <a:p>
            <a:pPr indent="-330200" lvl="0" marL="457200" rtl="0" algn="l">
              <a:spcBef>
                <a:spcPts val="0"/>
              </a:spcBef>
              <a:spcAft>
                <a:spcPts val="0"/>
              </a:spcAft>
              <a:buSzPts val="1600"/>
              <a:buChar char="•"/>
            </a:pPr>
            <a:r>
              <a:rPr lang="en" sz="1600" u="sng">
                <a:solidFill>
                  <a:schemeClr val="hlink"/>
                </a:solidFill>
                <a:hlinkClick r:id="rId3"/>
              </a:rPr>
              <a:t>RPO</a:t>
            </a:r>
            <a:r>
              <a:rPr lang="en" sz="1600"/>
              <a:t> - maximum acceptable data loss </a:t>
            </a:r>
            <a:endParaRPr sz="1600"/>
          </a:p>
          <a:p>
            <a:pPr indent="-330200" lvl="0" marL="457200" rtl="0" algn="l">
              <a:spcBef>
                <a:spcPts val="0"/>
              </a:spcBef>
              <a:spcAft>
                <a:spcPts val="0"/>
              </a:spcAft>
              <a:buSzPts val="1600"/>
              <a:buChar char="•"/>
            </a:pPr>
            <a:r>
              <a:rPr lang="en" sz="1600" u="sng">
                <a:solidFill>
                  <a:schemeClr val="hlink"/>
                </a:solidFill>
                <a:hlinkClick r:id="rId4"/>
              </a:rPr>
              <a:t>RTO</a:t>
            </a:r>
            <a:r>
              <a:rPr lang="en" sz="1600"/>
              <a:t> - maximum acceptable downtime</a:t>
            </a:r>
            <a:endParaRPr sz="1600"/>
          </a:p>
          <a:p>
            <a:pPr indent="-330200" lvl="0" marL="457200" rtl="0" algn="l">
              <a:spcBef>
                <a:spcPts val="0"/>
              </a:spcBef>
              <a:spcAft>
                <a:spcPts val="0"/>
              </a:spcAft>
              <a:buSzPts val="1600"/>
              <a:buChar char="•"/>
            </a:pPr>
            <a:r>
              <a:rPr lang="en" sz="1600"/>
              <a:t>Primary vs. secondary </a:t>
            </a:r>
            <a:r>
              <a:rPr lang="en" sz="1600" u="sng">
                <a:solidFill>
                  <a:schemeClr val="hlink"/>
                </a:solidFill>
                <a:hlinkClick r:id="rId5"/>
              </a:rPr>
              <a:t>region</a:t>
            </a:r>
            <a:endParaRPr sz="1600"/>
          </a:p>
          <a:p>
            <a:pPr indent="-330200" lvl="0" marL="457200" rtl="0" algn="l">
              <a:spcBef>
                <a:spcPts val="0"/>
              </a:spcBef>
              <a:spcAft>
                <a:spcPts val="0"/>
              </a:spcAft>
              <a:buSzPts val="1600"/>
              <a:buChar char="•"/>
            </a:pPr>
            <a:r>
              <a:rPr lang="en" sz="1600"/>
              <a:t>Active vs. passive </a:t>
            </a:r>
            <a:r>
              <a:rPr lang="en" sz="1600" u="sng">
                <a:solidFill>
                  <a:schemeClr val="hlink"/>
                </a:solidFill>
                <a:hlinkClick r:id="rId6"/>
              </a:rPr>
              <a:t>deployment</a:t>
            </a:r>
            <a:endParaRPr sz="1600"/>
          </a:p>
          <a:p>
            <a:pPr indent="-330200" lvl="0" marL="457200" rtl="0" algn="l">
              <a:spcBef>
                <a:spcPts val="0"/>
              </a:spcBef>
              <a:spcAft>
                <a:spcPts val="0"/>
              </a:spcAft>
              <a:buSzPts val="1600"/>
              <a:buChar char="•"/>
            </a:pPr>
            <a:r>
              <a:rPr lang="en" sz="1600"/>
              <a:t>Failover vs. Failback</a:t>
            </a:r>
            <a:endParaRPr sz="1600"/>
          </a:p>
          <a:p>
            <a:pPr indent="-330200" lvl="0" marL="457200" rtl="0" algn="l">
              <a:spcBef>
                <a:spcPts val="0"/>
              </a:spcBef>
              <a:spcAft>
                <a:spcPts val="0"/>
              </a:spcAft>
              <a:buSzPts val="1600"/>
              <a:buChar char="•"/>
            </a:pPr>
            <a:r>
              <a:rPr lang="en" sz="1600"/>
              <a:t>Monitoring tool and metrics</a:t>
            </a:r>
            <a:endParaRPr sz="1600"/>
          </a:p>
          <a:p>
            <a:pPr indent="-330200" lvl="0" marL="457200" rtl="0" algn="l">
              <a:spcBef>
                <a:spcPts val="0"/>
              </a:spcBef>
              <a:spcAft>
                <a:spcPts val="0"/>
              </a:spcAft>
              <a:buSzPts val="1600"/>
              <a:buChar char="•"/>
            </a:pPr>
            <a:r>
              <a:rPr lang="en" sz="1600"/>
              <a:t>Checkpoint replication</a:t>
            </a:r>
            <a:endParaRPr sz="1600"/>
          </a:p>
          <a:p>
            <a:pPr indent="-330200" lvl="0" marL="457200" rtl="0" algn="l">
              <a:spcBef>
                <a:spcPts val="0"/>
              </a:spcBef>
              <a:spcAft>
                <a:spcPts val="0"/>
              </a:spcAft>
              <a:buSzPts val="1600"/>
              <a:buChar char="•"/>
            </a:pPr>
            <a:r>
              <a:rPr lang="en" sz="1600"/>
              <a:t>Data source/data consumer failover</a:t>
            </a:r>
            <a:endParaRPr sz="1600"/>
          </a:p>
        </p:txBody>
      </p:sp>
      <p:sp>
        <p:nvSpPr>
          <p:cNvPr id="1561" name="Google Shape;1561;p172"/>
          <p:cNvSpPr txBox="1"/>
          <p:nvPr/>
        </p:nvSpPr>
        <p:spPr>
          <a:xfrm>
            <a:off x="460000" y="1035870"/>
            <a:ext cx="11354100" cy="583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100"/>
              </a:spcBef>
              <a:spcAft>
                <a:spcPts val="0"/>
              </a:spcAft>
              <a:buNone/>
            </a:pPr>
            <a:r>
              <a:rPr lang="en" sz="2200">
                <a:solidFill>
                  <a:srgbClr val="1B5162"/>
                </a:solidFill>
                <a:latin typeface="DM Sans Medium"/>
                <a:ea typeface="DM Sans Medium"/>
                <a:cs typeface="DM Sans Medium"/>
                <a:sym typeface="DM Sans Medium"/>
              </a:rPr>
              <a:t>Disaster recovery is the process of preparing for and recovering from a disaster</a:t>
            </a:r>
            <a:endParaRPr sz="2200">
              <a:solidFill>
                <a:srgbClr val="1B5162"/>
              </a:solidFill>
              <a:latin typeface="DM Sans Medium"/>
              <a:ea typeface="DM Sans Medium"/>
              <a:cs typeface="DM Sans Medium"/>
              <a:sym typeface="DM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73"/>
          <p:cNvSpPr txBox="1"/>
          <p:nvPr>
            <p:ph type="title"/>
          </p:nvPr>
        </p:nvSpPr>
        <p:spPr>
          <a:xfrm>
            <a:off x="376870" y="422423"/>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Disaster Recovery (DR) is not High Availability (HA) </a:t>
            </a:r>
            <a:endParaRPr sz="3400"/>
          </a:p>
        </p:txBody>
      </p:sp>
      <p:sp>
        <p:nvSpPr>
          <p:cNvPr id="1567" name="Google Shape;1567;p173"/>
          <p:cNvSpPr txBox="1"/>
          <p:nvPr>
            <p:ph idx="2" type="body"/>
          </p:nvPr>
        </p:nvSpPr>
        <p:spPr>
          <a:xfrm>
            <a:off x="6836197" y="2468136"/>
            <a:ext cx="4518900" cy="3367200"/>
          </a:xfrm>
          <a:prstGeom prst="rect">
            <a:avLst/>
          </a:prstGeom>
        </p:spPr>
        <p:txBody>
          <a:bodyPr anchorCtr="0" anchor="t" bIns="0" lIns="0" spcFirstLastPara="1" rIns="0" wrap="square" tIns="0">
            <a:noAutofit/>
          </a:bodyPr>
          <a:lstStyle/>
          <a:p>
            <a:pPr indent="-355600" lvl="0" marL="457200" rtl="0" algn="l">
              <a:spcBef>
                <a:spcPts val="750"/>
              </a:spcBef>
              <a:spcAft>
                <a:spcPts val="0"/>
              </a:spcAft>
              <a:buClr>
                <a:srgbClr val="FF3620"/>
              </a:buClr>
              <a:buSzPts val="2000"/>
              <a:buFont typeface="DM Sans"/>
              <a:buChar char="▪"/>
            </a:pPr>
            <a:r>
              <a:rPr lang="en">
                <a:solidFill>
                  <a:srgbClr val="3A3838"/>
                </a:solidFill>
              </a:rPr>
              <a:t>Ensures a minimal level of operational performance</a:t>
            </a:r>
            <a:endParaRPr>
              <a:solidFill>
                <a:srgbClr val="3A3838"/>
              </a:solidFill>
            </a:endParaRPr>
          </a:p>
          <a:p>
            <a:pPr indent="-355600" lvl="0" marL="457200" rtl="0" algn="l">
              <a:spcBef>
                <a:spcPts val="1000"/>
              </a:spcBef>
              <a:spcAft>
                <a:spcPts val="0"/>
              </a:spcAft>
              <a:buClr>
                <a:srgbClr val="FF3620"/>
              </a:buClr>
              <a:buSzPts val="2000"/>
              <a:buFont typeface="DM Sans"/>
              <a:buChar char="▪"/>
            </a:pPr>
            <a:r>
              <a:rPr lang="en">
                <a:solidFill>
                  <a:srgbClr val="3A3838"/>
                </a:solidFill>
              </a:rPr>
              <a:t>Measured in in terms of consistent uptime or percentage of uptime</a:t>
            </a:r>
            <a:endParaRPr>
              <a:solidFill>
                <a:srgbClr val="3A3838"/>
              </a:solidFill>
            </a:endParaRPr>
          </a:p>
          <a:p>
            <a:pPr indent="-355600" lvl="0" marL="457200" rtl="0" algn="l">
              <a:spcBef>
                <a:spcPts val="1000"/>
              </a:spcBef>
              <a:spcAft>
                <a:spcPts val="0"/>
              </a:spcAft>
              <a:buClr>
                <a:srgbClr val="FF3620"/>
              </a:buClr>
              <a:buSzPts val="2000"/>
              <a:buFont typeface="DM Sans"/>
              <a:buChar char="▪"/>
            </a:pPr>
            <a:r>
              <a:rPr lang="en">
                <a:solidFill>
                  <a:srgbClr val="3A3838"/>
                </a:solidFill>
              </a:rPr>
              <a:t>Implemented in place</a:t>
            </a:r>
            <a:endParaRPr>
              <a:solidFill>
                <a:srgbClr val="3A3838"/>
              </a:solidFill>
            </a:endParaRPr>
          </a:p>
          <a:p>
            <a:pPr indent="-355600" lvl="0" marL="457200" rtl="0" algn="l">
              <a:spcBef>
                <a:spcPts val="1000"/>
              </a:spcBef>
              <a:spcAft>
                <a:spcPts val="0"/>
              </a:spcAft>
              <a:buClr>
                <a:srgbClr val="FF3620"/>
              </a:buClr>
              <a:buSzPts val="2000"/>
              <a:buFont typeface="DM Sans"/>
              <a:buChar char="▪"/>
            </a:pPr>
            <a:r>
              <a:rPr lang="en">
                <a:solidFill>
                  <a:srgbClr val="3A3838"/>
                </a:solidFill>
              </a:rPr>
              <a:t>Does not require significant explicit preparation from the Databricks customer</a:t>
            </a:r>
            <a:endParaRPr>
              <a:solidFill>
                <a:srgbClr val="3A3838"/>
              </a:solidFill>
            </a:endParaRPr>
          </a:p>
          <a:p>
            <a:pPr indent="0" lvl="0" marL="0" rtl="0" algn="l">
              <a:spcBef>
                <a:spcPts val="1000"/>
              </a:spcBef>
              <a:spcAft>
                <a:spcPts val="0"/>
              </a:spcAft>
              <a:buNone/>
            </a:pPr>
            <a:r>
              <a:t/>
            </a:r>
            <a:endParaRPr>
              <a:solidFill>
                <a:srgbClr val="3A3838"/>
              </a:solidFill>
            </a:endParaRPr>
          </a:p>
          <a:p>
            <a:pPr indent="0" lvl="0" marL="0" rtl="0" algn="l">
              <a:spcBef>
                <a:spcPts val="1100"/>
              </a:spcBef>
              <a:spcAft>
                <a:spcPts val="0"/>
              </a:spcAft>
              <a:buNone/>
            </a:pPr>
            <a:r>
              <a:t/>
            </a:r>
            <a:endParaRPr/>
          </a:p>
        </p:txBody>
      </p:sp>
      <p:sp>
        <p:nvSpPr>
          <p:cNvPr id="1568" name="Google Shape;1568;p173"/>
          <p:cNvSpPr txBox="1"/>
          <p:nvPr>
            <p:ph idx="3" type="body"/>
          </p:nvPr>
        </p:nvSpPr>
        <p:spPr>
          <a:xfrm>
            <a:off x="1049075" y="2461125"/>
            <a:ext cx="4705800" cy="3367200"/>
          </a:xfrm>
          <a:prstGeom prst="rect">
            <a:avLst/>
          </a:prstGeom>
        </p:spPr>
        <p:txBody>
          <a:bodyPr anchorCtr="0" anchor="t" bIns="0" lIns="0" spcFirstLastPara="1" rIns="0" wrap="square" tIns="0">
            <a:noAutofit/>
          </a:bodyPr>
          <a:lstStyle/>
          <a:p>
            <a:pPr indent="-355600" lvl="0" marL="457200" rtl="0" algn="l">
              <a:spcBef>
                <a:spcPts val="750"/>
              </a:spcBef>
              <a:spcAft>
                <a:spcPts val="0"/>
              </a:spcAft>
              <a:buClr>
                <a:srgbClr val="FF3620"/>
              </a:buClr>
              <a:buSzPts val="2000"/>
              <a:buFont typeface="DM Sans"/>
              <a:buChar char="▪"/>
            </a:pPr>
            <a:r>
              <a:rPr lang="en">
                <a:solidFill>
                  <a:srgbClr val="3A3838"/>
                </a:solidFill>
              </a:rPr>
              <a:t>Designed to handle a larger regional outage for critical systems</a:t>
            </a:r>
            <a:endParaRPr>
              <a:solidFill>
                <a:srgbClr val="3A3838"/>
              </a:solidFill>
            </a:endParaRPr>
          </a:p>
          <a:p>
            <a:pPr indent="-361950" lvl="0" marL="457200" rtl="0" algn="l">
              <a:spcBef>
                <a:spcPts val="1000"/>
              </a:spcBef>
              <a:spcAft>
                <a:spcPts val="0"/>
              </a:spcAft>
              <a:buClr>
                <a:schemeClr val="dk2"/>
              </a:buClr>
              <a:buSzPts val="2100"/>
              <a:buFont typeface="Barlow"/>
              <a:buChar char="▪"/>
            </a:pPr>
            <a:r>
              <a:rPr lang="en">
                <a:solidFill>
                  <a:srgbClr val="3A3838"/>
                </a:solidFill>
              </a:rPr>
              <a:t>Defined in terms of acceptable downtime (RTO) and data loss (RPO)</a:t>
            </a:r>
            <a:endParaRPr>
              <a:solidFill>
                <a:srgbClr val="3A3838"/>
              </a:solidFill>
            </a:endParaRPr>
          </a:p>
          <a:p>
            <a:pPr indent="-361950" lvl="0" marL="457200" rtl="0" algn="l">
              <a:spcBef>
                <a:spcPts val="1000"/>
              </a:spcBef>
              <a:spcAft>
                <a:spcPts val="0"/>
              </a:spcAft>
              <a:buClr>
                <a:schemeClr val="dk2"/>
              </a:buClr>
              <a:buSzPts val="2100"/>
              <a:buFont typeface="Barlow"/>
              <a:buChar char="▪"/>
            </a:pPr>
            <a:r>
              <a:rPr lang="en">
                <a:solidFill>
                  <a:srgbClr val="3A3838"/>
                </a:solidFill>
              </a:rPr>
              <a:t>Needs the setup of a secondary environment</a:t>
            </a:r>
            <a:endParaRPr>
              <a:solidFill>
                <a:srgbClr val="3A3838"/>
              </a:solidFill>
            </a:endParaRPr>
          </a:p>
          <a:p>
            <a:pPr indent="-361950" lvl="0" marL="457200" rtl="0" algn="l">
              <a:spcBef>
                <a:spcPts val="1000"/>
              </a:spcBef>
              <a:spcAft>
                <a:spcPts val="1000"/>
              </a:spcAft>
              <a:buClr>
                <a:schemeClr val="dk2"/>
              </a:buClr>
              <a:buSzPts val="2100"/>
              <a:buFont typeface="Barlow"/>
              <a:buChar char="▪"/>
            </a:pPr>
            <a:r>
              <a:rPr lang="en">
                <a:solidFill>
                  <a:srgbClr val="3A3838"/>
                </a:solidFill>
              </a:rPr>
              <a:t>Requires organization specific decisions and solutions</a:t>
            </a:r>
            <a:endParaRPr>
              <a:solidFill>
                <a:srgbClr val="3A3838"/>
              </a:solidFill>
            </a:endParaRPr>
          </a:p>
        </p:txBody>
      </p:sp>
      <p:sp>
        <p:nvSpPr>
          <p:cNvPr id="1569" name="Google Shape;1569;p173"/>
          <p:cNvSpPr txBox="1"/>
          <p:nvPr>
            <p:ph idx="4" type="subTitle"/>
          </p:nvPr>
        </p:nvSpPr>
        <p:spPr>
          <a:xfrm>
            <a:off x="7195883" y="1776176"/>
            <a:ext cx="44844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solidFill>
                  <a:schemeClr val="accent1"/>
                </a:solidFill>
              </a:rPr>
              <a:t>High Availability</a:t>
            </a:r>
            <a:endParaRPr>
              <a:solidFill>
                <a:schemeClr val="accent1"/>
              </a:solidFill>
            </a:endParaRPr>
          </a:p>
        </p:txBody>
      </p:sp>
      <p:sp>
        <p:nvSpPr>
          <p:cNvPr id="1570" name="Google Shape;1570;p173"/>
          <p:cNvSpPr txBox="1"/>
          <p:nvPr>
            <p:ph idx="5" type="subTitle"/>
          </p:nvPr>
        </p:nvSpPr>
        <p:spPr>
          <a:xfrm>
            <a:off x="1523371" y="1817925"/>
            <a:ext cx="26217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solidFill>
                  <a:schemeClr val="accent1"/>
                </a:solidFill>
              </a:rPr>
              <a:t>Disaster Recovery</a:t>
            </a:r>
            <a:endParaRPr>
              <a:solidFill>
                <a:schemeClr val="accent1"/>
              </a:solidFill>
            </a:endParaRPr>
          </a:p>
        </p:txBody>
      </p:sp>
      <p:sp>
        <p:nvSpPr>
          <p:cNvPr id="1571" name="Google Shape;1571;p17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72" name="Google Shape;1572;p173"/>
          <p:cNvPicPr preferRelativeResize="0"/>
          <p:nvPr/>
        </p:nvPicPr>
        <p:blipFill rotWithShape="1">
          <a:blip r:embed="rId3">
            <a:alphaModFix/>
          </a:blip>
          <a:srcRect b="0" l="0" r="0" t="0"/>
          <a:stretch/>
        </p:blipFill>
        <p:spPr>
          <a:xfrm>
            <a:off x="734769" y="1589850"/>
            <a:ext cx="782185" cy="782185"/>
          </a:xfrm>
          <a:prstGeom prst="rect">
            <a:avLst/>
          </a:prstGeom>
          <a:noFill/>
          <a:ln>
            <a:noFill/>
          </a:ln>
        </p:spPr>
      </p:pic>
      <p:pic>
        <p:nvPicPr>
          <p:cNvPr id="1573" name="Google Shape;1573;p173"/>
          <p:cNvPicPr preferRelativeResize="0"/>
          <p:nvPr/>
        </p:nvPicPr>
        <p:blipFill rotWithShape="1">
          <a:blip r:embed="rId4">
            <a:alphaModFix/>
          </a:blip>
          <a:srcRect b="0" l="0" r="0" t="0"/>
          <a:stretch/>
        </p:blipFill>
        <p:spPr>
          <a:xfrm>
            <a:off x="6430544" y="1547833"/>
            <a:ext cx="744464" cy="744458"/>
          </a:xfrm>
          <a:prstGeom prst="rect">
            <a:avLst/>
          </a:prstGeom>
          <a:noFill/>
          <a:ln>
            <a:noFill/>
          </a:ln>
        </p:spPr>
      </p:pic>
      <p:sp>
        <p:nvSpPr>
          <p:cNvPr id="1574" name="Google Shape;1574;p173"/>
          <p:cNvSpPr txBox="1"/>
          <p:nvPr/>
        </p:nvSpPr>
        <p:spPr>
          <a:xfrm>
            <a:off x="296830" y="929555"/>
            <a:ext cx="12089700" cy="489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100"/>
              </a:spcBef>
              <a:spcAft>
                <a:spcPts val="0"/>
              </a:spcAft>
              <a:buNone/>
            </a:pPr>
            <a:r>
              <a:rPr lang="en" sz="2200">
                <a:solidFill>
                  <a:srgbClr val="1B5162"/>
                </a:solidFill>
                <a:latin typeface="DM Sans Medium"/>
                <a:ea typeface="DM Sans Medium"/>
                <a:cs typeface="DM Sans Medium"/>
                <a:sym typeface="DM Sans Medium"/>
              </a:rPr>
              <a:t>Your disaster recovery strategy requires different approaches than those for availability</a:t>
            </a:r>
            <a:endParaRPr sz="2200">
              <a:solidFill>
                <a:srgbClr val="1B5162"/>
              </a:solidFill>
              <a:latin typeface="DM Sans Medium"/>
              <a:ea typeface="DM Sans Medium"/>
              <a:cs typeface="DM Sans Medium"/>
              <a:sym typeface="DM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74"/>
          <p:cNvSpPr txBox="1"/>
          <p:nvPr>
            <p:ph type="title"/>
          </p:nvPr>
        </p:nvSpPr>
        <p:spPr>
          <a:xfrm>
            <a:off x="444445" y="4593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Setup HA/DR on Databricks</a:t>
            </a:r>
            <a:endParaRPr sz="3400"/>
          </a:p>
        </p:txBody>
      </p:sp>
      <p:sp>
        <p:nvSpPr>
          <p:cNvPr id="1580" name="Google Shape;1580;p174"/>
          <p:cNvSpPr txBox="1"/>
          <p:nvPr>
            <p:ph idx="1" type="subTitle"/>
          </p:nvPr>
        </p:nvSpPr>
        <p:spPr>
          <a:xfrm>
            <a:off x="460009" y="1053665"/>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000"/>
              <a:t>A clear disaster recovery plan is critical for a cloud-native data analytics platform such as Databricks</a:t>
            </a:r>
            <a:endParaRPr sz="2000"/>
          </a:p>
        </p:txBody>
      </p:sp>
      <p:sp>
        <p:nvSpPr>
          <p:cNvPr id="1581" name="Google Shape;1581;p17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2" name="Google Shape;1582;p174"/>
          <p:cNvSpPr txBox="1"/>
          <p:nvPr/>
        </p:nvSpPr>
        <p:spPr>
          <a:xfrm>
            <a:off x="383352" y="4571000"/>
            <a:ext cx="3613200" cy="1050900"/>
          </a:xfrm>
          <a:prstGeom prst="rect">
            <a:avLst/>
          </a:prstGeom>
          <a:solidFill>
            <a:schemeClr val="accent1"/>
          </a:solidFill>
          <a:ln>
            <a:noFill/>
          </a:ln>
        </p:spPr>
        <p:txBody>
          <a:bodyPr anchorCtr="0" anchor="ctr" bIns="72000" lIns="0" spcFirstLastPara="1" rIns="72000" wrap="square" tIns="72000">
            <a:noAutofit/>
          </a:bodyPr>
          <a:lstStyle/>
          <a:p>
            <a:pPr indent="0" lvl="0" marL="923925" marR="63500" rtl="0" algn="l">
              <a:spcBef>
                <a:spcPts val="0"/>
              </a:spcBef>
              <a:spcAft>
                <a:spcPts val="0"/>
              </a:spcAft>
              <a:buNone/>
            </a:pPr>
            <a:r>
              <a:rPr b="1" lang="en" sz="1100">
                <a:solidFill>
                  <a:schemeClr val="lt1"/>
                </a:solidFill>
                <a:latin typeface="DM Sans"/>
                <a:ea typeface="DM Sans"/>
                <a:cs typeface="DM Sans"/>
                <a:sym typeface="DM Sans"/>
              </a:rPr>
              <a:t>DR for a Databricks Workspace:</a:t>
            </a:r>
            <a:endParaRPr b="1" sz="1100">
              <a:solidFill>
                <a:schemeClr val="lt1"/>
              </a:solidFill>
              <a:latin typeface="DM Sans"/>
              <a:ea typeface="DM Sans"/>
              <a:cs typeface="DM Sans"/>
              <a:sym typeface="DM Sans"/>
            </a:endParaRPr>
          </a:p>
          <a:p>
            <a:pPr indent="-184150" lvl="0" marL="1085850" marR="6350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Replicate control plane artifacts (incl. notebooks, code, job config. cluster config., user/group ACLs)</a:t>
            </a:r>
            <a:endParaRPr sz="1100">
              <a:solidFill>
                <a:schemeClr val="lt1"/>
              </a:solidFill>
              <a:latin typeface="DM Sans"/>
              <a:ea typeface="DM Sans"/>
              <a:cs typeface="DM Sans"/>
              <a:sym typeface="DM Sans"/>
            </a:endParaRPr>
          </a:p>
          <a:p>
            <a:pPr indent="-184150" lvl="0" marL="1085850" marR="6350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Data replication for batch &amp; streams</a:t>
            </a:r>
            <a:endParaRPr b="1" sz="1100">
              <a:solidFill>
                <a:schemeClr val="lt1"/>
              </a:solidFill>
              <a:latin typeface="DM Sans"/>
              <a:ea typeface="DM Sans"/>
              <a:cs typeface="DM Sans"/>
              <a:sym typeface="DM Sans"/>
            </a:endParaRPr>
          </a:p>
        </p:txBody>
      </p:sp>
      <p:sp>
        <p:nvSpPr>
          <p:cNvPr id="1583" name="Google Shape;1583;p174"/>
          <p:cNvSpPr txBox="1"/>
          <p:nvPr/>
        </p:nvSpPr>
        <p:spPr>
          <a:xfrm>
            <a:off x="8052833" y="4571000"/>
            <a:ext cx="3613200" cy="1050900"/>
          </a:xfrm>
          <a:prstGeom prst="rect">
            <a:avLst/>
          </a:prstGeom>
          <a:solidFill>
            <a:schemeClr val="accent1"/>
          </a:solidFill>
          <a:ln>
            <a:noFill/>
          </a:ln>
        </p:spPr>
        <p:txBody>
          <a:bodyPr anchorCtr="0" anchor="ctr" bIns="72000" lIns="0" spcFirstLastPara="1" rIns="72000" wrap="square" tIns="72000">
            <a:noAutofit/>
          </a:bodyPr>
          <a:lstStyle/>
          <a:p>
            <a:pPr indent="0" lvl="0" marL="927100" marR="63500" rtl="0" algn="l">
              <a:spcBef>
                <a:spcPts val="0"/>
              </a:spcBef>
              <a:spcAft>
                <a:spcPts val="0"/>
              </a:spcAft>
              <a:buNone/>
            </a:pPr>
            <a:r>
              <a:rPr b="1" lang="en" sz="1100">
                <a:solidFill>
                  <a:schemeClr val="lt1"/>
                </a:solidFill>
                <a:latin typeface="DM Sans"/>
                <a:ea typeface="DM Sans"/>
                <a:cs typeface="DM Sans"/>
                <a:sym typeface="DM Sans"/>
              </a:rPr>
              <a:t>Choose a Recovery Solution Strategy:</a:t>
            </a:r>
            <a:endParaRPr b="1" sz="1100">
              <a:solidFill>
                <a:schemeClr val="lt1"/>
              </a:solidFill>
              <a:latin typeface="DM Sans"/>
              <a:ea typeface="DM Sans"/>
              <a:cs typeface="DM Sans"/>
              <a:sym typeface="DM Sans"/>
            </a:endParaRPr>
          </a:p>
          <a:p>
            <a:pPr indent="-184150" lvl="0" marL="1085850" marR="6350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Active-passive solution strategy</a:t>
            </a:r>
            <a:endParaRPr sz="1100">
              <a:solidFill>
                <a:schemeClr val="lt1"/>
              </a:solidFill>
              <a:latin typeface="DM Sans"/>
              <a:ea typeface="DM Sans"/>
              <a:cs typeface="DM Sans"/>
              <a:sym typeface="DM Sans"/>
            </a:endParaRPr>
          </a:p>
          <a:p>
            <a:pPr indent="-184150" lvl="0" marL="1085850" marR="6350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Active-active solution strategy</a:t>
            </a:r>
            <a:endParaRPr sz="1100">
              <a:solidFill>
                <a:schemeClr val="lt1"/>
              </a:solidFill>
              <a:latin typeface="DM Sans"/>
              <a:ea typeface="DM Sans"/>
              <a:cs typeface="DM Sans"/>
              <a:sym typeface="DM Sans"/>
            </a:endParaRPr>
          </a:p>
          <a:p>
            <a:pPr indent="-184150" lvl="0" marL="1085850" marR="6350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Choose your tooling (Sync tool vs. CI/CD for parallel deployment)</a:t>
            </a:r>
            <a:endParaRPr b="1" sz="1100">
              <a:solidFill>
                <a:schemeClr val="lt1"/>
              </a:solidFill>
              <a:latin typeface="DM Sans"/>
              <a:ea typeface="DM Sans"/>
              <a:cs typeface="DM Sans"/>
              <a:sym typeface="DM Sans"/>
            </a:endParaRPr>
          </a:p>
        </p:txBody>
      </p:sp>
      <p:sp>
        <p:nvSpPr>
          <p:cNvPr id="1584" name="Google Shape;1584;p174"/>
          <p:cNvSpPr txBox="1"/>
          <p:nvPr/>
        </p:nvSpPr>
        <p:spPr>
          <a:xfrm>
            <a:off x="8052833" y="3351800"/>
            <a:ext cx="3613200" cy="1050900"/>
          </a:xfrm>
          <a:prstGeom prst="rect">
            <a:avLst/>
          </a:prstGeom>
          <a:solidFill>
            <a:schemeClr val="accent5"/>
          </a:solidFill>
          <a:ln>
            <a:noFill/>
          </a:ln>
        </p:spPr>
        <p:txBody>
          <a:bodyPr anchorCtr="0" anchor="ctr" bIns="72000" lIns="0" spcFirstLastPara="1" rIns="72000" wrap="square" tIns="72000">
            <a:noAutofit/>
          </a:bodyPr>
          <a:lstStyle/>
          <a:p>
            <a:pPr indent="0" lvl="0" marL="927100" marR="0" rtl="0" algn="l">
              <a:spcBef>
                <a:spcPts val="0"/>
              </a:spcBef>
              <a:spcAft>
                <a:spcPts val="0"/>
              </a:spcAft>
              <a:buClr>
                <a:srgbClr val="000000"/>
              </a:buClr>
              <a:buSzPts val="1100"/>
              <a:buFont typeface="Arial"/>
              <a:buNone/>
            </a:pPr>
            <a:r>
              <a:rPr b="1" lang="en" sz="1100">
                <a:solidFill>
                  <a:schemeClr val="lt1"/>
                </a:solidFill>
                <a:latin typeface="DM Sans"/>
                <a:ea typeface="DM Sans"/>
                <a:cs typeface="DM Sans"/>
                <a:sym typeface="DM Sans"/>
              </a:rPr>
              <a:t>Analysis on how to meet your DR plan:</a:t>
            </a:r>
            <a:endParaRPr b="1" sz="1100">
              <a:solidFill>
                <a:schemeClr val="lt1"/>
              </a:solidFill>
              <a:latin typeface="DM Sans"/>
              <a:ea typeface="DM Sans"/>
              <a:cs typeface="DM Sans"/>
              <a:sym typeface="DM Sans"/>
            </a:endParaRPr>
          </a:p>
          <a:p>
            <a:pPr indent="-184150" lvl="0" marL="1085850" marR="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Assess available tools</a:t>
            </a:r>
            <a:endParaRPr sz="1100">
              <a:solidFill>
                <a:schemeClr val="lt1"/>
              </a:solidFill>
              <a:latin typeface="DM Sans"/>
              <a:ea typeface="DM Sans"/>
              <a:cs typeface="DM Sans"/>
              <a:sym typeface="DM Sans"/>
            </a:endParaRPr>
          </a:p>
          <a:p>
            <a:pPr indent="-184150" lvl="0" marL="1085850" marR="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Additional support needed</a:t>
            </a:r>
            <a:endParaRPr sz="1100">
              <a:solidFill>
                <a:schemeClr val="lt1"/>
              </a:solidFill>
              <a:latin typeface="DM Sans"/>
              <a:ea typeface="DM Sans"/>
              <a:cs typeface="DM Sans"/>
              <a:sym typeface="DM Sans"/>
            </a:endParaRPr>
          </a:p>
          <a:p>
            <a:pPr indent="-184150" lvl="0" marL="1085850" marR="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Network configuration modifications</a:t>
            </a:r>
            <a:endParaRPr sz="1100">
              <a:solidFill>
                <a:schemeClr val="lt1"/>
              </a:solidFill>
              <a:latin typeface="DM Sans"/>
              <a:ea typeface="DM Sans"/>
              <a:cs typeface="DM Sans"/>
              <a:sym typeface="DM Sans"/>
            </a:endParaRPr>
          </a:p>
          <a:p>
            <a:pPr indent="-184150" lvl="0" marL="1085850" marR="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Channels to notify internal teams and third parties</a:t>
            </a:r>
            <a:endParaRPr sz="1100">
              <a:solidFill>
                <a:schemeClr val="lt1"/>
              </a:solidFill>
              <a:latin typeface="DM Sans"/>
              <a:ea typeface="DM Sans"/>
              <a:cs typeface="DM Sans"/>
              <a:sym typeface="DM Sans"/>
            </a:endParaRPr>
          </a:p>
        </p:txBody>
      </p:sp>
      <p:sp>
        <p:nvSpPr>
          <p:cNvPr id="1585" name="Google Shape;1585;p174"/>
          <p:cNvSpPr txBox="1"/>
          <p:nvPr/>
        </p:nvSpPr>
        <p:spPr>
          <a:xfrm>
            <a:off x="8052833" y="2132600"/>
            <a:ext cx="3613200" cy="1050900"/>
          </a:xfrm>
          <a:prstGeom prst="rect">
            <a:avLst/>
          </a:prstGeom>
          <a:solidFill>
            <a:srgbClr val="9E9E9E"/>
          </a:solidFill>
          <a:ln>
            <a:noFill/>
          </a:ln>
        </p:spPr>
        <p:txBody>
          <a:bodyPr anchorCtr="0" anchor="ctr" bIns="72000" lIns="0" spcFirstLastPara="1" rIns="72000" wrap="square" tIns="72000">
            <a:noAutofit/>
          </a:bodyPr>
          <a:lstStyle/>
          <a:p>
            <a:pPr indent="0" lvl="0" marL="927100" marR="63500" rtl="0" algn="l">
              <a:lnSpc>
                <a:spcPct val="100000"/>
              </a:lnSpc>
              <a:spcBef>
                <a:spcPts val="0"/>
              </a:spcBef>
              <a:spcAft>
                <a:spcPts val="0"/>
              </a:spcAft>
              <a:buClr>
                <a:srgbClr val="000000"/>
              </a:buClr>
              <a:buSzPts val="1100"/>
              <a:buFont typeface="Arial"/>
              <a:buNone/>
            </a:pPr>
            <a:r>
              <a:rPr b="1" lang="en" sz="1100">
                <a:latin typeface="DM Sans"/>
                <a:ea typeface="DM Sans"/>
                <a:cs typeface="DM Sans"/>
                <a:sym typeface="DM Sans"/>
              </a:rPr>
              <a:t>Understand Your Business Needs:</a:t>
            </a:r>
            <a:endParaRPr b="1" sz="1100">
              <a:latin typeface="DM Sans"/>
              <a:ea typeface="DM Sans"/>
              <a:cs typeface="DM Sans"/>
              <a:sym typeface="DM Sans"/>
            </a:endParaRPr>
          </a:p>
          <a:p>
            <a:pPr indent="-184150" lvl="0" marL="1085850" marR="63500" rtl="0" algn="l">
              <a:lnSpc>
                <a:spcPct val="100000"/>
              </a:lnSpc>
              <a:spcBef>
                <a:spcPts val="0"/>
              </a:spcBef>
              <a:spcAft>
                <a:spcPts val="0"/>
              </a:spcAft>
              <a:buSzPts val="1100"/>
              <a:buFont typeface="DM Sans"/>
              <a:buChar char="●"/>
            </a:pPr>
            <a:r>
              <a:rPr lang="en" sz="1100">
                <a:latin typeface="DM Sans"/>
                <a:ea typeface="DM Sans"/>
                <a:cs typeface="DM Sans"/>
                <a:sym typeface="DM Sans"/>
              </a:rPr>
              <a:t>Identify critical data services</a:t>
            </a:r>
            <a:endParaRPr sz="1100">
              <a:latin typeface="DM Sans"/>
              <a:ea typeface="DM Sans"/>
              <a:cs typeface="DM Sans"/>
              <a:sym typeface="DM Sans"/>
            </a:endParaRPr>
          </a:p>
          <a:p>
            <a:pPr indent="-184150" lvl="0" marL="1085850" marR="63500" rtl="0" algn="l">
              <a:lnSpc>
                <a:spcPct val="100000"/>
              </a:lnSpc>
              <a:spcBef>
                <a:spcPts val="0"/>
              </a:spcBef>
              <a:spcAft>
                <a:spcPts val="0"/>
              </a:spcAft>
              <a:buSzPts val="1100"/>
              <a:buFont typeface="DM Sans"/>
              <a:buChar char="●"/>
            </a:pPr>
            <a:r>
              <a:rPr lang="en" sz="1100">
                <a:latin typeface="DM Sans"/>
                <a:ea typeface="DM Sans"/>
                <a:cs typeface="DM Sans"/>
                <a:sym typeface="DM Sans"/>
              </a:rPr>
              <a:t>Define an acceptable RPO and RTO</a:t>
            </a:r>
            <a:endParaRPr sz="1100">
              <a:latin typeface="DM Sans"/>
              <a:ea typeface="DM Sans"/>
              <a:cs typeface="DM Sans"/>
              <a:sym typeface="DM Sans"/>
            </a:endParaRPr>
          </a:p>
          <a:p>
            <a:pPr indent="-184150" lvl="0" marL="1085850" marR="63500" rtl="0" algn="l">
              <a:lnSpc>
                <a:spcPct val="100000"/>
              </a:lnSpc>
              <a:spcBef>
                <a:spcPts val="0"/>
              </a:spcBef>
              <a:spcAft>
                <a:spcPts val="0"/>
              </a:spcAft>
              <a:buSzPts val="1100"/>
              <a:buFont typeface="DM Sans"/>
              <a:buChar char="●"/>
            </a:pPr>
            <a:r>
              <a:rPr lang="en" sz="1100">
                <a:latin typeface="DM Sans"/>
                <a:ea typeface="DM Sans"/>
                <a:cs typeface="DM Sans"/>
                <a:sym typeface="DM Sans"/>
              </a:rPr>
              <a:t>Map all of the Databricks integration points that affect your business</a:t>
            </a:r>
            <a:endParaRPr sz="1100">
              <a:latin typeface="DM Sans"/>
              <a:ea typeface="DM Sans"/>
              <a:cs typeface="DM Sans"/>
              <a:sym typeface="DM Sans"/>
            </a:endParaRPr>
          </a:p>
        </p:txBody>
      </p:sp>
      <p:sp>
        <p:nvSpPr>
          <p:cNvPr id="1586" name="Google Shape;1586;p174"/>
          <p:cNvSpPr txBox="1"/>
          <p:nvPr/>
        </p:nvSpPr>
        <p:spPr>
          <a:xfrm>
            <a:off x="383352" y="3351800"/>
            <a:ext cx="3613200" cy="1050900"/>
          </a:xfrm>
          <a:prstGeom prst="rect">
            <a:avLst/>
          </a:prstGeom>
          <a:solidFill>
            <a:schemeClr val="accent5"/>
          </a:solidFill>
          <a:ln>
            <a:noFill/>
          </a:ln>
        </p:spPr>
        <p:txBody>
          <a:bodyPr anchorCtr="0" anchor="ctr" bIns="72000" lIns="0" spcFirstLastPara="1" rIns="72000" wrap="square" tIns="72000">
            <a:noAutofit/>
          </a:bodyPr>
          <a:lstStyle/>
          <a:p>
            <a:pPr indent="0" lvl="0" marL="927100" marR="63500" rtl="0" algn="l">
              <a:spcBef>
                <a:spcPts val="0"/>
              </a:spcBef>
              <a:spcAft>
                <a:spcPts val="0"/>
              </a:spcAft>
              <a:buClr>
                <a:srgbClr val="000000"/>
              </a:buClr>
              <a:buSzPts val="1100"/>
              <a:buFont typeface="Arial"/>
              <a:buNone/>
            </a:pPr>
            <a:r>
              <a:rPr b="1" lang="en" sz="1100">
                <a:solidFill>
                  <a:schemeClr val="lt1"/>
                </a:solidFill>
                <a:latin typeface="DM Sans"/>
                <a:ea typeface="DM Sans"/>
                <a:cs typeface="DM Sans"/>
                <a:sym typeface="DM Sans"/>
              </a:rPr>
              <a:t>Implement and Test your Solution:</a:t>
            </a:r>
            <a:endParaRPr b="1" sz="1100">
              <a:solidFill>
                <a:schemeClr val="lt1"/>
              </a:solidFill>
              <a:latin typeface="DM Sans"/>
              <a:ea typeface="DM Sans"/>
              <a:cs typeface="DM Sans"/>
              <a:sym typeface="DM Sans"/>
            </a:endParaRPr>
          </a:p>
          <a:p>
            <a:pPr indent="-184150" lvl="0" marL="1085850" marR="6350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Plan for and test changes to configuration tooling</a:t>
            </a:r>
            <a:endParaRPr sz="1100">
              <a:solidFill>
                <a:schemeClr val="lt1"/>
              </a:solidFill>
              <a:latin typeface="DM Sans"/>
              <a:ea typeface="DM Sans"/>
              <a:cs typeface="DM Sans"/>
              <a:sym typeface="DM Sans"/>
            </a:endParaRPr>
          </a:p>
          <a:p>
            <a:pPr indent="-184150" lvl="0" marL="1085850" marR="6350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Test failover</a:t>
            </a:r>
            <a:endParaRPr sz="1100">
              <a:solidFill>
                <a:schemeClr val="lt1"/>
              </a:solidFill>
              <a:latin typeface="DM Sans"/>
              <a:ea typeface="DM Sans"/>
              <a:cs typeface="DM Sans"/>
              <a:sym typeface="DM Sans"/>
            </a:endParaRPr>
          </a:p>
          <a:p>
            <a:pPr indent="-184150" lvl="0" marL="1085850" marR="63500" rtl="0" algn="l">
              <a:spcBef>
                <a:spcPts val="0"/>
              </a:spcBef>
              <a:spcAft>
                <a:spcPts val="0"/>
              </a:spcAft>
              <a:buClr>
                <a:schemeClr val="lt1"/>
              </a:buClr>
              <a:buSzPts val="1100"/>
              <a:buFont typeface="DM Sans"/>
              <a:buChar char="●"/>
            </a:pPr>
            <a:r>
              <a:rPr lang="en" sz="1100">
                <a:solidFill>
                  <a:schemeClr val="lt1"/>
                </a:solidFill>
                <a:latin typeface="DM Sans"/>
                <a:ea typeface="DM Sans"/>
                <a:cs typeface="DM Sans"/>
                <a:sym typeface="DM Sans"/>
              </a:rPr>
              <a:t>Test failback (restore)</a:t>
            </a:r>
            <a:endParaRPr sz="1100">
              <a:solidFill>
                <a:srgbClr val="FFFFFF"/>
              </a:solidFill>
              <a:latin typeface="Helvetica Neue"/>
              <a:ea typeface="Helvetica Neue"/>
              <a:cs typeface="Helvetica Neue"/>
              <a:sym typeface="Helvetica Neue"/>
            </a:endParaRPr>
          </a:p>
        </p:txBody>
      </p:sp>
      <p:sp>
        <p:nvSpPr>
          <p:cNvPr id="1587" name="Google Shape;1587;p174"/>
          <p:cNvSpPr/>
          <p:nvPr/>
        </p:nvSpPr>
        <p:spPr>
          <a:xfrm>
            <a:off x="4648457" y="4388914"/>
            <a:ext cx="2714487" cy="905256"/>
          </a:xfrm>
          <a:custGeom>
            <a:rect b="b" l="l" r="r" t="t"/>
            <a:pathLst>
              <a:path extrusionOk="0" h="822960" w="2513414">
                <a:moveTo>
                  <a:pt x="0" y="0"/>
                </a:moveTo>
                <a:lnTo>
                  <a:pt x="2513414" y="0"/>
                </a:lnTo>
                <a:lnTo>
                  <a:pt x="2462763" y="105146"/>
                </a:lnTo>
                <a:cubicBezTo>
                  <a:pt x="2230497" y="532709"/>
                  <a:pt x="1777498" y="822960"/>
                  <a:pt x="1256707" y="822960"/>
                </a:cubicBezTo>
                <a:cubicBezTo>
                  <a:pt x="735916" y="822960"/>
                  <a:pt x="282918" y="532709"/>
                  <a:pt x="50652" y="10514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1588" name="Google Shape;1588;p174"/>
          <p:cNvSpPr/>
          <p:nvPr/>
        </p:nvSpPr>
        <p:spPr>
          <a:xfrm flipH="1" rot="10800000">
            <a:off x="4653292" y="2472746"/>
            <a:ext cx="2708204" cy="905256"/>
          </a:xfrm>
          <a:custGeom>
            <a:rect b="b" l="l" r="r" t="t"/>
            <a:pathLst>
              <a:path extrusionOk="0" h="822960" w="2513414">
                <a:moveTo>
                  <a:pt x="0" y="0"/>
                </a:moveTo>
                <a:lnTo>
                  <a:pt x="2513414" y="0"/>
                </a:lnTo>
                <a:lnTo>
                  <a:pt x="2462763" y="105146"/>
                </a:lnTo>
                <a:cubicBezTo>
                  <a:pt x="2230497" y="532709"/>
                  <a:pt x="1777498" y="822960"/>
                  <a:pt x="1256707" y="822960"/>
                </a:cubicBezTo>
                <a:cubicBezTo>
                  <a:pt x="735916" y="822960"/>
                  <a:pt x="282918" y="532709"/>
                  <a:pt x="50652" y="105146"/>
                </a:cubicBezTo>
                <a:close/>
              </a:path>
            </a:pathLst>
          </a:custGeom>
          <a:solidFill>
            <a:srgbClr val="9E9E9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1589" name="Google Shape;1589;p174"/>
          <p:cNvSpPr/>
          <p:nvPr/>
        </p:nvSpPr>
        <p:spPr>
          <a:xfrm rot="-525521">
            <a:off x="6305304" y="2234171"/>
            <a:ext cx="1176551" cy="1504134"/>
          </a:xfrm>
          <a:custGeom>
            <a:rect b="b" l="l" r="r" t="t"/>
            <a:pathLst>
              <a:path extrusionOk="0" h="1728597" w="1352129">
                <a:moveTo>
                  <a:pt x="0" y="0"/>
                </a:moveTo>
                <a:cubicBezTo>
                  <a:pt x="839685" y="191265"/>
                  <a:pt x="1373962" y="1010679"/>
                  <a:pt x="1351444" y="1728597"/>
                </a:cubicBezTo>
              </a:path>
            </a:pathLst>
          </a:cu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1590" name="Google Shape;1590;p174"/>
          <p:cNvSpPr/>
          <p:nvPr/>
        </p:nvSpPr>
        <p:spPr>
          <a:xfrm rot="-525521">
            <a:off x="7555243" y="3664074"/>
            <a:ext cx="95314" cy="58017"/>
          </a:xfrm>
          <a:custGeom>
            <a:rect b="b" l="l" r="r" t="t"/>
            <a:pathLst>
              <a:path extrusionOk="0" h="66675" w="109538">
                <a:moveTo>
                  <a:pt x="0" y="0"/>
                </a:moveTo>
                <a:lnTo>
                  <a:pt x="57150" y="66675"/>
                </a:lnTo>
                <a:lnTo>
                  <a:pt x="109538" y="4763"/>
                </a:lnTo>
              </a:path>
            </a:pathLst>
          </a:cu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1591" name="Google Shape;1591;p174"/>
          <p:cNvSpPr/>
          <p:nvPr/>
        </p:nvSpPr>
        <p:spPr>
          <a:xfrm rot="-5765181">
            <a:off x="4500951" y="2260163"/>
            <a:ext cx="1179621" cy="1508058"/>
          </a:xfrm>
          <a:custGeom>
            <a:rect b="b" l="l" r="r" t="t"/>
            <a:pathLst>
              <a:path extrusionOk="0" h="1728597" w="1352129">
                <a:moveTo>
                  <a:pt x="0" y="0"/>
                </a:moveTo>
                <a:cubicBezTo>
                  <a:pt x="839685" y="191265"/>
                  <a:pt x="1373962" y="1010679"/>
                  <a:pt x="1351444" y="1728597"/>
                </a:cubicBezTo>
              </a:path>
            </a:pathLst>
          </a:cu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1592" name="Google Shape;1592;p174"/>
          <p:cNvSpPr/>
          <p:nvPr/>
        </p:nvSpPr>
        <p:spPr>
          <a:xfrm rot="-5765181">
            <a:off x="5800951" y="2312178"/>
            <a:ext cx="95563" cy="58168"/>
          </a:xfrm>
          <a:custGeom>
            <a:rect b="b" l="l" r="r" t="t"/>
            <a:pathLst>
              <a:path extrusionOk="0" h="66675" w="109538">
                <a:moveTo>
                  <a:pt x="0" y="0"/>
                </a:moveTo>
                <a:lnTo>
                  <a:pt x="57150" y="66675"/>
                </a:lnTo>
                <a:lnTo>
                  <a:pt x="109538" y="4763"/>
                </a:lnTo>
              </a:path>
            </a:pathLst>
          </a:cu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1593" name="Google Shape;1593;p174"/>
          <p:cNvSpPr/>
          <p:nvPr/>
        </p:nvSpPr>
        <p:spPr>
          <a:xfrm rot="4963917">
            <a:off x="6342609" y="4010466"/>
            <a:ext cx="1175658" cy="1502991"/>
          </a:xfrm>
          <a:custGeom>
            <a:rect b="b" l="l" r="r" t="t"/>
            <a:pathLst>
              <a:path extrusionOk="0" h="1728597" w="1352129">
                <a:moveTo>
                  <a:pt x="0" y="0"/>
                </a:moveTo>
                <a:cubicBezTo>
                  <a:pt x="839685" y="191265"/>
                  <a:pt x="1373962" y="1010679"/>
                  <a:pt x="1351444" y="1728597"/>
                </a:cubicBezTo>
              </a:path>
            </a:pathLst>
          </a:cu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1594" name="Google Shape;1594;p174"/>
          <p:cNvSpPr/>
          <p:nvPr/>
        </p:nvSpPr>
        <p:spPr>
          <a:xfrm rot="4963917">
            <a:off x="6152319" y="5426216"/>
            <a:ext cx="95242" cy="57973"/>
          </a:xfrm>
          <a:custGeom>
            <a:rect b="b" l="l" r="r" t="t"/>
            <a:pathLst>
              <a:path extrusionOk="0" h="66675" w="109538">
                <a:moveTo>
                  <a:pt x="0" y="0"/>
                </a:moveTo>
                <a:lnTo>
                  <a:pt x="57150" y="66675"/>
                </a:lnTo>
                <a:lnTo>
                  <a:pt x="109538" y="4763"/>
                </a:lnTo>
              </a:path>
            </a:pathLst>
          </a:cu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1595" name="Google Shape;1595;p174"/>
          <p:cNvSpPr/>
          <p:nvPr/>
        </p:nvSpPr>
        <p:spPr>
          <a:xfrm rot="10405459">
            <a:off x="4488756" y="3999347"/>
            <a:ext cx="1180739" cy="1509488"/>
          </a:xfrm>
          <a:custGeom>
            <a:rect b="b" l="l" r="r" t="t"/>
            <a:pathLst>
              <a:path extrusionOk="0" h="1728597" w="1352129">
                <a:moveTo>
                  <a:pt x="0" y="0"/>
                </a:moveTo>
                <a:cubicBezTo>
                  <a:pt x="839685" y="191265"/>
                  <a:pt x="1373962" y="1010679"/>
                  <a:pt x="1351444" y="1728597"/>
                </a:cubicBezTo>
              </a:path>
            </a:pathLst>
          </a:cu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1596" name="Google Shape;1596;p174"/>
          <p:cNvSpPr/>
          <p:nvPr/>
        </p:nvSpPr>
        <p:spPr>
          <a:xfrm rot="10396807">
            <a:off x="4356757" y="3988828"/>
            <a:ext cx="91270" cy="55555"/>
          </a:xfrm>
          <a:custGeom>
            <a:rect b="b" l="l" r="r" t="t"/>
            <a:pathLst>
              <a:path extrusionOk="0" h="66675" w="109538">
                <a:moveTo>
                  <a:pt x="0" y="0"/>
                </a:moveTo>
                <a:lnTo>
                  <a:pt x="57150" y="66675"/>
                </a:lnTo>
                <a:lnTo>
                  <a:pt x="109538" y="4763"/>
                </a:lnTo>
              </a:path>
            </a:pathLst>
          </a:custGeom>
          <a:no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Arial"/>
              <a:ea typeface="Arial"/>
              <a:cs typeface="Arial"/>
              <a:sym typeface="Arial"/>
            </a:endParaRPr>
          </a:p>
        </p:txBody>
      </p:sp>
      <p:sp>
        <p:nvSpPr>
          <p:cNvPr id="1597" name="Google Shape;1597;p174"/>
          <p:cNvSpPr/>
          <p:nvPr/>
        </p:nvSpPr>
        <p:spPr>
          <a:xfrm>
            <a:off x="4553235" y="3450874"/>
            <a:ext cx="2907329" cy="865019"/>
          </a:xfrm>
          <a:custGeom>
            <a:rect b="b" l="l" r="r" t="t"/>
            <a:pathLst>
              <a:path extrusionOk="0" h="829754" w="2788805">
                <a:moveTo>
                  <a:pt x="61158" y="0"/>
                </a:moveTo>
                <a:lnTo>
                  <a:pt x="2727648" y="0"/>
                </a:lnTo>
                <a:lnTo>
                  <a:pt x="2772739" y="198947"/>
                </a:lnTo>
                <a:cubicBezTo>
                  <a:pt x="2783318" y="269353"/>
                  <a:pt x="2788805" y="341463"/>
                  <a:pt x="2788805" y="414877"/>
                </a:cubicBezTo>
                <a:cubicBezTo>
                  <a:pt x="2788805" y="488291"/>
                  <a:pt x="2783318" y="560402"/>
                  <a:pt x="2772739" y="630809"/>
                </a:cubicBezTo>
                <a:lnTo>
                  <a:pt x="2727648" y="829754"/>
                </a:lnTo>
                <a:lnTo>
                  <a:pt x="61158" y="829754"/>
                </a:lnTo>
                <a:lnTo>
                  <a:pt x="16067" y="630809"/>
                </a:lnTo>
                <a:cubicBezTo>
                  <a:pt x="5488" y="560402"/>
                  <a:pt x="0" y="488291"/>
                  <a:pt x="0" y="414877"/>
                </a:cubicBezTo>
                <a:cubicBezTo>
                  <a:pt x="0" y="341463"/>
                  <a:pt x="5487" y="269353"/>
                  <a:pt x="16067" y="198947"/>
                </a:cubicBezTo>
                <a:close/>
              </a:path>
            </a:pathLst>
          </a:custGeom>
          <a:solidFill>
            <a:schemeClr val="accent5"/>
          </a:solid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Arial"/>
              <a:ea typeface="Arial"/>
              <a:cs typeface="Arial"/>
              <a:sym typeface="Arial"/>
            </a:endParaRPr>
          </a:p>
        </p:txBody>
      </p:sp>
      <p:sp>
        <p:nvSpPr>
          <p:cNvPr id="1598" name="Google Shape;1598;p174"/>
          <p:cNvSpPr txBox="1"/>
          <p:nvPr/>
        </p:nvSpPr>
        <p:spPr>
          <a:xfrm>
            <a:off x="5955650" y="2612000"/>
            <a:ext cx="1059300" cy="3363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1100">
                <a:latin typeface="DM Sans"/>
                <a:ea typeface="DM Sans"/>
                <a:cs typeface="DM Sans"/>
                <a:sym typeface="DM Sans"/>
              </a:rPr>
              <a:t>Step 1</a:t>
            </a:r>
            <a:endParaRPr b="1" sz="1100">
              <a:latin typeface="DM Sans"/>
              <a:ea typeface="DM Sans"/>
              <a:cs typeface="DM Sans"/>
              <a:sym typeface="DM Sans"/>
            </a:endParaRPr>
          </a:p>
        </p:txBody>
      </p:sp>
      <p:sp>
        <p:nvSpPr>
          <p:cNvPr id="1599" name="Google Shape;1599;p174"/>
          <p:cNvSpPr txBox="1"/>
          <p:nvPr/>
        </p:nvSpPr>
        <p:spPr>
          <a:xfrm>
            <a:off x="5453183" y="1855233"/>
            <a:ext cx="1143000" cy="430800"/>
          </a:xfrm>
          <a:prstGeom prst="rect">
            <a:avLst/>
          </a:prstGeom>
          <a:noFill/>
          <a:ln>
            <a:noFill/>
          </a:ln>
        </p:spPr>
        <p:txBody>
          <a:bodyPr anchorCtr="0" anchor="t" bIns="121875" lIns="0" spcFirstLastPara="1" rIns="0" wrap="square" tIns="0">
            <a:noAutofit/>
          </a:bodyPr>
          <a:lstStyle/>
          <a:p>
            <a:pPr indent="0" lvl="0" marL="0" rtl="0" algn="ctr">
              <a:spcBef>
                <a:spcPts val="0"/>
              </a:spcBef>
              <a:spcAft>
                <a:spcPts val="0"/>
              </a:spcAft>
              <a:buNone/>
            </a:pPr>
            <a:r>
              <a:rPr b="1" lang="en" sz="1300">
                <a:solidFill>
                  <a:schemeClr val="dk2"/>
                </a:solidFill>
                <a:latin typeface="DM Sans"/>
                <a:ea typeface="DM Sans"/>
                <a:cs typeface="DM Sans"/>
                <a:sym typeface="DM Sans"/>
              </a:rPr>
              <a:t>Monitor and detect</a:t>
            </a:r>
            <a:endParaRPr b="1" sz="1300">
              <a:solidFill>
                <a:schemeClr val="dk2"/>
              </a:solidFill>
              <a:latin typeface="DM Sans"/>
              <a:ea typeface="DM Sans"/>
              <a:cs typeface="DM Sans"/>
              <a:sym typeface="DM Sans"/>
            </a:endParaRPr>
          </a:p>
        </p:txBody>
      </p:sp>
      <p:sp>
        <p:nvSpPr>
          <p:cNvPr id="1600" name="Google Shape;1600;p174"/>
          <p:cNvSpPr txBox="1"/>
          <p:nvPr/>
        </p:nvSpPr>
        <p:spPr>
          <a:xfrm>
            <a:off x="383352" y="2132600"/>
            <a:ext cx="3613200" cy="1050900"/>
          </a:xfrm>
          <a:prstGeom prst="rect">
            <a:avLst/>
          </a:prstGeom>
          <a:solidFill>
            <a:srgbClr val="EF6450"/>
          </a:solidFill>
          <a:ln>
            <a:noFill/>
          </a:ln>
        </p:spPr>
        <p:txBody>
          <a:bodyPr anchorCtr="0" anchor="ctr" bIns="72000" lIns="0" spcFirstLastPara="1" rIns="72000" wrap="square" tIns="72000">
            <a:noAutofit/>
          </a:bodyPr>
          <a:lstStyle/>
          <a:p>
            <a:pPr indent="0" lvl="0" marL="927100" marR="27432" rtl="0" algn="l">
              <a:spcBef>
                <a:spcPts val="0"/>
              </a:spcBef>
              <a:spcAft>
                <a:spcPts val="0"/>
              </a:spcAft>
              <a:buClr>
                <a:srgbClr val="000000"/>
              </a:buClr>
              <a:buSzPts val="1100"/>
              <a:buFont typeface="Arial"/>
              <a:buNone/>
            </a:pPr>
            <a:r>
              <a:rPr b="1" lang="en" sz="1100">
                <a:latin typeface="DM Sans"/>
                <a:ea typeface="DM Sans"/>
                <a:cs typeface="DM Sans"/>
                <a:sym typeface="DM Sans"/>
              </a:rPr>
              <a:t>Continuous Monitoring and Detection:</a:t>
            </a:r>
            <a:endParaRPr b="1" sz="1100">
              <a:latin typeface="DM Sans"/>
              <a:ea typeface="DM Sans"/>
              <a:cs typeface="DM Sans"/>
              <a:sym typeface="DM Sans"/>
            </a:endParaRPr>
          </a:p>
          <a:p>
            <a:pPr indent="-184150" lvl="0" marL="1085850" marR="27432" rtl="0" algn="l">
              <a:spcBef>
                <a:spcPts val="0"/>
              </a:spcBef>
              <a:spcAft>
                <a:spcPts val="0"/>
              </a:spcAft>
              <a:buSzPts val="1100"/>
              <a:buFont typeface="DM Sans"/>
              <a:buChar char="●"/>
            </a:pPr>
            <a:r>
              <a:rPr lang="en" sz="1100">
                <a:latin typeface="DM Sans"/>
                <a:ea typeface="DM Sans"/>
                <a:cs typeface="DM Sans"/>
                <a:sym typeface="DM Sans"/>
              </a:rPr>
              <a:t>Monitoring tool and metrics gathered</a:t>
            </a:r>
            <a:endParaRPr sz="1100">
              <a:latin typeface="DM Sans"/>
              <a:ea typeface="DM Sans"/>
              <a:cs typeface="DM Sans"/>
              <a:sym typeface="DM Sans"/>
            </a:endParaRPr>
          </a:p>
          <a:p>
            <a:pPr indent="-184150" lvl="0" marL="1085850" marR="27432" rtl="0" algn="l">
              <a:spcBef>
                <a:spcPts val="0"/>
              </a:spcBef>
              <a:spcAft>
                <a:spcPts val="0"/>
              </a:spcAft>
              <a:buSzPts val="1100"/>
              <a:buFont typeface="DM Sans"/>
              <a:buChar char="●"/>
            </a:pPr>
            <a:r>
              <a:rPr lang="en" sz="1100">
                <a:latin typeface="DM Sans"/>
                <a:ea typeface="DM Sans"/>
                <a:cs typeface="DM Sans"/>
                <a:sym typeface="DM Sans"/>
              </a:rPr>
              <a:t>Alerting system for notification</a:t>
            </a:r>
            <a:endParaRPr sz="1100">
              <a:latin typeface="DM Sans"/>
              <a:ea typeface="DM Sans"/>
              <a:cs typeface="DM Sans"/>
              <a:sym typeface="DM Sans"/>
            </a:endParaRPr>
          </a:p>
          <a:p>
            <a:pPr indent="-184150" lvl="0" marL="1085850" marR="27432" rtl="0" algn="l">
              <a:spcBef>
                <a:spcPts val="0"/>
              </a:spcBef>
              <a:spcAft>
                <a:spcPts val="0"/>
              </a:spcAft>
              <a:buSzPts val="1100"/>
              <a:buFont typeface="DM Sans"/>
              <a:buChar char="●"/>
            </a:pPr>
            <a:r>
              <a:rPr lang="en" sz="1100">
                <a:latin typeface="DM Sans"/>
                <a:ea typeface="DM Sans"/>
                <a:cs typeface="DM Sans"/>
                <a:sym typeface="DM Sans"/>
              </a:rPr>
              <a:t>Cluster driver logs, Spark UI, Stream metrics, StreamingQueryListener</a:t>
            </a:r>
            <a:endParaRPr sz="1100">
              <a:solidFill>
                <a:schemeClr val="dk1"/>
              </a:solidFill>
              <a:latin typeface="DM Sans"/>
              <a:ea typeface="DM Sans"/>
              <a:cs typeface="DM Sans"/>
              <a:sym typeface="DM Sans"/>
            </a:endParaRPr>
          </a:p>
        </p:txBody>
      </p:sp>
      <p:cxnSp>
        <p:nvCxnSpPr>
          <p:cNvPr id="1601" name="Google Shape;1601;p174"/>
          <p:cNvCxnSpPr/>
          <p:nvPr/>
        </p:nvCxnSpPr>
        <p:spPr>
          <a:xfrm>
            <a:off x="6027706" y="3573133"/>
            <a:ext cx="0" cy="585600"/>
          </a:xfrm>
          <a:prstGeom prst="straightConnector1">
            <a:avLst/>
          </a:prstGeom>
          <a:noFill/>
          <a:ln cap="flat" cmpd="sng" w="9525">
            <a:solidFill>
              <a:srgbClr val="FFFFFF"/>
            </a:solidFill>
            <a:prstDash val="dot"/>
            <a:round/>
            <a:headEnd len="med" w="med" type="none"/>
            <a:tailEnd len="med" w="med" type="none"/>
          </a:ln>
        </p:spPr>
      </p:cxnSp>
      <p:cxnSp>
        <p:nvCxnSpPr>
          <p:cNvPr id="1602" name="Google Shape;1602;p174"/>
          <p:cNvCxnSpPr/>
          <p:nvPr/>
        </p:nvCxnSpPr>
        <p:spPr>
          <a:xfrm>
            <a:off x="6029740" y="4548733"/>
            <a:ext cx="0" cy="585600"/>
          </a:xfrm>
          <a:prstGeom prst="straightConnector1">
            <a:avLst/>
          </a:prstGeom>
          <a:noFill/>
          <a:ln cap="flat" cmpd="sng" w="9525">
            <a:solidFill>
              <a:srgbClr val="FFFFFF"/>
            </a:solidFill>
            <a:prstDash val="dot"/>
            <a:round/>
            <a:headEnd len="med" w="med" type="none"/>
            <a:tailEnd len="med" w="med" type="none"/>
          </a:ln>
        </p:spPr>
      </p:cxnSp>
      <p:cxnSp>
        <p:nvCxnSpPr>
          <p:cNvPr id="1603" name="Google Shape;1603;p174"/>
          <p:cNvCxnSpPr>
            <a:stCxn id="1586" idx="3"/>
          </p:cNvCxnSpPr>
          <p:nvPr/>
        </p:nvCxnSpPr>
        <p:spPr>
          <a:xfrm>
            <a:off x="3996552" y="3877250"/>
            <a:ext cx="616200" cy="0"/>
          </a:xfrm>
          <a:prstGeom prst="straightConnector1">
            <a:avLst/>
          </a:prstGeom>
          <a:noFill/>
          <a:ln cap="flat" cmpd="sng" w="9525">
            <a:solidFill>
              <a:schemeClr val="dk1"/>
            </a:solidFill>
            <a:prstDash val="dot"/>
            <a:round/>
            <a:headEnd len="med" w="med" type="none"/>
            <a:tailEnd len="med" w="med" type="oval"/>
          </a:ln>
        </p:spPr>
      </p:cxnSp>
      <p:cxnSp>
        <p:nvCxnSpPr>
          <p:cNvPr id="1604" name="Google Shape;1604;p174"/>
          <p:cNvCxnSpPr>
            <a:stCxn id="1584" idx="1"/>
          </p:cNvCxnSpPr>
          <p:nvPr/>
        </p:nvCxnSpPr>
        <p:spPr>
          <a:xfrm flipH="1">
            <a:off x="7412933" y="3877250"/>
            <a:ext cx="639900" cy="6300"/>
          </a:xfrm>
          <a:prstGeom prst="straightConnector1">
            <a:avLst/>
          </a:prstGeom>
          <a:noFill/>
          <a:ln cap="flat" cmpd="sng" w="9525">
            <a:solidFill>
              <a:schemeClr val="dk1"/>
            </a:solidFill>
            <a:prstDash val="dot"/>
            <a:round/>
            <a:headEnd len="med" w="med" type="none"/>
            <a:tailEnd len="med" w="med" type="oval"/>
          </a:ln>
        </p:spPr>
      </p:cxnSp>
      <p:cxnSp>
        <p:nvCxnSpPr>
          <p:cNvPr id="1605" name="Google Shape;1605;p174"/>
          <p:cNvCxnSpPr/>
          <p:nvPr/>
        </p:nvCxnSpPr>
        <p:spPr>
          <a:xfrm>
            <a:off x="3996448" y="5096400"/>
            <a:ext cx="1321200" cy="0"/>
          </a:xfrm>
          <a:prstGeom prst="straightConnector1">
            <a:avLst/>
          </a:prstGeom>
          <a:noFill/>
          <a:ln cap="flat" cmpd="sng" w="9525">
            <a:solidFill>
              <a:schemeClr val="dk1"/>
            </a:solidFill>
            <a:prstDash val="dot"/>
            <a:round/>
            <a:headEnd len="med" w="med" type="none"/>
            <a:tailEnd len="med" w="med" type="oval"/>
          </a:ln>
        </p:spPr>
      </p:cxnSp>
      <p:cxnSp>
        <p:nvCxnSpPr>
          <p:cNvPr id="1606" name="Google Shape;1606;p174"/>
          <p:cNvCxnSpPr>
            <a:stCxn id="1583" idx="1"/>
          </p:cNvCxnSpPr>
          <p:nvPr/>
        </p:nvCxnSpPr>
        <p:spPr>
          <a:xfrm rot="10800000">
            <a:off x="6669533" y="5096450"/>
            <a:ext cx="1383300" cy="0"/>
          </a:xfrm>
          <a:prstGeom prst="straightConnector1">
            <a:avLst/>
          </a:prstGeom>
          <a:noFill/>
          <a:ln cap="flat" cmpd="sng" w="9525">
            <a:solidFill>
              <a:schemeClr val="dk1"/>
            </a:solidFill>
            <a:prstDash val="dot"/>
            <a:round/>
            <a:headEnd len="med" w="med" type="none"/>
            <a:tailEnd len="med" w="med" type="oval"/>
          </a:ln>
        </p:spPr>
      </p:cxnSp>
      <p:cxnSp>
        <p:nvCxnSpPr>
          <p:cNvPr id="1607" name="Google Shape;1607;p174"/>
          <p:cNvCxnSpPr>
            <a:stCxn id="1585" idx="1"/>
          </p:cNvCxnSpPr>
          <p:nvPr/>
        </p:nvCxnSpPr>
        <p:spPr>
          <a:xfrm rot="10800000">
            <a:off x="6662033" y="2658050"/>
            <a:ext cx="1390800" cy="0"/>
          </a:xfrm>
          <a:prstGeom prst="straightConnector1">
            <a:avLst/>
          </a:prstGeom>
          <a:noFill/>
          <a:ln cap="flat" cmpd="sng" w="9525">
            <a:solidFill>
              <a:schemeClr val="dk1"/>
            </a:solidFill>
            <a:prstDash val="dot"/>
            <a:round/>
            <a:headEnd len="med" w="med" type="none"/>
            <a:tailEnd len="med" w="med" type="oval"/>
          </a:ln>
        </p:spPr>
      </p:cxnSp>
      <p:cxnSp>
        <p:nvCxnSpPr>
          <p:cNvPr id="1608" name="Google Shape;1608;p174"/>
          <p:cNvCxnSpPr>
            <a:stCxn id="1600" idx="3"/>
          </p:cNvCxnSpPr>
          <p:nvPr/>
        </p:nvCxnSpPr>
        <p:spPr>
          <a:xfrm>
            <a:off x="3996552" y="2658050"/>
            <a:ext cx="1338900" cy="0"/>
          </a:xfrm>
          <a:prstGeom prst="straightConnector1">
            <a:avLst/>
          </a:prstGeom>
          <a:noFill/>
          <a:ln cap="flat" cmpd="sng" w="9525">
            <a:solidFill>
              <a:schemeClr val="dk1"/>
            </a:solidFill>
            <a:prstDash val="dot"/>
            <a:round/>
            <a:headEnd len="med" w="med" type="none"/>
            <a:tailEnd len="med" w="med" type="oval"/>
          </a:ln>
        </p:spPr>
      </p:cxnSp>
      <p:cxnSp>
        <p:nvCxnSpPr>
          <p:cNvPr id="1609" name="Google Shape;1609;p174"/>
          <p:cNvCxnSpPr/>
          <p:nvPr/>
        </p:nvCxnSpPr>
        <p:spPr>
          <a:xfrm>
            <a:off x="6029756" y="2632583"/>
            <a:ext cx="0" cy="585600"/>
          </a:xfrm>
          <a:prstGeom prst="straightConnector1">
            <a:avLst/>
          </a:prstGeom>
          <a:noFill/>
          <a:ln cap="flat" cmpd="sng" w="9525">
            <a:solidFill>
              <a:schemeClr val="dk1"/>
            </a:solidFill>
            <a:prstDash val="dot"/>
            <a:round/>
            <a:headEnd len="med" w="med" type="none"/>
            <a:tailEnd len="med" w="med" type="none"/>
          </a:ln>
        </p:spPr>
      </p:cxnSp>
      <p:pic>
        <p:nvPicPr>
          <p:cNvPr id="1610" name="Google Shape;1610;p174"/>
          <p:cNvPicPr preferRelativeResize="0"/>
          <p:nvPr/>
        </p:nvPicPr>
        <p:blipFill rotWithShape="1">
          <a:blip r:embed="rId3">
            <a:alphaModFix/>
          </a:blip>
          <a:srcRect b="0" l="0" r="0" t="0"/>
          <a:stretch/>
        </p:blipFill>
        <p:spPr>
          <a:xfrm>
            <a:off x="8062940" y="2227225"/>
            <a:ext cx="782185" cy="782185"/>
          </a:xfrm>
          <a:prstGeom prst="rect">
            <a:avLst/>
          </a:prstGeom>
          <a:noFill/>
          <a:ln>
            <a:noFill/>
          </a:ln>
        </p:spPr>
      </p:pic>
      <p:pic>
        <p:nvPicPr>
          <p:cNvPr id="1611" name="Google Shape;1611;p174"/>
          <p:cNvPicPr preferRelativeResize="0"/>
          <p:nvPr/>
        </p:nvPicPr>
        <p:blipFill rotWithShape="1">
          <a:blip r:embed="rId4">
            <a:alphaModFix/>
          </a:blip>
          <a:srcRect b="0" l="0" r="0" t="0"/>
          <a:stretch/>
        </p:blipFill>
        <p:spPr>
          <a:xfrm>
            <a:off x="6269900" y="2879208"/>
            <a:ext cx="430801" cy="430801"/>
          </a:xfrm>
          <a:prstGeom prst="rect">
            <a:avLst/>
          </a:prstGeom>
          <a:noFill/>
          <a:ln>
            <a:noFill/>
          </a:ln>
        </p:spPr>
      </p:pic>
      <p:sp>
        <p:nvSpPr>
          <p:cNvPr id="1612" name="Google Shape;1612;p174"/>
          <p:cNvSpPr txBox="1"/>
          <p:nvPr/>
        </p:nvSpPr>
        <p:spPr>
          <a:xfrm>
            <a:off x="5979048" y="3415084"/>
            <a:ext cx="1059300" cy="3363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1100">
                <a:solidFill>
                  <a:schemeClr val="lt1"/>
                </a:solidFill>
                <a:latin typeface="DM Sans"/>
                <a:ea typeface="DM Sans"/>
                <a:cs typeface="DM Sans"/>
                <a:sym typeface="DM Sans"/>
              </a:rPr>
              <a:t>Step 2</a:t>
            </a:r>
            <a:endParaRPr b="1" sz="1100">
              <a:solidFill>
                <a:schemeClr val="lt1"/>
              </a:solidFill>
              <a:latin typeface="DM Sans"/>
              <a:ea typeface="DM Sans"/>
              <a:cs typeface="DM Sans"/>
              <a:sym typeface="DM Sans"/>
            </a:endParaRPr>
          </a:p>
        </p:txBody>
      </p:sp>
      <p:pic>
        <p:nvPicPr>
          <p:cNvPr id="1613" name="Google Shape;1613;p174"/>
          <p:cNvPicPr preferRelativeResize="0"/>
          <p:nvPr/>
        </p:nvPicPr>
        <p:blipFill rotWithShape="1">
          <a:blip r:embed="rId5">
            <a:alphaModFix/>
          </a:blip>
          <a:srcRect b="0" l="0" r="0" t="0"/>
          <a:stretch/>
        </p:blipFill>
        <p:spPr>
          <a:xfrm>
            <a:off x="8014850" y="4704050"/>
            <a:ext cx="782185" cy="782185"/>
          </a:xfrm>
          <a:prstGeom prst="rect">
            <a:avLst/>
          </a:prstGeom>
          <a:noFill/>
          <a:ln>
            <a:noFill/>
          </a:ln>
        </p:spPr>
      </p:pic>
      <p:pic>
        <p:nvPicPr>
          <p:cNvPr id="1614" name="Google Shape;1614;p174"/>
          <p:cNvPicPr preferRelativeResize="0"/>
          <p:nvPr/>
        </p:nvPicPr>
        <p:blipFill rotWithShape="1">
          <a:blip r:embed="rId5">
            <a:alphaModFix/>
          </a:blip>
          <a:srcRect b="0" l="0" r="0" t="0"/>
          <a:stretch/>
        </p:blipFill>
        <p:spPr>
          <a:xfrm>
            <a:off x="6240007" y="4596251"/>
            <a:ext cx="511471" cy="511499"/>
          </a:xfrm>
          <a:prstGeom prst="rect">
            <a:avLst/>
          </a:prstGeom>
          <a:noFill/>
          <a:ln>
            <a:noFill/>
          </a:ln>
        </p:spPr>
      </p:pic>
      <p:sp>
        <p:nvSpPr>
          <p:cNvPr id="1615" name="Google Shape;1615;p174"/>
          <p:cNvSpPr txBox="1"/>
          <p:nvPr/>
        </p:nvSpPr>
        <p:spPr>
          <a:xfrm>
            <a:off x="6021412" y="4318885"/>
            <a:ext cx="1059300" cy="3363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1100">
                <a:solidFill>
                  <a:schemeClr val="lt1"/>
                </a:solidFill>
                <a:latin typeface="DM Sans"/>
                <a:ea typeface="DM Sans"/>
                <a:cs typeface="DM Sans"/>
                <a:sym typeface="DM Sans"/>
              </a:rPr>
              <a:t>Step 3</a:t>
            </a:r>
            <a:endParaRPr b="1" sz="1100">
              <a:solidFill>
                <a:schemeClr val="lt1"/>
              </a:solidFill>
              <a:latin typeface="DM Sans"/>
              <a:ea typeface="DM Sans"/>
              <a:cs typeface="DM Sans"/>
              <a:sym typeface="DM Sans"/>
            </a:endParaRPr>
          </a:p>
        </p:txBody>
      </p:sp>
      <p:pic>
        <p:nvPicPr>
          <p:cNvPr id="1616" name="Google Shape;1616;p174"/>
          <p:cNvPicPr preferRelativeResize="0"/>
          <p:nvPr/>
        </p:nvPicPr>
        <p:blipFill rotWithShape="1">
          <a:blip r:embed="rId6">
            <a:alphaModFix/>
          </a:blip>
          <a:srcRect b="0" l="0" r="0" t="0"/>
          <a:stretch/>
        </p:blipFill>
        <p:spPr>
          <a:xfrm>
            <a:off x="5204451" y="4612540"/>
            <a:ext cx="511475" cy="511475"/>
          </a:xfrm>
          <a:prstGeom prst="rect">
            <a:avLst/>
          </a:prstGeom>
          <a:noFill/>
          <a:ln>
            <a:noFill/>
          </a:ln>
        </p:spPr>
      </p:pic>
      <p:sp>
        <p:nvSpPr>
          <p:cNvPr id="1617" name="Google Shape;1617;p174"/>
          <p:cNvSpPr txBox="1"/>
          <p:nvPr/>
        </p:nvSpPr>
        <p:spPr>
          <a:xfrm>
            <a:off x="4917382" y="3419063"/>
            <a:ext cx="1059300" cy="3363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1100">
                <a:solidFill>
                  <a:schemeClr val="lt1"/>
                </a:solidFill>
                <a:latin typeface="DM Sans"/>
                <a:ea typeface="DM Sans"/>
                <a:cs typeface="DM Sans"/>
                <a:sym typeface="DM Sans"/>
              </a:rPr>
              <a:t>Step 5</a:t>
            </a:r>
            <a:endParaRPr b="1" sz="1100">
              <a:solidFill>
                <a:schemeClr val="lt1"/>
              </a:solidFill>
              <a:latin typeface="DM Sans"/>
              <a:ea typeface="DM Sans"/>
              <a:cs typeface="DM Sans"/>
              <a:sym typeface="DM Sans"/>
            </a:endParaRPr>
          </a:p>
        </p:txBody>
      </p:sp>
      <p:pic>
        <p:nvPicPr>
          <p:cNvPr id="1618" name="Google Shape;1618;p174"/>
          <p:cNvPicPr preferRelativeResize="0"/>
          <p:nvPr/>
        </p:nvPicPr>
        <p:blipFill rotWithShape="1">
          <a:blip r:embed="rId7">
            <a:alphaModFix/>
          </a:blip>
          <a:srcRect b="0" l="0" r="0" t="0"/>
          <a:stretch/>
        </p:blipFill>
        <p:spPr>
          <a:xfrm>
            <a:off x="420291" y="3505025"/>
            <a:ext cx="744464" cy="744458"/>
          </a:xfrm>
          <a:prstGeom prst="rect">
            <a:avLst/>
          </a:prstGeom>
          <a:noFill/>
          <a:ln>
            <a:noFill/>
          </a:ln>
        </p:spPr>
      </p:pic>
      <p:pic>
        <p:nvPicPr>
          <p:cNvPr id="1619" name="Google Shape;1619;p174"/>
          <p:cNvPicPr preferRelativeResize="0"/>
          <p:nvPr/>
        </p:nvPicPr>
        <p:blipFill rotWithShape="1">
          <a:blip r:embed="rId7">
            <a:alphaModFix/>
          </a:blip>
          <a:srcRect b="0" l="0" r="0" t="0"/>
          <a:stretch/>
        </p:blipFill>
        <p:spPr>
          <a:xfrm>
            <a:off x="5186235" y="3688403"/>
            <a:ext cx="511474" cy="511493"/>
          </a:xfrm>
          <a:prstGeom prst="rect">
            <a:avLst/>
          </a:prstGeom>
          <a:noFill/>
          <a:ln>
            <a:noFill/>
          </a:ln>
        </p:spPr>
      </p:pic>
      <p:pic>
        <p:nvPicPr>
          <p:cNvPr id="1620" name="Google Shape;1620;p174"/>
          <p:cNvPicPr preferRelativeResize="0"/>
          <p:nvPr/>
        </p:nvPicPr>
        <p:blipFill rotWithShape="1">
          <a:blip r:embed="rId8">
            <a:alphaModFix/>
          </a:blip>
          <a:srcRect b="0" l="0" r="0" t="0"/>
          <a:stretch/>
        </p:blipFill>
        <p:spPr>
          <a:xfrm>
            <a:off x="420293" y="2261078"/>
            <a:ext cx="744464" cy="744458"/>
          </a:xfrm>
          <a:prstGeom prst="rect">
            <a:avLst/>
          </a:prstGeom>
          <a:noFill/>
          <a:ln>
            <a:noFill/>
          </a:ln>
        </p:spPr>
      </p:pic>
      <p:pic>
        <p:nvPicPr>
          <p:cNvPr id="1621" name="Google Shape;1621;p174"/>
          <p:cNvPicPr preferRelativeResize="0"/>
          <p:nvPr/>
        </p:nvPicPr>
        <p:blipFill rotWithShape="1">
          <a:blip r:embed="rId8">
            <a:alphaModFix/>
          </a:blip>
          <a:srcRect b="0" l="0" r="0" t="0"/>
          <a:stretch/>
        </p:blipFill>
        <p:spPr>
          <a:xfrm>
            <a:off x="5281259" y="2732966"/>
            <a:ext cx="511474" cy="511474"/>
          </a:xfrm>
          <a:prstGeom prst="rect">
            <a:avLst/>
          </a:prstGeom>
          <a:noFill/>
          <a:ln>
            <a:noFill/>
          </a:ln>
        </p:spPr>
      </p:pic>
      <p:sp>
        <p:nvSpPr>
          <p:cNvPr id="1622" name="Google Shape;1622;p174"/>
          <p:cNvSpPr txBox="1"/>
          <p:nvPr/>
        </p:nvSpPr>
        <p:spPr>
          <a:xfrm>
            <a:off x="4944716" y="4336580"/>
            <a:ext cx="1059300" cy="3363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1100">
                <a:solidFill>
                  <a:schemeClr val="lt1"/>
                </a:solidFill>
                <a:latin typeface="DM Sans"/>
                <a:ea typeface="DM Sans"/>
                <a:cs typeface="DM Sans"/>
                <a:sym typeface="DM Sans"/>
              </a:rPr>
              <a:t>Step 4</a:t>
            </a:r>
            <a:endParaRPr b="1" sz="1100">
              <a:solidFill>
                <a:schemeClr val="lt1"/>
              </a:solidFill>
              <a:latin typeface="DM Sans"/>
              <a:ea typeface="DM Sans"/>
              <a:cs typeface="DM Sans"/>
              <a:sym typeface="DM Sans"/>
            </a:endParaRPr>
          </a:p>
        </p:txBody>
      </p:sp>
      <p:pic>
        <p:nvPicPr>
          <p:cNvPr id="1623" name="Google Shape;1623;p174"/>
          <p:cNvPicPr preferRelativeResize="0"/>
          <p:nvPr/>
        </p:nvPicPr>
        <p:blipFill rotWithShape="1">
          <a:blip r:embed="rId6">
            <a:alphaModFix/>
          </a:blip>
          <a:srcRect b="0" l="0" r="0" t="0"/>
          <a:stretch/>
        </p:blipFill>
        <p:spPr>
          <a:xfrm>
            <a:off x="404219" y="4738525"/>
            <a:ext cx="713232" cy="713232"/>
          </a:xfrm>
          <a:prstGeom prst="rect">
            <a:avLst/>
          </a:prstGeom>
          <a:noFill/>
          <a:ln>
            <a:noFill/>
          </a:ln>
        </p:spPr>
      </p:pic>
      <p:pic>
        <p:nvPicPr>
          <p:cNvPr id="1624" name="Google Shape;1624;p174"/>
          <p:cNvPicPr preferRelativeResize="0"/>
          <p:nvPr/>
        </p:nvPicPr>
        <p:blipFill rotWithShape="1">
          <a:blip r:embed="rId9">
            <a:alphaModFix/>
          </a:blip>
          <a:srcRect b="0" l="0" r="0" t="0"/>
          <a:stretch/>
        </p:blipFill>
        <p:spPr>
          <a:xfrm>
            <a:off x="8047734" y="3486156"/>
            <a:ext cx="782185" cy="782185"/>
          </a:xfrm>
          <a:prstGeom prst="rect">
            <a:avLst/>
          </a:prstGeom>
          <a:noFill/>
          <a:ln>
            <a:noFill/>
          </a:ln>
        </p:spPr>
      </p:pic>
      <p:pic>
        <p:nvPicPr>
          <p:cNvPr id="1625" name="Google Shape;1625;p174"/>
          <p:cNvPicPr preferRelativeResize="0"/>
          <p:nvPr/>
        </p:nvPicPr>
        <p:blipFill rotWithShape="1">
          <a:blip r:embed="rId9">
            <a:alphaModFix/>
          </a:blip>
          <a:srcRect b="0" l="0" r="0" t="0"/>
          <a:stretch/>
        </p:blipFill>
        <p:spPr>
          <a:xfrm>
            <a:off x="6256411" y="3691050"/>
            <a:ext cx="511474" cy="511474"/>
          </a:xfrm>
          <a:prstGeom prst="rect">
            <a:avLst/>
          </a:prstGeom>
          <a:noFill/>
          <a:ln>
            <a:noFill/>
          </a:ln>
        </p:spPr>
      </p:pic>
      <p:sp>
        <p:nvSpPr>
          <p:cNvPr id="1626" name="Google Shape;1626;p174"/>
          <p:cNvSpPr txBox="1"/>
          <p:nvPr/>
        </p:nvSpPr>
        <p:spPr>
          <a:xfrm>
            <a:off x="3996550" y="6305550"/>
            <a:ext cx="6200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DM Sans"/>
                <a:ea typeface="DM Sans"/>
                <a:cs typeface="DM Sans"/>
                <a:sym typeface="DM Sans"/>
              </a:rPr>
              <a:t>** Disaster recovery failover and failback can be costly and carries other risks such as data corruption and data duplication</a:t>
            </a:r>
            <a:endParaRPr sz="1100">
              <a:solidFill>
                <a:schemeClr val="accen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75"/>
          <p:cNvSpPr txBox="1"/>
          <p:nvPr>
            <p:ph type="title"/>
          </p:nvPr>
        </p:nvSpPr>
        <p:spPr>
          <a:xfrm>
            <a:off x="520645" y="411428"/>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Typical Recovery Workflow</a:t>
            </a:r>
            <a:endParaRPr sz="3400"/>
          </a:p>
        </p:txBody>
      </p:sp>
      <p:sp>
        <p:nvSpPr>
          <p:cNvPr id="1632" name="Google Shape;1632;p175"/>
          <p:cNvSpPr txBox="1"/>
          <p:nvPr>
            <p:ph idx="1" type="subTitle"/>
          </p:nvPr>
        </p:nvSpPr>
        <p:spPr>
          <a:xfrm>
            <a:off x="536209" y="1019171"/>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000"/>
              <a:t>A Databricks disaster recovery scenario typically plays out in the following way:</a:t>
            </a:r>
            <a:endParaRPr sz="2000"/>
          </a:p>
        </p:txBody>
      </p:sp>
      <p:sp>
        <p:nvSpPr>
          <p:cNvPr id="1633" name="Google Shape;1633;p175"/>
          <p:cNvSpPr txBox="1"/>
          <p:nvPr>
            <p:ph idx="2" type="body"/>
          </p:nvPr>
        </p:nvSpPr>
        <p:spPr>
          <a:xfrm>
            <a:off x="457000" y="1684025"/>
            <a:ext cx="5403000" cy="3512700"/>
          </a:xfrm>
          <a:prstGeom prst="rect">
            <a:avLst/>
          </a:prstGeom>
        </p:spPr>
        <p:txBody>
          <a:bodyPr anchorCtr="0" anchor="t" bIns="0" lIns="0" spcFirstLastPara="1" rIns="0" wrap="square" tIns="0">
            <a:noAutofit/>
          </a:bodyPr>
          <a:lstStyle/>
          <a:p>
            <a:pPr indent="-330200" lvl="0" marL="457200" rtl="0" algn="l">
              <a:spcBef>
                <a:spcPts val="1100"/>
              </a:spcBef>
              <a:spcAft>
                <a:spcPts val="0"/>
              </a:spcAft>
              <a:buSzPts val="1600"/>
              <a:buAutoNum type="arabicPeriod"/>
            </a:pPr>
            <a:r>
              <a:rPr lang="en" sz="1600"/>
              <a:t>Failure occurs in primary region</a:t>
            </a:r>
            <a:endParaRPr sz="1600"/>
          </a:p>
          <a:p>
            <a:pPr indent="-330200" lvl="0" marL="457200" rtl="0" algn="l">
              <a:spcBef>
                <a:spcPts val="0"/>
              </a:spcBef>
              <a:spcAft>
                <a:spcPts val="0"/>
              </a:spcAft>
              <a:buSzPts val="1600"/>
              <a:buAutoNum type="arabicPeriod"/>
            </a:pPr>
            <a:r>
              <a:rPr lang="en" sz="1600"/>
              <a:t>Cannot wait for remediation and secondary region not impacted</a:t>
            </a:r>
            <a:endParaRPr sz="1600"/>
          </a:p>
          <a:p>
            <a:pPr indent="-330200" lvl="0" marL="457200" rtl="0" algn="l">
              <a:spcBef>
                <a:spcPts val="0"/>
              </a:spcBef>
              <a:spcAft>
                <a:spcPts val="0"/>
              </a:spcAft>
              <a:buSzPts val="1600"/>
              <a:buAutoNum type="arabicPeriod"/>
            </a:pPr>
            <a:r>
              <a:rPr b="1" lang="en" sz="1600"/>
              <a:t>Failover</a:t>
            </a:r>
            <a:r>
              <a:rPr lang="en" sz="1600"/>
              <a:t> to secondary region</a:t>
            </a:r>
            <a:endParaRPr sz="1600"/>
          </a:p>
          <a:p>
            <a:pPr indent="-330200" lvl="1" marL="914400" rtl="0" algn="l">
              <a:spcBef>
                <a:spcPts val="0"/>
              </a:spcBef>
              <a:spcAft>
                <a:spcPts val="0"/>
              </a:spcAft>
              <a:buSzPts val="1600"/>
              <a:buAutoNum type="alphaLcPeriod"/>
            </a:pPr>
            <a:r>
              <a:rPr lang="en" sz="1600"/>
              <a:t>Stop activity in primary region, backup recent changes</a:t>
            </a:r>
            <a:endParaRPr sz="1600"/>
          </a:p>
          <a:p>
            <a:pPr indent="-330200" lvl="1" marL="914400" rtl="0" algn="l">
              <a:spcBef>
                <a:spcPts val="0"/>
              </a:spcBef>
              <a:spcAft>
                <a:spcPts val="0"/>
              </a:spcAft>
              <a:buSzPts val="1600"/>
              <a:buAutoNum type="alphaLcPeriod"/>
            </a:pPr>
            <a:r>
              <a:rPr lang="en" sz="1600"/>
              <a:t>Recovery procedure in secondary region is initiated</a:t>
            </a:r>
            <a:endParaRPr sz="1600"/>
          </a:p>
          <a:p>
            <a:pPr indent="-330200" lvl="1" marL="914400" rtl="0" algn="l">
              <a:spcBef>
                <a:spcPts val="0"/>
              </a:spcBef>
              <a:spcAft>
                <a:spcPts val="0"/>
              </a:spcAft>
              <a:buSzPts val="1600"/>
              <a:buAutoNum type="alphaLcPeriod"/>
            </a:pPr>
            <a:r>
              <a:rPr lang="en" sz="1600"/>
              <a:t>After testing, production workloads are operational </a:t>
            </a:r>
            <a:endParaRPr sz="1600"/>
          </a:p>
          <a:p>
            <a:pPr indent="-330200" lvl="0" marL="457200" rtl="0" algn="l">
              <a:spcBef>
                <a:spcPts val="0"/>
              </a:spcBef>
              <a:spcAft>
                <a:spcPts val="0"/>
              </a:spcAft>
              <a:buSzPts val="1600"/>
              <a:buAutoNum type="arabicPeriod"/>
            </a:pPr>
            <a:r>
              <a:rPr b="1" lang="en" sz="1600"/>
              <a:t>Failback</a:t>
            </a:r>
            <a:r>
              <a:rPr lang="en" sz="1600"/>
              <a:t> (restore) to your primary region once issue mitigated and resume production workloads</a:t>
            </a:r>
            <a:endParaRPr sz="1600"/>
          </a:p>
          <a:p>
            <a:pPr indent="0" lvl="0" marL="0" rtl="0" algn="l">
              <a:spcBef>
                <a:spcPts val="700"/>
              </a:spcBef>
              <a:spcAft>
                <a:spcPts val="0"/>
              </a:spcAft>
              <a:buNone/>
            </a:pPr>
            <a:r>
              <a:t/>
            </a:r>
            <a:endParaRPr sz="1600">
              <a:solidFill>
                <a:schemeClr val="accent5"/>
              </a:solidFill>
            </a:endParaRPr>
          </a:p>
        </p:txBody>
      </p:sp>
      <p:sp>
        <p:nvSpPr>
          <p:cNvPr id="1634" name="Google Shape;1634;p175"/>
          <p:cNvSpPr/>
          <p:nvPr/>
        </p:nvSpPr>
        <p:spPr>
          <a:xfrm>
            <a:off x="503125" y="5252275"/>
            <a:ext cx="784800" cy="238500"/>
          </a:xfrm>
          <a:prstGeom prst="round2SameRect">
            <a:avLst>
              <a:gd fmla="val 16667" name="adj1"/>
              <a:gd fmla="val 0" name="adj2"/>
            </a:avLst>
          </a:prstGeom>
          <a:solidFill>
            <a:srgbClr val="FF6952"/>
          </a:solidFill>
          <a:ln cap="flat" cmpd="sng" w="28575">
            <a:solidFill>
              <a:srgbClr val="FF695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200">
                <a:solidFill>
                  <a:srgbClr val="F9F7F4"/>
                </a:solidFill>
                <a:latin typeface="DM Sans"/>
                <a:ea typeface="DM Sans"/>
                <a:cs typeface="DM Sans"/>
                <a:sym typeface="DM Sans"/>
              </a:rPr>
              <a:t>Note</a:t>
            </a:r>
            <a:endParaRPr sz="1500">
              <a:latin typeface="DM Sans"/>
              <a:ea typeface="DM Sans"/>
              <a:cs typeface="DM Sans"/>
              <a:sym typeface="DM Sans"/>
            </a:endParaRPr>
          </a:p>
        </p:txBody>
      </p:sp>
      <p:sp>
        <p:nvSpPr>
          <p:cNvPr id="1635" name="Google Shape;1635;p175"/>
          <p:cNvSpPr txBox="1"/>
          <p:nvPr/>
        </p:nvSpPr>
        <p:spPr>
          <a:xfrm>
            <a:off x="503125" y="5490770"/>
            <a:ext cx="5252700" cy="849600"/>
          </a:xfrm>
          <a:prstGeom prst="rect">
            <a:avLst/>
          </a:prstGeom>
          <a:solidFill>
            <a:schemeClr val="lt1"/>
          </a:solidFill>
          <a:ln cap="flat" cmpd="sng" w="28575">
            <a:solidFill>
              <a:srgbClr val="FF6952"/>
            </a:solidFill>
            <a:prstDash val="solid"/>
            <a:round/>
            <a:headEnd len="sm" w="sm" type="none"/>
            <a:tailEnd len="sm" w="sm" type="none"/>
          </a:ln>
        </p:spPr>
        <p:txBody>
          <a:bodyPr anchorCtr="0" anchor="t" bIns="68575" lIns="68575" spcFirstLastPara="1" rIns="68575" wrap="square" tIns="68575">
            <a:spAutoFit/>
          </a:bodyPr>
          <a:lstStyle/>
          <a:p>
            <a:pPr indent="0" lvl="0" marL="0" rtl="0" algn="l">
              <a:lnSpc>
                <a:spcPct val="115000"/>
              </a:lnSpc>
              <a:spcBef>
                <a:spcPts val="700"/>
              </a:spcBef>
              <a:spcAft>
                <a:spcPts val="0"/>
              </a:spcAft>
              <a:buNone/>
            </a:pPr>
            <a:r>
              <a:rPr lang="en">
                <a:solidFill>
                  <a:schemeClr val="dk1"/>
                </a:solidFill>
                <a:latin typeface="DM Sans"/>
                <a:ea typeface="DM Sans"/>
                <a:cs typeface="DM Sans"/>
                <a:sym typeface="DM Sans"/>
              </a:rPr>
              <a:t>During these steps, some data loss might happen. Your organization must define how much data loss is acceptable and what you can do to mitigate this loss.</a:t>
            </a:r>
            <a:endParaRPr>
              <a:solidFill>
                <a:schemeClr val="dk1"/>
              </a:solidFill>
              <a:latin typeface="DM Sans"/>
              <a:ea typeface="DM Sans"/>
              <a:cs typeface="DM Sans"/>
              <a:sym typeface="DM Sans"/>
            </a:endParaRPr>
          </a:p>
        </p:txBody>
      </p:sp>
      <p:pic>
        <p:nvPicPr>
          <p:cNvPr id="1636" name="Google Shape;1636;p175"/>
          <p:cNvPicPr preferRelativeResize="0"/>
          <p:nvPr/>
        </p:nvPicPr>
        <p:blipFill>
          <a:blip r:embed="rId3">
            <a:alphaModFix/>
          </a:blip>
          <a:stretch>
            <a:fillRect/>
          </a:stretch>
        </p:blipFill>
        <p:spPr>
          <a:xfrm>
            <a:off x="6012400" y="1526471"/>
            <a:ext cx="5836941" cy="49505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76"/>
          <p:cNvSpPr/>
          <p:nvPr/>
        </p:nvSpPr>
        <p:spPr>
          <a:xfrm>
            <a:off x="9315709" y="1243500"/>
            <a:ext cx="2559900" cy="143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A32020"/>
                </a:solidFill>
                <a:latin typeface="DM Sans"/>
                <a:ea typeface="DM Sans"/>
                <a:cs typeface="DM Sans"/>
                <a:sym typeface="DM Sans"/>
              </a:rPr>
              <a:t>Category #4</a:t>
            </a:r>
            <a:endParaRPr b="1" i="0" sz="1300" u="none" cap="none" strike="noStrike">
              <a:solidFill>
                <a:srgbClr val="A32020"/>
              </a:solidFill>
              <a:latin typeface="DM Sans"/>
              <a:ea typeface="DM Sans"/>
              <a:cs typeface="DM Sans"/>
              <a:sym typeface="DM Sans"/>
            </a:endParaRPr>
          </a:p>
          <a:p>
            <a:pPr indent="0" lvl="0" marL="0" marR="0" rtl="0" algn="ctr">
              <a:lnSpc>
                <a:spcPct val="100000"/>
              </a:lnSpc>
              <a:spcBef>
                <a:spcPts val="300"/>
              </a:spcBef>
              <a:spcAft>
                <a:spcPts val="0"/>
              </a:spcAft>
              <a:buClr>
                <a:srgbClr val="000000"/>
              </a:buClr>
              <a:buSzPts val="1300"/>
              <a:buFont typeface="Arial"/>
              <a:buNone/>
            </a:pPr>
            <a:r>
              <a:rPr b="1" i="0" lang="en" sz="1300" u="none" cap="none" strike="noStrike">
                <a:solidFill>
                  <a:srgbClr val="A32020"/>
                </a:solidFill>
                <a:latin typeface="DM Sans"/>
                <a:ea typeface="DM Sans"/>
                <a:cs typeface="DM Sans"/>
                <a:sym typeface="DM Sans"/>
              </a:rPr>
              <a:t>Active / Active</a:t>
            </a:r>
            <a:endParaRPr b="1" i="0" sz="1300" u="none" cap="none" strike="noStrike">
              <a:solidFill>
                <a:srgbClr val="A32020"/>
              </a:solidFill>
              <a:latin typeface="DM Sans"/>
              <a:ea typeface="DM Sans"/>
              <a:cs typeface="DM Sans"/>
              <a:sym typeface="DM Sans"/>
            </a:endParaRPr>
          </a:p>
          <a:p>
            <a:pPr indent="0" lvl="0" marL="0" marR="0" rtl="0" algn="ctr">
              <a:lnSpc>
                <a:spcPct val="100000"/>
              </a:lnSpc>
              <a:spcBef>
                <a:spcPts val="500"/>
              </a:spcBef>
              <a:spcAft>
                <a:spcPts val="300"/>
              </a:spcAft>
              <a:buClr>
                <a:srgbClr val="000000"/>
              </a:buClr>
              <a:buSzPts val="1200"/>
              <a:buFont typeface="Arial"/>
              <a:buNone/>
            </a:pPr>
            <a:r>
              <a:rPr lang="en" sz="1200">
                <a:latin typeface="DM Sans"/>
                <a:ea typeface="DM Sans"/>
                <a:cs typeface="DM Sans"/>
                <a:sym typeface="DM Sans"/>
              </a:rPr>
              <a:t>Both the primary and DR sites should be fully deployed and operational. In the event of a disaster event, new requests would simply need to be routed to the DR site instead of the primary</a:t>
            </a:r>
            <a:endParaRPr i="0" sz="1200" u="none" cap="none" strike="noStrike">
              <a:solidFill>
                <a:srgbClr val="000000"/>
              </a:solidFill>
              <a:latin typeface="DM Sans"/>
              <a:ea typeface="DM Sans"/>
              <a:cs typeface="DM Sans"/>
              <a:sym typeface="DM Sans"/>
            </a:endParaRPr>
          </a:p>
        </p:txBody>
      </p:sp>
      <p:sp>
        <p:nvSpPr>
          <p:cNvPr id="1642" name="Google Shape;1642;p176"/>
          <p:cNvSpPr/>
          <p:nvPr/>
        </p:nvSpPr>
        <p:spPr>
          <a:xfrm>
            <a:off x="6292695" y="1243497"/>
            <a:ext cx="2559900" cy="1257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DM Sans"/>
                <a:ea typeface="DM Sans"/>
                <a:cs typeface="DM Sans"/>
                <a:sym typeface="DM Sans"/>
              </a:rPr>
              <a:t>Category #3</a:t>
            </a:r>
            <a:endParaRPr b="1" i="0" sz="1300" u="none" cap="none" strike="noStrike">
              <a:solidFill>
                <a:schemeClr val="accent1"/>
              </a:solidFill>
              <a:latin typeface="DM Sans"/>
              <a:ea typeface="DM Sans"/>
              <a:cs typeface="DM Sans"/>
              <a:sym typeface="DM Sans"/>
            </a:endParaRPr>
          </a:p>
          <a:p>
            <a:pPr indent="0" lvl="0" marL="0" marR="0" rtl="0" algn="ctr">
              <a:lnSpc>
                <a:spcPct val="100000"/>
              </a:lnSpc>
              <a:spcBef>
                <a:spcPts val="300"/>
              </a:spcBef>
              <a:spcAft>
                <a:spcPts val="0"/>
              </a:spcAft>
              <a:buClr>
                <a:srgbClr val="000000"/>
              </a:buClr>
              <a:buSzPts val="1300"/>
              <a:buFont typeface="Arial"/>
              <a:buNone/>
            </a:pPr>
            <a:r>
              <a:rPr b="1" i="0" lang="en" sz="1300" u="none" cap="none" strike="noStrike">
                <a:solidFill>
                  <a:schemeClr val="accent1"/>
                </a:solidFill>
                <a:latin typeface="DM Sans"/>
                <a:ea typeface="DM Sans"/>
                <a:cs typeface="DM Sans"/>
                <a:sym typeface="DM Sans"/>
              </a:rPr>
              <a:t>Warm Standby</a:t>
            </a:r>
            <a:endParaRPr b="1" i="0" sz="1300" u="none" cap="none" strike="noStrike">
              <a:solidFill>
                <a:schemeClr val="accent1"/>
              </a:solidFill>
              <a:latin typeface="DM Sans"/>
              <a:ea typeface="DM Sans"/>
              <a:cs typeface="DM Sans"/>
              <a:sym typeface="DM Sans"/>
            </a:endParaRPr>
          </a:p>
          <a:p>
            <a:pPr indent="0" lvl="0" marL="0" marR="0" rtl="0" algn="ctr">
              <a:lnSpc>
                <a:spcPct val="100000"/>
              </a:lnSpc>
              <a:spcBef>
                <a:spcPts val="500"/>
              </a:spcBef>
              <a:spcAft>
                <a:spcPts val="300"/>
              </a:spcAft>
              <a:buClr>
                <a:srgbClr val="000000"/>
              </a:buClr>
              <a:buSzPts val="1200"/>
              <a:buFont typeface="Arial"/>
              <a:buNone/>
            </a:pPr>
            <a:r>
              <a:rPr lang="en" sz="1200">
                <a:latin typeface="DM Sans"/>
                <a:ea typeface="DM Sans"/>
                <a:cs typeface="DM Sans"/>
                <a:sym typeface="DM Sans"/>
              </a:rPr>
              <a:t>Live data stores and databases are maintained, in addition to a minimum live deployment. During a DR event, the DR site must be scaled up to handle all production workloads.</a:t>
            </a:r>
            <a:endParaRPr i="0" sz="1200" u="none" cap="none" strike="noStrike">
              <a:solidFill>
                <a:srgbClr val="000000"/>
              </a:solidFill>
              <a:latin typeface="DM Sans"/>
              <a:ea typeface="DM Sans"/>
              <a:cs typeface="DM Sans"/>
              <a:sym typeface="DM Sans"/>
            </a:endParaRPr>
          </a:p>
        </p:txBody>
      </p:sp>
      <p:cxnSp>
        <p:nvCxnSpPr>
          <p:cNvPr id="1643" name="Google Shape;1643;p176"/>
          <p:cNvCxnSpPr/>
          <p:nvPr/>
        </p:nvCxnSpPr>
        <p:spPr>
          <a:xfrm>
            <a:off x="1053736" y="5848324"/>
            <a:ext cx="9972600" cy="0"/>
          </a:xfrm>
          <a:prstGeom prst="straightConnector1">
            <a:avLst/>
          </a:prstGeom>
          <a:noFill/>
          <a:ln cap="flat" cmpd="sng" w="38100">
            <a:solidFill>
              <a:schemeClr val="accent1"/>
            </a:solidFill>
            <a:prstDash val="solid"/>
            <a:round/>
            <a:headEnd len="med" w="med" type="triangle"/>
            <a:tailEnd len="med" w="med" type="triangle"/>
          </a:ln>
        </p:spPr>
      </p:cxnSp>
      <p:sp>
        <p:nvSpPr>
          <p:cNvPr id="1644" name="Google Shape;1644;p176"/>
          <p:cNvSpPr txBox="1"/>
          <p:nvPr/>
        </p:nvSpPr>
        <p:spPr>
          <a:xfrm>
            <a:off x="439514" y="5752316"/>
            <a:ext cx="5991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1" lang="en" sz="1500">
                <a:latin typeface="DM Sans"/>
                <a:ea typeface="DM Sans"/>
                <a:cs typeface="DM Sans"/>
                <a:sym typeface="DM Sans"/>
              </a:rPr>
              <a:t>Days</a:t>
            </a:r>
            <a:endParaRPr b="1" i="0" sz="1500" u="none" cap="none" strike="noStrike">
              <a:solidFill>
                <a:srgbClr val="000000"/>
              </a:solidFill>
              <a:latin typeface="DM Sans"/>
              <a:ea typeface="DM Sans"/>
              <a:cs typeface="DM Sans"/>
              <a:sym typeface="DM Sans"/>
            </a:endParaRPr>
          </a:p>
        </p:txBody>
      </p:sp>
      <p:sp>
        <p:nvSpPr>
          <p:cNvPr id="1645" name="Google Shape;1645;p176"/>
          <p:cNvSpPr txBox="1"/>
          <p:nvPr/>
        </p:nvSpPr>
        <p:spPr>
          <a:xfrm>
            <a:off x="11173550" y="5752325"/>
            <a:ext cx="7746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DM Sans"/>
                <a:ea typeface="DM Sans"/>
                <a:cs typeface="DM Sans"/>
                <a:sym typeface="DM Sans"/>
              </a:rPr>
              <a:t>Shorter</a:t>
            </a:r>
            <a:endParaRPr b="1" i="0" sz="1500" u="none" cap="none" strike="noStrike">
              <a:solidFill>
                <a:srgbClr val="000000"/>
              </a:solidFill>
              <a:latin typeface="DM Sans"/>
              <a:ea typeface="DM Sans"/>
              <a:cs typeface="DM Sans"/>
              <a:sym typeface="DM Sans"/>
            </a:endParaRPr>
          </a:p>
        </p:txBody>
      </p:sp>
      <p:sp>
        <p:nvSpPr>
          <p:cNvPr id="1646" name="Google Shape;1646;p176"/>
          <p:cNvSpPr txBox="1"/>
          <p:nvPr/>
        </p:nvSpPr>
        <p:spPr>
          <a:xfrm>
            <a:off x="5185950" y="5766800"/>
            <a:ext cx="1877400" cy="1296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DM Sans"/>
                <a:ea typeface="DM Sans"/>
                <a:cs typeface="DM Sans"/>
                <a:sym typeface="DM Sans"/>
              </a:rPr>
              <a:t>Recovery time</a:t>
            </a:r>
            <a:endParaRPr b="1" i="0" sz="1500" u="none" cap="none" strike="noStrike">
              <a:solidFill>
                <a:schemeClr val="dk1"/>
              </a:solidFill>
              <a:latin typeface="DM Sans"/>
              <a:ea typeface="DM Sans"/>
              <a:cs typeface="DM Sans"/>
              <a:sym typeface="DM Sans"/>
            </a:endParaRPr>
          </a:p>
        </p:txBody>
      </p:sp>
      <p:sp>
        <p:nvSpPr>
          <p:cNvPr id="1647" name="Google Shape;1647;p176"/>
          <p:cNvSpPr/>
          <p:nvPr/>
        </p:nvSpPr>
        <p:spPr>
          <a:xfrm>
            <a:off x="3272546" y="1243500"/>
            <a:ext cx="2559900" cy="143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DM Sans"/>
                <a:ea typeface="DM Sans"/>
                <a:cs typeface="DM Sans"/>
                <a:sym typeface="DM Sans"/>
              </a:rPr>
              <a:t>Category #2</a:t>
            </a:r>
            <a:endParaRPr b="1" i="0" sz="1300" u="none" cap="none" strike="noStrike">
              <a:solidFill>
                <a:schemeClr val="accent1"/>
              </a:solidFill>
              <a:latin typeface="DM Sans"/>
              <a:ea typeface="DM Sans"/>
              <a:cs typeface="DM Sans"/>
              <a:sym typeface="DM Sans"/>
            </a:endParaRPr>
          </a:p>
          <a:p>
            <a:pPr indent="0" lvl="0" marL="0" marR="0" rtl="0" algn="ctr">
              <a:lnSpc>
                <a:spcPct val="100000"/>
              </a:lnSpc>
              <a:spcBef>
                <a:spcPts val="300"/>
              </a:spcBef>
              <a:spcAft>
                <a:spcPts val="0"/>
              </a:spcAft>
              <a:buClr>
                <a:srgbClr val="000000"/>
              </a:buClr>
              <a:buSzPts val="1300"/>
              <a:buFont typeface="Arial"/>
              <a:buNone/>
            </a:pPr>
            <a:r>
              <a:rPr b="1" i="0" lang="en" sz="1300" u="none" cap="none" strike="noStrike">
                <a:solidFill>
                  <a:schemeClr val="accent1"/>
                </a:solidFill>
                <a:latin typeface="DM Sans"/>
                <a:ea typeface="DM Sans"/>
                <a:cs typeface="DM Sans"/>
                <a:sym typeface="DM Sans"/>
              </a:rPr>
              <a:t>Pilot Light</a:t>
            </a:r>
            <a:endParaRPr b="1" i="0" sz="1300" u="none" cap="none" strike="noStrike">
              <a:solidFill>
                <a:schemeClr val="accent1"/>
              </a:solidFill>
              <a:latin typeface="DM Sans"/>
              <a:ea typeface="DM Sans"/>
              <a:cs typeface="DM Sans"/>
              <a:sym typeface="DM Sans"/>
            </a:endParaRPr>
          </a:p>
          <a:p>
            <a:pPr indent="0" lvl="0" marL="0" marR="0" rtl="0" algn="ctr">
              <a:lnSpc>
                <a:spcPct val="100000"/>
              </a:lnSpc>
              <a:spcBef>
                <a:spcPts val="500"/>
              </a:spcBef>
              <a:spcAft>
                <a:spcPts val="300"/>
              </a:spcAft>
              <a:buClr>
                <a:srgbClr val="000000"/>
              </a:buClr>
              <a:buSzPts val="1200"/>
              <a:buFont typeface="Arial"/>
              <a:buNone/>
            </a:pPr>
            <a:r>
              <a:rPr lang="en" sz="1200">
                <a:latin typeface="DM Sans"/>
                <a:ea typeface="DM Sans"/>
                <a:cs typeface="DM Sans"/>
                <a:sym typeface="DM Sans"/>
              </a:rPr>
              <a:t>Data stores and databases are up-to-date based on the defined RPO. A workspace and required cloud infrastructure is deployed, but clusters and SQL Endpoints would not be created</a:t>
            </a:r>
            <a:endParaRPr i="0" sz="1200" u="none" cap="none" strike="noStrike">
              <a:solidFill>
                <a:srgbClr val="EEEEEE"/>
              </a:solidFill>
              <a:latin typeface="DM Sans"/>
              <a:ea typeface="DM Sans"/>
              <a:cs typeface="DM Sans"/>
              <a:sym typeface="DM Sans"/>
            </a:endParaRPr>
          </a:p>
        </p:txBody>
      </p:sp>
      <p:sp>
        <p:nvSpPr>
          <p:cNvPr id="1648" name="Google Shape;1648;p176"/>
          <p:cNvSpPr/>
          <p:nvPr/>
        </p:nvSpPr>
        <p:spPr>
          <a:xfrm>
            <a:off x="332048" y="1243500"/>
            <a:ext cx="2559900" cy="143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DM Sans"/>
                <a:ea typeface="DM Sans"/>
                <a:cs typeface="DM Sans"/>
                <a:sym typeface="DM Sans"/>
              </a:rPr>
              <a:t>Category #1</a:t>
            </a:r>
            <a:endParaRPr b="1" i="0" sz="1300" u="none" cap="none" strike="noStrike">
              <a:solidFill>
                <a:schemeClr val="accent1"/>
              </a:solidFill>
              <a:latin typeface="DM Sans"/>
              <a:ea typeface="DM Sans"/>
              <a:cs typeface="DM Sans"/>
              <a:sym typeface="DM Sans"/>
            </a:endParaRPr>
          </a:p>
          <a:p>
            <a:pPr indent="0" lvl="0" marL="0" marR="0" rtl="0" algn="ctr">
              <a:lnSpc>
                <a:spcPct val="100000"/>
              </a:lnSpc>
              <a:spcBef>
                <a:spcPts val="300"/>
              </a:spcBef>
              <a:spcAft>
                <a:spcPts val="0"/>
              </a:spcAft>
              <a:buClr>
                <a:srgbClr val="000000"/>
              </a:buClr>
              <a:buSzPts val="1300"/>
              <a:buFont typeface="Arial"/>
              <a:buNone/>
            </a:pPr>
            <a:r>
              <a:rPr b="1" lang="en" sz="1300">
                <a:solidFill>
                  <a:schemeClr val="accent1"/>
                </a:solidFill>
                <a:latin typeface="DM Sans"/>
                <a:ea typeface="DM Sans"/>
                <a:cs typeface="DM Sans"/>
                <a:sym typeface="DM Sans"/>
              </a:rPr>
              <a:t>Backup &amp; Restore</a:t>
            </a:r>
            <a:endParaRPr b="1" i="0" sz="1300" u="none" cap="none" strike="noStrike">
              <a:solidFill>
                <a:schemeClr val="accent1"/>
              </a:solidFill>
              <a:latin typeface="DM Sans"/>
              <a:ea typeface="DM Sans"/>
              <a:cs typeface="DM Sans"/>
              <a:sym typeface="DM Sans"/>
            </a:endParaRPr>
          </a:p>
          <a:p>
            <a:pPr indent="0" lvl="0" marL="0" marR="0" rtl="0" algn="ctr">
              <a:lnSpc>
                <a:spcPct val="100000"/>
              </a:lnSpc>
              <a:spcBef>
                <a:spcPts val="500"/>
              </a:spcBef>
              <a:spcAft>
                <a:spcPts val="300"/>
              </a:spcAft>
              <a:buClr>
                <a:srgbClr val="000000"/>
              </a:buClr>
              <a:buSzPts val="1200"/>
              <a:buFont typeface="Arial"/>
              <a:buNone/>
            </a:pPr>
            <a:r>
              <a:rPr i="0" lang="en" sz="1200" u="none" cap="none" strike="noStrike">
                <a:solidFill>
                  <a:srgbClr val="000000"/>
                </a:solidFill>
                <a:latin typeface="DM Sans"/>
                <a:ea typeface="DM Sans"/>
                <a:cs typeface="DM Sans"/>
                <a:sym typeface="DM Sans"/>
              </a:rPr>
              <a:t>Data and artifacts are saved to the </a:t>
            </a:r>
            <a:r>
              <a:rPr lang="en" sz="1200">
                <a:latin typeface="DM Sans"/>
                <a:ea typeface="DM Sans"/>
                <a:cs typeface="DM Sans"/>
                <a:sym typeface="DM Sans"/>
              </a:rPr>
              <a:t>DR site</a:t>
            </a:r>
            <a:r>
              <a:rPr i="0" lang="en" sz="1200" u="none" cap="none" strike="noStrike">
                <a:solidFill>
                  <a:srgbClr val="000000"/>
                </a:solidFill>
                <a:latin typeface="DM Sans"/>
                <a:ea typeface="DM Sans"/>
                <a:cs typeface="DM Sans"/>
                <a:sym typeface="DM Sans"/>
              </a:rPr>
              <a:t>. During a DR event, </a:t>
            </a:r>
            <a:r>
              <a:rPr lang="en" sz="1200">
                <a:latin typeface="DM Sans"/>
                <a:ea typeface="DM Sans"/>
                <a:cs typeface="DM Sans"/>
                <a:sym typeface="DM Sans"/>
              </a:rPr>
              <a:t>File-based tables may need to be backfilled and other data sources would need to be restored from the most recent backup</a:t>
            </a:r>
            <a:endParaRPr i="0" sz="1200" u="none" cap="none" strike="noStrike">
              <a:solidFill>
                <a:srgbClr val="EEEEEE"/>
              </a:solidFill>
              <a:latin typeface="DM Sans"/>
              <a:ea typeface="DM Sans"/>
              <a:cs typeface="DM Sans"/>
              <a:sym typeface="DM Sans"/>
            </a:endParaRPr>
          </a:p>
        </p:txBody>
      </p:sp>
      <p:cxnSp>
        <p:nvCxnSpPr>
          <p:cNvPr id="1649" name="Google Shape;1649;p176"/>
          <p:cNvCxnSpPr/>
          <p:nvPr/>
        </p:nvCxnSpPr>
        <p:spPr>
          <a:xfrm>
            <a:off x="1056868" y="6153124"/>
            <a:ext cx="9972600" cy="0"/>
          </a:xfrm>
          <a:prstGeom prst="straightConnector1">
            <a:avLst/>
          </a:prstGeom>
          <a:noFill/>
          <a:ln cap="flat" cmpd="sng" w="38100">
            <a:solidFill>
              <a:schemeClr val="accent3"/>
            </a:solidFill>
            <a:prstDash val="solid"/>
            <a:round/>
            <a:headEnd len="med" w="med" type="triangle"/>
            <a:tailEnd len="med" w="med" type="triangle"/>
          </a:ln>
        </p:spPr>
      </p:cxnSp>
      <p:sp>
        <p:nvSpPr>
          <p:cNvPr id="1650" name="Google Shape;1650;p176"/>
          <p:cNvSpPr txBox="1"/>
          <p:nvPr/>
        </p:nvSpPr>
        <p:spPr>
          <a:xfrm>
            <a:off x="5567975" y="6084467"/>
            <a:ext cx="950400" cy="129600"/>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1" lang="en" sz="1500">
                <a:solidFill>
                  <a:schemeClr val="dk1"/>
                </a:solidFill>
                <a:latin typeface="DM Sans"/>
                <a:ea typeface="DM Sans"/>
                <a:cs typeface="DM Sans"/>
                <a:sym typeface="DM Sans"/>
              </a:rPr>
              <a:t>Cost</a:t>
            </a:r>
            <a:endParaRPr b="1" i="0" sz="1500" u="none" cap="none" strike="noStrike">
              <a:solidFill>
                <a:schemeClr val="dk1"/>
              </a:solidFill>
              <a:latin typeface="DM Sans"/>
              <a:ea typeface="DM Sans"/>
              <a:cs typeface="DM Sans"/>
              <a:sym typeface="DM Sans"/>
            </a:endParaRPr>
          </a:p>
        </p:txBody>
      </p:sp>
      <p:sp>
        <p:nvSpPr>
          <p:cNvPr id="1651" name="Google Shape;1651;p176"/>
          <p:cNvSpPr txBox="1"/>
          <p:nvPr/>
        </p:nvSpPr>
        <p:spPr>
          <a:xfrm>
            <a:off x="757878" y="6077991"/>
            <a:ext cx="2610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1" lang="en" sz="1500">
                <a:latin typeface="DM Sans"/>
                <a:ea typeface="DM Sans"/>
                <a:cs typeface="DM Sans"/>
                <a:sym typeface="DM Sans"/>
              </a:rPr>
              <a:t>$</a:t>
            </a:r>
            <a:endParaRPr b="1" i="0" sz="1500" u="none" cap="none" strike="noStrike">
              <a:solidFill>
                <a:srgbClr val="000000"/>
              </a:solidFill>
              <a:latin typeface="DM Sans"/>
              <a:ea typeface="DM Sans"/>
              <a:cs typeface="DM Sans"/>
              <a:sym typeface="DM Sans"/>
            </a:endParaRPr>
          </a:p>
        </p:txBody>
      </p:sp>
      <p:sp>
        <p:nvSpPr>
          <p:cNvPr id="1652" name="Google Shape;1652;p176"/>
          <p:cNvSpPr txBox="1"/>
          <p:nvPr/>
        </p:nvSpPr>
        <p:spPr>
          <a:xfrm>
            <a:off x="11188562" y="6069813"/>
            <a:ext cx="501600" cy="149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1" lang="en" sz="1500">
                <a:latin typeface="DM Sans"/>
                <a:ea typeface="DM Sans"/>
                <a:cs typeface="DM Sans"/>
                <a:sym typeface="DM Sans"/>
              </a:rPr>
              <a:t>$$$$</a:t>
            </a:r>
            <a:endParaRPr b="1" i="0" sz="1500" u="none" cap="none" strike="noStrike">
              <a:solidFill>
                <a:srgbClr val="000000"/>
              </a:solidFill>
              <a:latin typeface="DM Sans"/>
              <a:ea typeface="DM Sans"/>
              <a:cs typeface="DM Sans"/>
              <a:sym typeface="DM Sans"/>
            </a:endParaRPr>
          </a:p>
        </p:txBody>
      </p:sp>
      <p:sp>
        <p:nvSpPr>
          <p:cNvPr id="1653" name="Google Shape;1653;p176"/>
          <p:cNvSpPr txBox="1"/>
          <p:nvPr>
            <p:ph type="title"/>
          </p:nvPr>
        </p:nvSpPr>
        <p:spPr>
          <a:xfrm>
            <a:off x="444445" y="3831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400"/>
              <a:t>Disaster recovery options </a:t>
            </a:r>
            <a:endParaRPr sz="3400"/>
          </a:p>
        </p:txBody>
      </p:sp>
      <p:cxnSp>
        <p:nvCxnSpPr>
          <p:cNvPr id="1654" name="Google Shape;1654;p176"/>
          <p:cNvCxnSpPr/>
          <p:nvPr/>
        </p:nvCxnSpPr>
        <p:spPr>
          <a:xfrm>
            <a:off x="3058379" y="1364357"/>
            <a:ext cx="0" cy="4135800"/>
          </a:xfrm>
          <a:prstGeom prst="straightConnector1">
            <a:avLst/>
          </a:prstGeom>
          <a:noFill/>
          <a:ln cap="flat" cmpd="sng" w="9525">
            <a:solidFill>
              <a:srgbClr val="D2D2D2"/>
            </a:solidFill>
            <a:prstDash val="dash"/>
            <a:round/>
            <a:headEnd len="sm" w="sm" type="oval"/>
            <a:tailEnd len="sm" w="sm" type="oval"/>
          </a:ln>
          <a:effectLst>
            <a:outerShdw blurRad="40000" rotWithShape="0" dir="5400000" dist="20000">
              <a:srgbClr val="000000">
                <a:alpha val="36470"/>
              </a:srgbClr>
            </a:outerShdw>
          </a:effectLst>
        </p:spPr>
      </p:cxnSp>
      <p:cxnSp>
        <p:nvCxnSpPr>
          <p:cNvPr id="1655" name="Google Shape;1655;p176"/>
          <p:cNvCxnSpPr/>
          <p:nvPr/>
        </p:nvCxnSpPr>
        <p:spPr>
          <a:xfrm>
            <a:off x="6069310" y="1359569"/>
            <a:ext cx="0" cy="4150500"/>
          </a:xfrm>
          <a:prstGeom prst="straightConnector1">
            <a:avLst/>
          </a:prstGeom>
          <a:noFill/>
          <a:ln cap="flat" cmpd="sng" w="9525">
            <a:solidFill>
              <a:srgbClr val="D2D2D2"/>
            </a:solidFill>
            <a:prstDash val="dash"/>
            <a:round/>
            <a:headEnd len="sm" w="sm" type="oval"/>
            <a:tailEnd len="sm" w="sm" type="oval"/>
          </a:ln>
          <a:effectLst>
            <a:outerShdw blurRad="40000" rotWithShape="0" dir="5400000" dist="20000">
              <a:srgbClr val="000000">
                <a:alpha val="36470"/>
              </a:srgbClr>
            </a:outerShdw>
          </a:effectLst>
        </p:spPr>
      </p:cxnSp>
      <p:cxnSp>
        <p:nvCxnSpPr>
          <p:cNvPr id="1656" name="Google Shape;1656;p176"/>
          <p:cNvCxnSpPr/>
          <p:nvPr/>
        </p:nvCxnSpPr>
        <p:spPr>
          <a:xfrm>
            <a:off x="9081810" y="1351269"/>
            <a:ext cx="0" cy="4119300"/>
          </a:xfrm>
          <a:prstGeom prst="straightConnector1">
            <a:avLst/>
          </a:prstGeom>
          <a:noFill/>
          <a:ln cap="flat" cmpd="sng" w="9525">
            <a:solidFill>
              <a:srgbClr val="D2D2D2"/>
            </a:solidFill>
            <a:prstDash val="dash"/>
            <a:round/>
            <a:headEnd len="sm" w="sm" type="oval"/>
            <a:tailEnd len="sm" w="sm" type="oval"/>
          </a:ln>
          <a:effectLst>
            <a:outerShdw blurRad="40000" rotWithShape="0" dir="5400000" dist="20000">
              <a:srgbClr val="000000">
                <a:alpha val="36470"/>
              </a:srgbClr>
            </a:outerShdw>
          </a:effectLst>
        </p:spPr>
      </p:cxnSp>
      <p:grpSp>
        <p:nvGrpSpPr>
          <p:cNvPr id="1657" name="Google Shape;1657;p176"/>
          <p:cNvGrpSpPr/>
          <p:nvPr/>
        </p:nvGrpSpPr>
        <p:grpSpPr>
          <a:xfrm>
            <a:off x="177095" y="3814883"/>
            <a:ext cx="1163598" cy="1433964"/>
            <a:chOff x="4528575" y="1591725"/>
            <a:chExt cx="1297500" cy="1075500"/>
          </a:xfrm>
        </p:grpSpPr>
        <p:sp>
          <p:nvSpPr>
            <p:cNvPr id="1658" name="Google Shape;1658;p176"/>
            <p:cNvSpPr/>
            <p:nvPr/>
          </p:nvSpPr>
          <p:spPr>
            <a:xfrm>
              <a:off x="4528575" y="1591725"/>
              <a:ext cx="1297500" cy="1075500"/>
            </a:xfrm>
            <a:prstGeom prst="rect">
              <a:avLst/>
            </a:prstGeom>
            <a:noFill/>
            <a:ln cap="flat" cmpd="sng" w="19050">
              <a:solidFill>
                <a:schemeClr val="accent2"/>
              </a:solidFill>
              <a:prstDash val="solid"/>
              <a:round/>
              <a:headEnd len="sm" w="sm" type="none"/>
              <a:tailEnd len="sm" w="sm" type="none"/>
            </a:ln>
          </p:spPr>
          <p:txBody>
            <a:bodyPr anchorCtr="0" anchor="b" bIns="45700" lIns="0" spcFirstLastPara="1" rIns="0" wrap="square" tIns="121875">
              <a:noAutofit/>
            </a:bodyPr>
            <a:lstStyle/>
            <a:p>
              <a:pPr indent="0" lvl="0" marL="0" rtl="0" algn="ctr">
                <a:spcBef>
                  <a:spcPts val="0"/>
                </a:spcBef>
                <a:spcAft>
                  <a:spcPts val="0"/>
                </a:spcAft>
                <a:buNone/>
              </a:pPr>
              <a:r>
                <a:rPr lang="en" sz="1000">
                  <a:latin typeface="DM Sans"/>
                  <a:ea typeface="DM Sans"/>
                  <a:cs typeface="DM Sans"/>
                  <a:sym typeface="DM Sans"/>
                </a:rPr>
                <a:t>Primary Region</a:t>
              </a:r>
              <a:endParaRPr sz="1000">
                <a:latin typeface="DM Sans"/>
                <a:ea typeface="DM Sans"/>
                <a:cs typeface="DM Sans"/>
                <a:sym typeface="DM Sans"/>
              </a:endParaRPr>
            </a:p>
          </p:txBody>
        </p:sp>
        <p:grpSp>
          <p:nvGrpSpPr>
            <p:cNvPr id="1659" name="Google Shape;1659;p176"/>
            <p:cNvGrpSpPr/>
            <p:nvPr/>
          </p:nvGrpSpPr>
          <p:grpSpPr>
            <a:xfrm>
              <a:off x="4767668" y="1744112"/>
              <a:ext cx="822905" cy="664582"/>
              <a:chOff x="3877043" y="1728012"/>
              <a:chExt cx="822905" cy="664582"/>
            </a:xfrm>
          </p:grpSpPr>
          <p:sp>
            <p:nvSpPr>
              <p:cNvPr id="1660" name="Google Shape;1660;p176"/>
              <p:cNvSpPr/>
              <p:nvPr/>
            </p:nvSpPr>
            <p:spPr>
              <a:xfrm>
                <a:off x="3877045" y="1728012"/>
                <a:ext cx="822900" cy="183000"/>
              </a:xfrm>
              <a:prstGeom prst="roundRect">
                <a:avLst>
                  <a:gd fmla="val 12877" name="adj"/>
                </a:avLst>
              </a:prstGeom>
              <a:solidFill>
                <a:srgbClr val="F9F7F3"/>
              </a:solidFill>
              <a:ln cap="flat" cmpd="sng" w="19050">
                <a:solidFill>
                  <a:schemeClr val="accent2"/>
                </a:solidFill>
                <a:prstDash val="solid"/>
                <a:round/>
                <a:headEnd len="sm" w="sm" type="none"/>
                <a:tailEnd len="sm" w="sm" type="none"/>
              </a:ln>
            </p:spPr>
            <p:txBody>
              <a:bodyPr anchorCtr="0" anchor="ctr" bIns="0" lIns="45700" spcFirstLastPara="1" rIns="45700" wrap="square" tIns="0">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Control Plane</a:t>
                </a:r>
                <a:endParaRPr sz="900">
                  <a:latin typeface="DM Sans"/>
                  <a:ea typeface="DM Sans"/>
                  <a:cs typeface="DM Sans"/>
                  <a:sym typeface="DM Sans"/>
                </a:endParaRPr>
              </a:p>
            </p:txBody>
          </p:sp>
          <p:sp>
            <p:nvSpPr>
              <p:cNvPr id="1661" name="Google Shape;1661;p176"/>
              <p:cNvSpPr/>
              <p:nvPr/>
            </p:nvSpPr>
            <p:spPr>
              <a:xfrm>
                <a:off x="3877043" y="2209594"/>
                <a:ext cx="822900" cy="183000"/>
              </a:xfrm>
              <a:prstGeom prst="roundRect">
                <a:avLst>
                  <a:gd fmla="val 12877" name="adj"/>
                </a:avLst>
              </a:prstGeom>
              <a:solidFill>
                <a:srgbClr val="F3F3F4"/>
              </a:solidFill>
              <a:ln cap="flat" cmpd="sng" w="19050">
                <a:solidFill>
                  <a:schemeClr val="accent2"/>
                </a:solidFill>
                <a:prstDash val="solid"/>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Sources</a:t>
                </a:r>
                <a:endParaRPr sz="900">
                  <a:latin typeface="DM Sans"/>
                  <a:ea typeface="DM Sans"/>
                  <a:cs typeface="DM Sans"/>
                  <a:sym typeface="DM Sans"/>
                </a:endParaRPr>
              </a:p>
            </p:txBody>
          </p:sp>
          <p:sp>
            <p:nvSpPr>
              <p:cNvPr id="1662" name="Google Shape;1662;p176"/>
              <p:cNvSpPr/>
              <p:nvPr/>
            </p:nvSpPr>
            <p:spPr>
              <a:xfrm>
                <a:off x="3877048" y="1968799"/>
                <a:ext cx="822900" cy="183000"/>
              </a:xfrm>
              <a:prstGeom prst="roundRect">
                <a:avLst>
                  <a:gd fmla="val 12877" name="adj"/>
                </a:avLst>
              </a:prstGeom>
              <a:solidFill>
                <a:srgbClr val="EFF6FB"/>
              </a:solidFill>
              <a:ln cap="flat" cmpd="sng" w="19050">
                <a:solidFill>
                  <a:schemeClr val="accen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Plane</a:t>
                </a:r>
                <a:endParaRPr sz="900">
                  <a:latin typeface="DM Sans"/>
                  <a:ea typeface="DM Sans"/>
                  <a:cs typeface="DM Sans"/>
                  <a:sym typeface="DM Sans"/>
                </a:endParaRPr>
              </a:p>
            </p:txBody>
          </p:sp>
        </p:grpSp>
      </p:grpSp>
      <p:grpSp>
        <p:nvGrpSpPr>
          <p:cNvPr id="1663" name="Google Shape;1663;p176"/>
          <p:cNvGrpSpPr/>
          <p:nvPr/>
        </p:nvGrpSpPr>
        <p:grpSpPr>
          <a:xfrm>
            <a:off x="1752468" y="3812944"/>
            <a:ext cx="1163598" cy="1433964"/>
            <a:chOff x="6313675" y="1591725"/>
            <a:chExt cx="1297500" cy="1075500"/>
          </a:xfrm>
        </p:grpSpPr>
        <p:sp>
          <p:nvSpPr>
            <p:cNvPr id="1664" name="Google Shape;1664;p176"/>
            <p:cNvSpPr/>
            <p:nvPr/>
          </p:nvSpPr>
          <p:spPr>
            <a:xfrm>
              <a:off x="6313675" y="1591725"/>
              <a:ext cx="1297500" cy="1075500"/>
            </a:xfrm>
            <a:prstGeom prst="rect">
              <a:avLst/>
            </a:prstGeom>
            <a:noFill/>
            <a:ln cap="flat" cmpd="sng" w="19050">
              <a:solidFill>
                <a:schemeClr val="accent1"/>
              </a:solidFill>
              <a:prstDash val="dot"/>
              <a:round/>
              <a:headEnd len="sm" w="sm" type="none"/>
              <a:tailEnd len="sm" w="sm" type="none"/>
            </a:ln>
          </p:spPr>
          <p:txBody>
            <a:bodyPr anchorCtr="0" anchor="b" bIns="45700" lIns="0" spcFirstLastPara="1" rIns="0" wrap="square" tIns="121875">
              <a:noAutofit/>
            </a:bodyPr>
            <a:lstStyle/>
            <a:p>
              <a:pPr indent="0" lvl="0" marL="0" rtl="0" algn="ctr">
                <a:spcBef>
                  <a:spcPts val="0"/>
                </a:spcBef>
                <a:spcAft>
                  <a:spcPts val="0"/>
                </a:spcAft>
                <a:buNone/>
              </a:pPr>
              <a:r>
                <a:rPr lang="en" sz="1000">
                  <a:latin typeface="DM Sans"/>
                  <a:ea typeface="DM Sans"/>
                  <a:cs typeface="DM Sans"/>
                  <a:sym typeface="DM Sans"/>
                </a:rPr>
                <a:t>Secondary Region</a:t>
              </a:r>
              <a:endParaRPr sz="1000">
                <a:latin typeface="DM Sans"/>
                <a:ea typeface="DM Sans"/>
                <a:cs typeface="DM Sans"/>
                <a:sym typeface="DM Sans"/>
              </a:endParaRPr>
            </a:p>
          </p:txBody>
        </p:sp>
        <p:grpSp>
          <p:nvGrpSpPr>
            <p:cNvPr id="1665" name="Google Shape;1665;p176"/>
            <p:cNvGrpSpPr/>
            <p:nvPr/>
          </p:nvGrpSpPr>
          <p:grpSpPr>
            <a:xfrm>
              <a:off x="6549043" y="1744113"/>
              <a:ext cx="822906" cy="664582"/>
              <a:chOff x="5658418" y="1728013"/>
              <a:chExt cx="822906" cy="664582"/>
            </a:xfrm>
          </p:grpSpPr>
          <p:sp>
            <p:nvSpPr>
              <p:cNvPr id="1666" name="Google Shape;1666;p176"/>
              <p:cNvSpPr/>
              <p:nvPr/>
            </p:nvSpPr>
            <p:spPr>
              <a:xfrm>
                <a:off x="5658424" y="1728013"/>
                <a:ext cx="822900" cy="183000"/>
              </a:xfrm>
              <a:prstGeom prst="roundRect">
                <a:avLst>
                  <a:gd fmla="val 12877" name="adj"/>
                </a:avLst>
              </a:prstGeom>
              <a:solidFill>
                <a:srgbClr val="EFEFEF"/>
              </a:solidFill>
              <a:ln cap="flat" cmpd="sng" w="9525">
                <a:solidFill>
                  <a:srgbClr val="9E9E9E"/>
                </a:solidFill>
                <a:prstDash val="dash"/>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solidFill>
                      <a:srgbClr val="9E9E9E"/>
                    </a:solidFill>
                    <a:latin typeface="DM Sans"/>
                    <a:ea typeface="DM Sans"/>
                    <a:cs typeface="DM Sans"/>
                    <a:sym typeface="DM Sans"/>
                  </a:rPr>
                  <a:t>Control Plane</a:t>
                </a:r>
                <a:endParaRPr sz="900">
                  <a:solidFill>
                    <a:srgbClr val="9E9E9E"/>
                  </a:solidFill>
                  <a:latin typeface="DM Sans"/>
                  <a:ea typeface="DM Sans"/>
                  <a:cs typeface="DM Sans"/>
                  <a:sym typeface="DM Sans"/>
                </a:endParaRPr>
              </a:p>
            </p:txBody>
          </p:sp>
          <p:sp>
            <p:nvSpPr>
              <p:cNvPr id="1667" name="Google Shape;1667;p176"/>
              <p:cNvSpPr/>
              <p:nvPr/>
            </p:nvSpPr>
            <p:spPr>
              <a:xfrm>
                <a:off x="5658418" y="2209594"/>
                <a:ext cx="822900" cy="183000"/>
              </a:xfrm>
              <a:prstGeom prst="roundRect">
                <a:avLst>
                  <a:gd fmla="val 12877" name="adj"/>
                </a:avLst>
              </a:prstGeom>
              <a:solidFill>
                <a:srgbClr val="F3F3F4"/>
              </a:solidFill>
              <a:ln cap="flat" cmpd="sng" w="19050">
                <a:solidFill>
                  <a:srgbClr val="BD802B"/>
                </a:solidFill>
                <a:prstDash val="solid"/>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Sources</a:t>
                </a:r>
                <a:endParaRPr sz="900">
                  <a:latin typeface="DM Sans"/>
                  <a:ea typeface="DM Sans"/>
                  <a:cs typeface="DM Sans"/>
                  <a:sym typeface="DM Sans"/>
                </a:endParaRPr>
              </a:p>
            </p:txBody>
          </p:sp>
          <p:sp>
            <p:nvSpPr>
              <p:cNvPr id="1668" name="Google Shape;1668;p176"/>
              <p:cNvSpPr/>
              <p:nvPr/>
            </p:nvSpPr>
            <p:spPr>
              <a:xfrm>
                <a:off x="5658423" y="1968799"/>
                <a:ext cx="822900" cy="183000"/>
              </a:xfrm>
              <a:prstGeom prst="roundRect">
                <a:avLst>
                  <a:gd fmla="val 12877" name="adj"/>
                </a:avLst>
              </a:prstGeom>
              <a:solidFill>
                <a:srgbClr val="EFEFEF"/>
              </a:solidFill>
              <a:ln cap="flat" cmpd="sng" w="9525">
                <a:solidFill>
                  <a:srgbClr val="9E9E9E"/>
                </a:solidFill>
                <a:prstDash val="dash"/>
                <a:round/>
                <a:headEnd len="sm" w="sm" type="none"/>
                <a:tailEnd len="sm" w="sm" type="none"/>
              </a:ln>
            </p:spPr>
            <p:txBody>
              <a:bodyPr anchorCtr="0" anchor="ctr" bIns="121875" lIns="121875" spcFirstLastPara="1" rIns="121875" wrap="square" tIns="121875">
                <a:noAutofit/>
              </a:bodyPr>
              <a:lstStyle/>
              <a:p>
                <a:pPr indent="0" lvl="0" marL="0" rtl="0" algn="ctr">
                  <a:lnSpc>
                    <a:spcPct val="80000"/>
                  </a:lnSpc>
                  <a:spcBef>
                    <a:spcPts val="0"/>
                  </a:spcBef>
                  <a:spcAft>
                    <a:spcPts val="0"/>
                  </a:spcAft>
                  <a:buNone/>
                </a:pPr>
                <a:r>
                  <a:rPr lang="en" sz="900">
                    <a:solidFill>
                      <a:srgbClr val="9E9E9E"/>
                    </a:solidFill>
                    <a:latin typeface="DM Sans"/>
                    <a:ea typeface="DM Sans"/>
                    <a:cs typeface="DM Sans"/>
                    <a:sym typeface="DM Sans"/>
                  </a:rPr>
                  <a:t>Data Plane</a:t>
                </a:r>
                <a:endParaRPr sz="900">
                  <a:solidFill>
                    <a:srgbClr val="9E9E9E"/>
                  </a:solidFill>
                  <a:latin typeface="DM Sans"/>
                  <a:ea typeface="DM Sans"/>
                  <a:cs typeface="DM Sans"/>
                  <a:sym typeface="DM Sans"/>
                </a:endParaRPr>
              </a:p>
            </p:txBody>
          </p:sp>
        </p:grpSp>
      </p:grpSp>
      <p:cxnSp>
        <p:nvCxnSpPr>
          <p:cNvPr id="1669" name="Google Shape;1669;p176"/>
          <p:cNvCxnSpPr>
            <a:stCxn id="1658" idx="3"/>
            <a:endCxn id="1664" idx="1"/>
          </p:cNvCxnSpPr>
          <p:nvPr/>
        </p:nvCxnSpPr>
        <p:spPr>
          <a:xfrm flipH="1" rot="10800000">
            <a:off x="1340693" y="4530066"/>
            <a:ext cx="411900" cy="1800"/>
          </a:xfrm>
          <a:prstGeom prst="straightConnector1">
            <a:avLst/>
          </a:prstGeom>
          <a:noFill/>
          <a:ln cap="flat" cmpd="sng" w="19050">
            <a:solidFill>
              <a:schemeClr val="accent5"/>
            </a:solidFill>
            <a:prstDash val="solid"/>
            <a:round/>
            <a:headEnd len="med" w="med" type="none"/>
            <a:tailEnd len="med" w="med" type="triangle"/>
          </a:ln>
        </p:spPr>
      </p:cxnSp>
      <p:sp>
        <p:nvSpPr>
          <p:cNvPr id="1670" name="Google Shape;1670;p176"/>
          <p:cNvSpPr txBox="1"/>
          <p:nvPr/>
        </p:nvSpPr>
        <p:spPr>
          <a:xfrm>
            <a:off x="1166077" y="4220683"/>
            <a:ext cx="774600" cy="24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DM Sans"/>
                <a:ea typeface="DM Sans"/>
                <a:cs typeface="DM Sans"/>
                <a:sym typeface="DM Sans"/>
              </a:rPr>
              <a:t>Data </a:t>
            </a:r>
            <a:r>
              <a:rPr b="1" lang="en" sz="900">
                <a:latin typeface="DM Sans"/>
                <a:ea typeface="DM Sans"/>
                <a:cs typeface="DM Sans"/>
                <a:sym typeface="DM Sans"/>
              </a:rPr>
              <a:t>Replication</a:t>
            </a:r>
            <a:endParaRPr b="1" sz="900">
              <a:latin typeface="DM Sans"/>
              <a:ea typeface="DM Sans"/>
              <a:cs typeface="DM Sans"/>
              <a:sym typeface="DM Sans"/>
            </a:endParaRPr>
          </a:p>
        </p:txBody>
      </p:sp>
      <p:pic>
        <p:nvPicPr>
          <p:cNvPr id="1671" name="Google Shape;1671;p176"/>
          <p:cNvPicPr preferRelativeResize="0"/>
          <p:nvPr/>
        </p:nvPicPr>
        <p:blipFill rotWithShape="1">
          <a:blip r:embed="rId3">
            <a:alphaModFix/>
          </a:blip>
          <a:srcRect b="0" l="0" r="0" t="0"/>
          <a:stretch/>
        </p:blipFill>
        <p:spPr>
          <a:xfrm>
            <a:off x="1240027" y="2854025"/>
            <a:ext cx="670376" cy="670376"/>
          </a:xfrm>
          <a:prstGeom prst="rect">
            <a:avLst/>
          </a:prstGeom>
          <a:noFill/>
          <a:ln>
            <a:noFill/>
          </a:ln>
        </p:spPr>
      </p:pic>
      <p:sp>
        <p:nvSpPr>
          <p:cNvPr id="1672" name="Google Shape;1672;p176"/>
          <p:cNvSpPr/>
          <p:nvPr/>
        </p:nvSpPr>
        <p:spPr>
          <a:xfrm rot="-8109576">
            <a:off x="997065" y="3434981"/>
            <a:ext cx="228467" cy="318835"/>
          </a:xfrm>
          <a:prstGeom prst="upArrow">
            <a:avLst>
              <a:gd fmla="val 50000" name="adj1"/>
              <a:gd fmla="val 50000" name="adj2"/>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1673" name="Google Shape;1673;p176"/>
          <p:cNvGrpSpPr/>
          <p:nvPr/>
        </p:nvGrpSpPr>
        <p:grpSpPr>
          <a:xfrm>
            <a:off x="9242845" y="3819146"/>
            <a:ext cx="1163598" cy="1433964"/>
            <a:chOff x="4528575" y="1591725"/>
            <a:chExt cx="1297500" cy="1075500"/>
          </a:xfrm>
        </p:grpSpPr>
        <p:sp>
          <p:nvSpPr>
            <p:cNvPr id="1674" name="Google Shape;1674;p176"/>
            <p:cNvSpPr/>
            <p:nvPr/>
          </p:nvSpPr>
          <p:spPr>
            <a:xfrm>
              <a:off x="4528575" y="1591725"/>
              <a:ext cx="1297500" cy="1075500"/>
            </a:xfrm>
            <a:prstGeom prst="rect">
              <a:avLst/>
            </a:prstGeom>
            <a:noFill/>
            <a:ln cap="flat" cmpd="sng" w="19050">
              <a:solidFill>
                <a:schemeClr val="accent2"/>
              </a:solidFill>
              <a:prstDash val="solid"/>
              <a:round/>
              <a:headEnd len="sm" w="sm" type="none"/>
              <a:tailEnd len="sm" w="sm" type="none"/>
            </a:ln>
          </p:spPr>
          <p:txBody>
            <a:bodyPr anchorCtr="0" anchor="b" bIns="45700" lIns="0" spcFirstLastPara="1" rIns="0" wrap="square" tIns="121875">
              <a:noAutofit/>
            </a:bodyPr>
            <a:lstStyle/>
            <a:p>
              <a:pPr indent="0" lvl="0" marL="0" rtl="0" algn="ctr">
                <a:spcBef>
                  <a:spcPts val="0"/>
                </a:spcBef>
                <a:spcAft>
                  <a:spcPts val="0"/>
                </a:spcAft>
                <a:buNone/>
              </a:pPr>
              <a:r>
                <a:rPr lang="en" sz="1000">
                  <a:latin typeface="DM Sans"/>
                  <a:ea typeface="DM Sans"/>
                  <a:cs typeface="DM Sans"/>
                  <a:sym typeface="DM Sans"/>
                </a:rPr>
                <a:t>Primary Region</a:t>
              </a:r>
              <a:endParaRPr sz="1000">
                <a:latin typeface="DM Sans"/>
                <a:ea typeface="DM Sans"/>
                <a:cs typeface="DM Sans"/>
                <a:sym typeface="DM Sans"/>
              </a:endParaRPr>
            </a:p>
          </p:txBody>
        </p:sp>
        <p:grpSp>
          <p:nvGrpSpPr>
            <p:cNvPr id="1675" name="Google Shape;1675;p176"/>
            <p:cNvGrpSpPr/>
            <p:nvPr/>
          </p:nvGrpSpPr>
          <p:grpSpPr>
            <a:xfrm>
              <a:off x="4767668" y="1744112"/>
              <a:ext cx="822905" cy="664582"/>
              <a:chOff x="3877043" y="1728012"/>
              <a:chExt cx="822905" cy="664582"/>
            </a:xfrm>
          </p:grpSpPr>
          <p:sp>
            <p:nvSpPr>
              <p:cNvPr id="1676" name="Google Shape;1676;p176"/>
              <p:cNvSpPr/>
              <p:nvPr/>
            </p:nvSpPr>
            <p:spPr>
              <a:xfrm>
                <a:off x="3877045" y="1728012"/>
                <a:ext cx="822900" cy="183000"/>
              </a:xfrm>
              <a:prstGeom prst="roundRect">
                <a:avLst>
                  <a:gd fmla="val 12877" name="adj"/>
                </a:avLst>
              </a:prstGeom>
              <a:solidFill>
                <a:srgbClr val="F9F7F3"/>
              </a:solidFill>
              <a:ln cap="flat" cmpd="sng" w="19050">
                <a:solidFill>
                  <a:schemeClr val="accent2"/>
                </a:solidFill>
                <a:prstDash val="solid"/>
                <a:round/>
                <a:headEnd len="sm" w="sm" type="none"/>
                <a:tailEnd len="sm" w="sm" type="none"/>
              </a:ln>
            </p:spPr>
            <p:txBody>
              <a:bodyPr anchorCtr="0" anchor="ctr" bIns="0" lIns="45700" spcFirstLastPara="1" rIns="45700" wrap="square" tIns="0">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Control Plane</a:t>
                </a:r>
                <a:endParaRPr sz="900">
                  <a:latin typeface="DM Sans"/>
                  <a:ea typeface="DM Sans"/>
                  <a:cs typeface="DM Sans"/>
                  <a:sym typeface="DM Sans"/>
                </a:endParaRPr>
              </a:p>
            </p:txBody>
          </p:sp>
          <p:sp>
            <p:nvSpPr>
              <p:cNvPr id="1677" name="Google Shape;1677;p176"/>
              <p:cNvSpPr/>
              <p:nvPr/>
            </p:nvSpPr>
            <p:spPr>
              <a:xfrm>
                <a:off x="3877043" y="2209594"/>
                <a:ext cx="822900" cy="183000"/>
              </a:xfrm>
              <a:prstGeom prst="roundRect">
                <a:avLst>
                  <a:gd fmla="val 12877" name="adj"/>
                </a:avLst>
              </a:prstGeom>
              <a:solidFill>
                <a:srgbClr val="F3F3F4"/>
              </a:solidFill>
              <a:ln cap="flat" cmpd="sng" w="19050">
                <a:solidFill>
                  <a:schemeClr val="accent2"/>
                </a:solidFill>
                <a:prstDash val="solid"/>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Sources</a:t>
                </a:r>
                <a:endParaRPr sz="900">
                  <a:latin typeface="DM Sans"/>
                  <a:ea typeface="DM Sans"/>
                  <a:cs typeface="DM Sans"/>
                  <a:sym typeface="DM Sans"/>
                </a:endParaRPr>
              </a:p>
            </p:txBody>
          </p:sp>
          <p:sp>
            <p:nvSpPr>
              <p:cNvPr id="1678" name="Google Shape;1678;p176"/>
              <p:cNvSpPr/>
              <p:nvPr/>
            </p:nvSpPr>
            <p:spPr>
              <a:xfrm>
                <a:off x="3877048" y="1968799"/>
                <a:ext cx="822900" cy="183000"/>
              </a:xfrm>
              <a:prstGeom prst="roundRect">
                <a:avLst>
                  <a:gd fmla="val 12877" name="adj"/>
                </a:avLst>
              </a:prstGeom>
              <a:solidFill>
                <a:srgbClr val="EFF6FB"/>
              </a:solidFill>
              <a:ln cap="flat" cmpd="sng" w="19050">
                <a:solidFill>
                  <a:schemeClr val="accen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Plane</a:t>
                </a:r>
                <a:endParaRPr sz="900">
                  <a:latin typeface="DM Sans"/>
                  <a:ea typeface="DM Sans"/>
                  <a:cs typeface="DM Sans"/>
                  <a:sym typeface="DM Sans"/>
                </a:endParaRPr>
              </a:p>
            </p:txBody>
          </p:sp>
        </p:grpSp>
      </p:grpSp>
      <p:grpSp>
        <p:nvGrpSpPr>
          <p:cNvPr id="1679" name="Google Shape;1679;p176"/>
          <p:cNvGrpSpPr/>
          <p:nvPr/>
        </p:nvGrpSpPr>
        <p:grpSpPr>
          <a:xfrm>
            <a:off x="10818218" y="3817206"/>
            <a:ext cx="1163598" cy="1433964"/>
            <a:chOff x="6313675" y="1591725"/>
            <a:chExt cx="1297500" cy="1075500"/>
          </a:xfrm>
        </p:grpSpPr>
        <p:sp>
          <p:nvSpPr>
            <p:cNvPr id="1680" name="Google Shape;1680;p176"/>
            <p:cNvSpPr/>
            <p:nvPr/>
          </p:nvSpPr>
          <p:spPr>
            <a:xfrm>
              <a:off x="6313675" y="1591725"/>
              <a:ext cx="1297500" cy="1075500"/>
            </a:xfrm>
            <a:prstGeom prst="rect">
              <a:avLst/>
            </a:prstGeom>
            <a:noFill/>
            <a:ln cap="flat" cmpd="sng" w="19050">
              <a:solidFill>
                <a:schemeClr val="accent2"/>
              </a:solidFill>
              <a:prstDash val="solid"/>
              <a:round/>
              <a:headEnd len="sm" w="sm" type="none"/>
              <a:tailEnd len="sm" w="sm" type="none"/>
            </a:ln>
          </p:spPr>
          <p:txBody>
            <a:bodyPr anchorCtr="0" anchor="b" bIns="45700" lIns="0" spcFirstLastPara="1" rIns="0" wrap="square" tIns="121875">
              <a:noAutofit/>
            </a:bodyPr>
            <a:lstStyle/>
            <a:p>
              <a:pPr indent="0" lvl="0" marL="0" rtl="0" algn="ctr">
                <a:spcBef>
                  <a:spcPts val="0"/>
                </a:spcBef>
                <a:spcAft>
                  <a:spcPts val="0"/>
                </a:spcAft>
                <a:buNone/>
              </a:pPr>
              <a:r>
                <a:rPr lang="en" sz="1000">
                  <a:latin typeface="DM Sans"/>
                  <a:ea typeface="DM Sans"/>
                  <a:cs typeface="DM Sans"/>
                  <a:sym typeface="DM Sans"/>
                </a:rPr>
                <a:t>Secondary Region</a:t>
              </a:r>
              <a:endParaRPr sz="1000">
                <a:latin typeface="DM Sans"/>
                <a:ea typeface="DM Sans"/>
                <a:cs typeface="DM Sans"/>
                <a:sym typeface="DM Sans"/>
              </a:endParaRPr>
            </a:p>
          </p:txBody>
        </p:sp>
        <p:grpSp>
          <p:nvGrpSpPr>
            <p:cNvPr id="1681" name="Google Shape;1681;p176"/>
            <p:cNvGrpSpPr/>
            <p:nvPr/>
          </p:nvGrpSpPr>
          <p:grpSpPr>
            <a:xfrm>
              <a:off x="6549043" y="1744113"/>
              <a:ext cx="822906" cy="664582"/>
              <a:chOff x="5658418" y="1728013"/>
              <a:chExt cx="822906" cy="664582"/>
            </a:xfrm>
          </p:grpSpPr>
          <p:sp>
            <p:nvSpPr>
              <p:cNvPr id="1682" name="Google Shape;1682;p176"/>
              <p:cNvSpPr/>
              <p:nvPr/>
            </p:nvSpPr>
            <p:spPr>
              <a:xfrm>
                <a:off x="5658424" y="1728013"/>
                <a:ext cx="822900" cy="183000"/>
              </a:xfrm>
              <a:prstGeom prst="roundRect">
                <a:avLst>
                  <a:gd fmla="val 12877" name="adj"/>
                </a:avLst>
              </a:prstGeom>
              <a:solidFill>
                <a:srgbClr val="F9F7F3"/>
              </a:solidFill>
              <a:ln cap="flat" cmpd="sng" w="19050">
                <a:solidFill>
                  <a:schemeClr val="accent2"/>
                </a:solidFill>
                <a:prstDash val="solid"/>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Control Plane</a:t>
                </a:r>
                <a:endParaRPr sz="900">
                  <a:latin typeface="DM Sans"/>
                  <a:ea typeface="DM Sans"/>
                  <a:cs typeface="DM Sans"/>
                  <a:sym typeface="DM Sans"/>
                </a:endParaRPr>
              </a:p>
            </p:txBody>
          </p:sp>
          <p:sp>
            <p:nvSpPr>
              <p:cNvPr id="1683" name="Google Shape;1683;p176"/>
              <p:cNvSpPr/>
              <p:nvPr/>
            </p:nvSpPr>
            <p:spPr>
              <a:xfrm>
                <a:off x="5658418" y="2209594"/>
                <a:ext cx="822900" cy="183000"/>
              </a:xfrm>
              <a:prstGeom prst="roundRect">
                <a:avLst>
                  <a:gd fmla="val 12877" name="adj"/>
                </a:avLst>
              </a:prstGeom>
              <a:solidFill>
                <a:srgbClr val="F3F3F4"/>
              </a:solidFill>
              <a:ln cap="flat" cmpd="sng" w="19050">
                <a:solidFill>
                  <a:schemeClr val="accent2"/>
                </a:solidFill>
                <a:prstDash val="solid"/>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Sources</a:t>
                </a:r>
                <a:endParaRPr sz="900">
                  <a:latin typeface="DM Sans"/>
                  <a:ea typeface="DM Sans"/>
                  <a:cs typeface="DM Sans"/>
                  <a:sym typeface="DM Sans"/>
                </a:endParaRPr>
              </a:p>
            </p:txBody>
          </p:sp>
          <p:sp>
            <p:nvSpPr>
              <p:cNvPr id="1684" name="Google Shape;1684;p176"/>
              <p:cNvSpPr/>
              <p:nvPr/>
            </p:nvSpPr>
            <p:spPr>
              <a:xfrm>
                <a:off x="5658423" y="1968799"/>
                <a:ext cx="822900" cy="183000"/>
              </a:xfrm>
              <a:prstGeom prst="roundRect">
                <a:avLst>
                  <a:gd fmla="val 12877" name="adj"/>
                </a:avLst>
              </a:prstGeom>
              <a:solidFill>
                <a:srgbClr val="EFF6FB"/>
              </a:solidFill>
              <a:ln cap="flat" cmpd="sng" w="19050">
                <a:solidFill>
                  <a:schemeClr val="accen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Plane</a:t>
                </a:r>
                <a:endParaRPr sz="900">
                  <a:latin typeface="DM Sans"/>
                  <a:ea typeface="DM Sans"/>
                  <a:cs typeface="DM Sans"/>
                  <a:sym typeface="DM Sans"/>
                </a:endParaRPr>
              </a:p>
            </p:txBody>
          </p:sp>
        </p:grpSp>
      </p:grpSp>
      <p:cxnSp>
        <p:nvCxnSpPr>
          <p:cNvPr id="1685" name="Google Shape;1685;p176"/>
          <p:cNvCxnSpPr>
            <a:stCxn id="1674" idx="3"/>
            <a:endCxn id="1680" idx="1"/>
          </p:cNvCxnSpPr>
          <p:nvPr/>
        </p:nvCxnSpPr>
        <p:spPr>
          <a:xfrm flipH="1" rot="10800000">
            <a:off x="10406443" y="4534328"/>
            <a:ext cx="411900" cy="1800"/>
          </a:xfrm>
          <a:prstGeom prst="straightConnector1">
            <a:avLst/>
          </a:prstGeom>
          <a:noFill/>
          <a:ln cap="flat" cmpd="sng" w="19050">
            <a:solidFill>
              <a:schemeClr val="accent5"/>
            </a:solidFill>
            <a:prstDash val="solid"/>
            <a:round/>
            <a:headEnd len="med" w="med" type="none"/>
            <a:tailEnd len="med" w="med" type="triangle"/>
          </a:ln>
        </p:spPr>
      </p:cxnSp>
      <p:sp>
        <p:nvSpPr>
          <p:cNvPr id="1686" name="Google Shape;1686;p176"/>
          <p:cNvSpPr txBox="1"/>
          <p:nvPr/>
        </p:nvSpPr>
        <p:spPr>
          <a:xfrm>
            <a:off x="10231827" y="4215036"/>
            <a:ext cx="774600" cy="24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DM Sans"/>
                <a:ea typeface="DM Sans"/>
                <a:cs typeface="DM Sans"/>
                <a:sym typeface="DM Sans"/>
              </a:rPr>
              <a:t>Data </a:t>
            </a:r>
            <a:r>
              <a:rPr b="1" lang="en" sz="900">
                <a:latin typeface="DM Sans"/>
                <a:ea typeface="DM Sans"/>
                <a:cs typeface="DM Sans"/>
                <a:sym typeface="DM Sans"/>
              </a:rPr>
              <a:t>Replication</a:t>
            </a:r>
            <a:endParaRPr b="1" sz="900">
              <a:latin typeface="DM Sans"/>
              <a:ea typeface="DM Sans"/>
              <a:cs typeface="DM Sans"/>
              <a:sym typeface="DM Sans"/>
            </a:endParaRPr>
          </a:p>
        </p:txBody>
      </p:sp>
      <p:sp>
        <p:nvSpPr>
          <p:cNvPr id="1687" name="Google Shape;1687;p176"/>
          <p:cNvSpPr txBox="1"/>
          <p:nvPr/>
        </p:nvSpPr>
        <p:spPr>
          <a:xfrm rot="-2698783">
            <a:off x="700654" y="3336430"/>
            <a:ext cx="599273" cy="261771"/>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rgbClr val="000000"/>
                </a:solidFill>
                <a:latin typeface="DM Sans"/>
                <a:ea typeface="DM Sans"/>
                <a:cs typeface="DM Sans"/>
                <a:sym typeface="DM Sans"/>
              </a:rPr>
              <a:t>Active</a:t>
            </a:r>
            <a:endParaRPr i="0" sz="800" u="none" cap="none" strike="noStrike">
              <a:solidFill>
                <a:srgbClr val="000000"/>
              </a:solidFill>
              <a:latin typeface="DM Sans"/>
              <a:ea typeface="DM Sans"/>
              <a:cs typeface="DM Sans"/>
              <a:sym typeface="DM Sans"/>
            </a:endParaRPr>
          </a:p>
        </p:txBody>
      </p:sp>
      <p:pic>
        <p:nvPicPr>
          <p:cNvPr id="1688" name="Google Shape;1688;p176"/>
          <p:cNvPicPr preferRelativeResize="0"/>
          <p:nvPr/>
        </p:nvPicPr>
        <p:blipFill rotWithShape="1">
          <a:blip r:embed="rId3">
            <a:alphaModFix/>
          </a:blip>
          <a:srcRect b="0" l="0" r="0" t="0"/>
          <a:stretch/>
        </p:blipFill>
        <p:spPr>
          <a:xfrm>
            <a:off x="10329069" y="2852925"/>
            <a:ext cx="670376" cy="670376"/>
          </a:xfrm>
          <a:prstGeom prst="rect">
            <a:avLst/>
          </a:prstGeom>
          <a:noFill/>
          <a:ln>
            <a:noFill/>
          </a:ln>
        </p:spPr>
      </p:pic>
      <p:sp>
        <p:nvSpPr>
          <p:cNvPr id="1689" name="Google Shape;1689;p176"/>
          <p:cNvSpPr/>
          <p:nvPr/>
        </p:nvSpPr>
        <p:spPr>
          <a:xfrm rot="-8103192">
            <a:off x="10015604" y="3407187"/>
            <a:ext cx="228466" cy="319047"/>
          </a:xfrm>
          <a:prstGeom prst="upArrow">
            <a:avLst>
              <a:gd fmla="val 50000" name="adj1"/>
              <a:gd fmla="val 50000" name="adj2"/>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0" name="Google Shape;1690;p176"/>
          <p:cNvSpPr txBox="1"/>
          <p:nvPr/>
        </p:nvSpPr>
        <p:spPr>
          <a:xfrm rot="-2698783">
            <a:off x="9689398" y="3308805"/>
            <a:ext cx="599273" cy="261771"/>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rgbClr val="000000"/>
                </a:solidFill>
                <a:latin typeface="DM Sans"/>
                <a:ea typeface="DM Sans"/>
                <a:cs typeface="DM Sans"/>
                <a:sym typeface="DM Sans"/>
              </a:rPr>
              <a:t>Active</a:t>
            </a:r>
            <a:endParaRPr i="0" sz="800" u="none" cap="none" strike="noStrike">
              <a:solidFill>
                <a:srgbClr val="000000"/>
              </a:solidFill>
              <a:latin typeface="DM Sans"/>
              <a:ea typeface="DM Sans"/>
              <a:cs typeface="DM Sans"/>
              <a:sym typeface="DM Sans"/>
            </a:endParaRPr>
          </a:p>
        </p:txBody>
      </p:sp>
      <p:sp>
        <p:nvSpPr>
          <p:cNvPr id="1691" name="Google Shape;1691;p176"/>
          <p:cNvSpPr/>
          <p:nvPr/>
        </p:nvSpPr>
        <p:spPr>
          <a:xfrm rot="8096808">
            <a:off x="11114242" y="3395246"/>
            <a:ext cx="228466" cy="319047"/>
          </a:xfrm>
          <a:prstGeom prst="upArrow">
            <a:avLst>
              <a:gd fmla="val 50000" name="adj1"/>
              <a:gd fmla="val 50000" name="adj2"/>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92" name="Google Shape;1692;p176"/>
          <p:cNvSpPr txBox="1"/>
          <p:nvPr/>
        </p:nvSpPr>
        <p:spPr>
          <a:xfrm rot="2701217">
            <a:off x="11066531" y="3285957"/>
            <a:ext cx="599273" cy="261771"/>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rgbClr val="000000"/>
                </a:solidFill>
                <a:latin typeface="DM Sans"/>
                <a:ea typeface="DM Sans"/>
                <a:cs typeface="DM Sans"/>
                <a:sym typeface="DM Sans"/>
              </a:rPr>
              <a:t>Active</a:t>
            </a:r>
            <a:endParaRPr i="0" sz="800" u="none" cap="none" strike="noStrike">
              <a:solidFill>
                <a:srgbClr val="000000"/>
              </a:solidFill>
              <a:latin typeface="DM Sans"/>
              <a:ea typeface="DM Sans"/>
              <a:cs typeface="DM Sans"/>
              <a:sym typeface="DM Sans"/>
            </a:endParaRPr>
          </a:p>
        </p:txBody>
      </p:sp>
      <p:grpSp>
        <p:nvGrpSpPr>
          <p:cNvPr id="1693" name="Google Shape;1693;p176"/>
          <p:cNvGrpSpPr/>
          <p:nvPr/>
        </p:nvGrpSpPr>
        <p:grpSpPr>
          <a:xfrm>
            <a:off x="3183008" y="3813771"/>
            <a:ext cx="1163598" cy="1433964"/>
            <a:chOff x="4528575" y="1591725"/>
            <a:chExt cx="1297500" cy="1075500"/>
          </a:xfrm>
        </p:grpSpPr>
        <p:sp>
          <p:nvSpPr>
            <p:cNvPr id="1694" name="Google Shape;1694;p176"/>
            <p:cNvSpPr/>
            <p:nvPr/>
          </p:nvSpPr>
          <p:spPr>
            <a:xfrm>
              <a:off x="4528575" y="1591725"/>
              <a:ext cx="1297500" cy="1075500"/>
            </a:xfrm>
            <a:prstGeom prst="rect">
              <a:avLst/>
            </a:prstGeom>
            <a:noFill/>
            <a:ln cap="flat" cmpd="sng" w="19050">
              <a:solidFill>
                <a:schemeClr val="accent2"/>
              </a:solidFill>
              <a:prstDash val="solid"/>
              <a:round/>
              <a:headEnd len="sm" w="sm" type="none"/>
              <a:tailEnd len="sm" w="sm" type="none"/>
            </a:ln>
          </p:spPr>
          <p:txBody>
            <a:bodyPr anchorCtr="0" anchor="b" bIns="45700" lIns="0" spcFirstLastPara="1" rIns="0" wrap="square" tIns="121875">
              <a:noAutofit/>
            </a:bodyPr>
            <a:lstStyle/>
            <a:p>
              <a:pPr indent="0" lvl="0" marL="0" rtl="0" algn="ctr">
                <a:spcBef>
                  <a:spcPts val="0"/>
                </a:spcBef>
                <a:spcAft>
                  <a:spcPts val="0"/>
                </a:spcAft>
                <a:buNone/>
              </a:pPr>
              <a:r>
                <a:rPr lang="en" sz="1000">
                  <a:latin typeface="DM Sans"/>
                  <a:ea typeface="DM Sans"/>
                  <a:cs typeface="DM Sans"/>
                  <a:sym typeface="DM Sans"/>
                </a:rPr>
                <a:t>Primary Region</a:t>
              </a:r>
              <a:endParaRPr sz="1000">
                <a:latin typeface="DM Sans"/>
                <a:ea typeface="DM Sans"/>
                <a:cs typeface="DM Sans"/>
                <a:sym typeface="DM Sans"/>
              </a:endParaRPr>
            </a:p>
          </p:txBody>
        </p:sp>
        <p:grpSp>
          <p:nvGrpSpPr>
            <p:cNvPr id="1695" name="Google Shape;1695;p176"/>
            <p:cNvGrpSpPr/>
            <p:nvPr/>
          </p:nvGrpSpPr>
          <p:grpSpPr>
            <a:xfrm>
              <a:off x="4767668" y="1744112"/>
              <a:ext cx="822905" cy="664582"/>
              <a:chOff x="3877043" y="1728012"/>
              <a:chExt cx="822905" cy="664582"/>
            </a:xfrm>
          </p:grpSpPr>
          <p:sp>
            <p:nvSpPr>
              <p:cNvPr id="1696" name="Google Shape;1696;p176"/>
              <p:cNvSpPr/>
              <p:nvPr/>
            </p:nvSpPr>
            <p:spPr>
              <a:xfrm>
                <a:off x="3877045" y="1728012"/>
                <a:ext cx="822900" cy="183000"/>
              </a:xfrm>
              <a:prstGeom prst="roundRect">
                <a:avLst>
                  <a:gd fmla="val 12877" name="adj"/>
                </a:avLst>
              </a:prstGeom>
              <a:solidFill>
                <a:srgbClr val="F9F7F3"/>
              </a:solidFill>
              <a:ln cap="flat" cmpd="sng" w="19050">
                <a:solidFill>
                  <a:schemeClr val="accent2"/>
                </a:solidFill>
                <a:prstDash val="solid"/>
                <a:round/>
                <a:headEnd len="sm" w="sm" type="none"/>
                <a:tailEnd len="sm" w="sm" type="none"/>
              </a:ln>
            </p:spPr>
            <p:txBody>
              <a:bodyPr anchorCtr="0" anchor="ctr" bIns="0" lIns="45700" spcFirstLastPara="1" rIns="45700" wrap="square" tIns="0">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Control Plane</a:t>
                </a:r>
                <a:endParaRPr sz="900">
                  <a:latin typeface="DM Sans"/>
                  <a:ea typeface="DM Sans"/>
                  <a:cs typeface="DM Sans"/>
                  <a:sym typeface="DM Sans"/>
                </a:endParaRPr>
              </a:p>
            </p:txBody>
          </p:sp>
          <p:sp>
            <p:nvSpPr>
              <p:cNvPr id="1697" name="Google Shape;1697;p176"/>
              <p:cNvSpPr/>
              <p:nvPr/>
            </p:nvSpPr>
            <p:spPr>
              <a:xfrm>
                <a:off x="3877043" y="2209594"/>
                <a:ext cx="822900" cy="183000"/>
              </a:xfrm>
              <a:prstGeom prst="roundRect">
                <a:avLst>
                  <a:gd fmla="val 12877" name="adj"/>
                </a:avLst>
              </a:prstGeom>
              <a:solidFill>
                <a:srgbClr val="F3F3F4"/>
              </a:solidFill>
              <a:ln cap="flat" cmpd="sng" w="19050">
                <a:solidFill>
                  <a:schemeClr val="accent2"/>
                </a:solidFill>
                <a:prstDash val="solid"/>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Sources</a:t>
                </a:r>
                <a:endParaRPr sz="900">
                  <a:latin typeface="DM Sans"/>
                  <a:ea typeface="DM Sans"/>
                  <a:cs typeface="DM Sans"/>
                  <a:sym typeface="DM Sans"/>
                </a:endParaRPr>
              </a:p>
            </p:txBody>
          </p:sp>
          <p:sp>
            <p:nvSpPr>
              <p:cNvPr id="1698" name="Google Shape;1698;p176"/>
              <p:cNvSpPr/>
              <p:nvPr/>
            </p:nvSpPr>
            <p:spPr>
              <a:xfrm>
                <a:off x="3877048" y="1968799"/>
                <a:ext cx="822900" cy="183000"/>
              </a:xfrm>
              <a:prstGeom prst="roundRect">
                <a:avLst>
                  <a:gd fmla="val 12877" name="adj"/>
                </a:avLst>
              </a:prstGeom>
              <a:solidFill>
                <a:srgbClr val="EFF6FB"/>
              </a:solidFill>
              <a:ln cap="flat" cmpd="sng" w="19050">
                <a:solidFill>
                  <a:schemeClr val="accen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Plane</a:t>
                </a:r>
                <a:endParaRPr sz="900">
                  <a:latin typeface="DM Sans"/>
                  <a:ea typeface="DM Sans"/>
                  <a:cs typeface="DM Sans"/>
                  <a:sym typeface="DM Sans"/>
                </a:endParaRPr>
              </a:p>
            </p:txBody>
          </p:sp>
        </p:grpSp>
      </p:grpSp>
      <p:grpSp>
        <p:nvGrpSpPr>
          <p:cNvPr id="1699" name="Google Shape;1699;p176"/>
          <p:cNvGrpSpPr/>
          <p:nvPr/>
        </p:nvGrpSpPr>
        <p:grpSpPr>
          <a:xfrm>
            <a:off x="4758380" y="3811831"/>
            <a:ext cx="1163598" cy="1433964"/>
            <a:chOff x="6313675" y="1591725"/>
            <a:chExt cx="1297500" cy="1075500"/>
          </a:xfrm>
        </p:grpSpPr>
        <p:sp>
          <p:nvSpPr>
            <p:cNvPr id="1700" name="Google Shape;1700;p176"/>
            <p:cNvSpPr/>
            <p:nvPr/>
          </p:nvSpPr>
          <p:spPr>
            <a:xfrm>
              <a:off x="6313675" y="1591725"/>
              <a:ext cx="1297500" cy="1075500"/>
            </a:xfrm>
            <a:prstGeom prst="rect">
              <a:avLst/>
            </a:prstGeom>
            <a:noFill/>
            <a:ln cap="flat" cmpd="sng" w="19050">
              <a:solidFill>
                <a:schemeClr val="accent5"/>
              </a:solidFill>
              <a:prstDash val="solid"/>
              <a:round/>
              <a:headEnd len="sm" w="sm" type="none"/>
              <a:tailEnd len="sm" w="sm" type="none"/>
            </a:ln>
          </p:spPr>
          <p:txBody>
            <a:bodyPr anchorCtr="0" anchor="b" bIns="45700" lIns="0" spcFirstLastPara="1" rIns="0" wrap="square" tIns="121875">
              <a:noAutofit/>
            </a:bodyPr>
            <a:lstStyle/>
            <a:p>
              <a:pPr indent="0" lvl="0" marL="0" rtl="0" algn="ctr">
                <a:spcBef>
                  <a:spcPts val="0"/>
                </a:spcBef>
                <a:spcAft>
                  <a:spcPts val="0"/>
                </a:spcAft>
                <a:buNone/>
              </a:pPr>
              <a:r>
                <a:rPr lang="en" sz="1000">
                  <a:latin typeface="DM Sans"/>
                  <a:ea typeface="DM Sans"/>
                  <a:cs typeface="DM Sans"/>
                  <a:sym typeface="DM Sans"/>
                </a:rPr>
                <a:t>Secondary Region</a:t>
              </a:r>
              <a:endParaRPr sz="1000">
                <a:latin typeface="DM Sans"/>
                <a:ea typeface="DM Sans"/>
                <a:cs typeface="DM Sans"/>
                <a:sym typeface="DM Sans"/>
              </a:endParaRPr>
            </a:p>
          </p:txBody>
        </p:sp>
        <p:grpSp>
          <p:nvGrpSpPr>
            <p:cNvPr id="1701" name="Google Shape;1701;p176"/>
            <p:cNvGrpSpPr/>
            <p:nvPr/>
          </p:nvGrpSpPr>
          <p:grpSpPr>
            <a:xfrm>
              <a:off x="6549043" y="1744113"/>
              <a:ext cx="822906" cy="664582"/>
              <a:chOff x="5658418" y="1728013"/>
              <a:chExt cx="822906" cy="664582"/>
            </a:xfrm>
          </p:grpSpPr>
          <p:sp>
            <p:nvSpPr>
              <p:cNvPr id="1702" name="Google Shape;1702;p176"/>
              <p:cNvSpPr/>
              <p:nvPr/>
            </p:nvSpPr>
            <p:spPr>
              <a:xfrm>
                <a:off x="5658424" y="1728013"/>
                <a:ext cx="822900" cy="183000"/>
              </a:xfrm>
              <a:prstGeom prst="roundRect">
                <a:avLst>
                  <a:gd fmla="val 12877" name="adj"/>
                </a:avLst>
              </a:prstGeom>
              <a:solidFill>
                <a:srgbClr val="EFEFEF"/>
              </a:solidFill>
              <a:ln cap="flat" cmpd="sng" w="19050">
                <a:solidFill>
                  <a:srgbClr val="9E9E9E"/>
                </a:solidFill>
                <a:prstDash val="solid"/>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Control Plane</a:t>
                </a:r>
                <a:endParaRPr sz="900">
                  <a:latin typeface="DM Sans"/>
                  <a:ea typeface="DM Sans"/>
                  <a:cs typeface="DM Sans"/>
                  <a:sym typeface="DM Sans"/>
                </a:endParaRPr>
              </a:p>
            </p:txBody>
          </p:sp>
          <p:sp>
            <p:nvSpPr>
              <p:cNvPr id="1703" name="Google Shape;1703;p176"/>
              <p:cNvSpPr/>
              <p:nvPr/>
            </p:nvSpPr>
            <p:spPr>
              <a:xfrm>
                <a:off x="5658418" y="2209594"/>
                <a:ext cx="822900" cy="183000"/>
              </a:xfrm>
              <a:prstGeom prst="roundRect">
                <a:avLst>
                  <a:gd fmla="val 12877" name="adj"/>
                </a:avLst>
              </a:prstGeom>
              <a:solidFill>
                <a:srgbClr val="F3F3F4"/>
              </a:solidFill>
              <a:ln cap="flat" cmpd="sng" w="19050">
                <a:solidFill>
                  <a:srgbClr val="BD802B"/>
                </a:solidFill>
                <a:prstDash val="solid"/>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Sources</a:t>
                </a:r>
                <a:endParaRPr sz="900">
                  <a:latin typeface="DM Sans"/>
                  <a:ea typeface="DM Sans"/>
                  <a:cs typeface="DM Sans"/>
                  <a:sym typeface="DM Sans"/>
                </a:endParaRPr>
              </a:p>
            </p:txBody>
          </p:sp>
          <p:sp>
            <p:nvSpPr>
              <p:cNvPr id="1704" name="Google Shape;1704;p176"/>
              <p:cNvSpPr/>
              <p:nvPr/>
            </p:nvSpPr>
            <p:spPr>
              <a:xfrm>
                <a:off x="5658423" y="1968799"/>
                <a:ext cx="822900" cy="183000"/>
              </a:xfrm>
              <a:prstGeom prst="roundRect">
                <a:avLst>
                  <a:gd fmla="val 12877" name="adj"/>
                </a:avLst>
              </a:prstGeom>
              <a:solidFill>
                <a:srgbClr val="EFEFEF"/>
              </a:solidFill>
              <a:ln cap="flat" cmpd="sng" w="9525">
                <a:solidFill>
                  <a:srgbClr val="9E9E9E"/>
                </a:solidFill>
                <a:prstDash val="dash"/>
                <a:round/>
                <a:headEnd len="sm" w="sm" type="none"/>
                <a:tailEnd len="sm" w="sm" type="none"/>
              </a:ln>
            </p:spPr>
            <p:txBody>
              <a:bodyPr anchorCtr="0" anchor="ctr" bIns="121875" lIns="121875" spcFirstLastPara="1" rIns="121875" wrap="square" tIns="121875">
                <a:noAutofit/>
              </a:bodyPr>
              <a:lstStyle/>
              <a:p>
                <a:pPr indent="0" lvl="0" marL="0" rtl="0" algn="ctr">
                  <a:lnSpc>
                    <a:spcPct val="80000"/>
                  </a:lnSpc>
                  <a:spcBef>
                    <a:spcPts val="0"/>
                  </a:spcBef>
                  <a:spcAft>
                    <a:spcPts val="0"/>
                  </a:spcAft>
                  <a:buNone/>
                </a:pPr>
                <a:r>
                  <a:rPr lang="en" sz="900">
                    <a:solidFill>
                      <a:srgbClr val="9E9E9E"/>
                    </a:solidFill>
                    <a:latin typeface="DM Sans"/>
                    <a:ea typeface="DM Sans"/>
                    <a:cs typeface="DM Sans"/>
                    <a:sym typeface="DM Sans"/>
                  </a:rPr>
                  <a:t>Data Plane</a:t>
                </a:r>
                <a:endParaRPr sz="900">
                  <a:solidFill>
                    <a:srgbClr val="9E9E9E"/>
                  </a:solidFill>
                  <a:latin typeface="DM Sans"/>
                  <a:ea typeface="DM Sans"/>
                  <a:cs typeface="DM Sans"/>
                  <a:sym typeface="DM Sans"/>
                </a:endParaRPr>
              </a:p>
            </p:txBody>
          </p:sp>
        </p:grpSp>
      </p:grpSp>
      <p:cxnSp>
        <p:nvCxnSpPr>
          <p:cNvPr id="1705" name="Google Shape;1705;p176"/>
          <p:cNvCxnSpPr>
            <a:stCxn id="1694" idx="3"/>
            <a:endCxn id="1700" idx="1"/>
          </p:cNvCxnSpPr>
          <p:nvPr/>
        </p:nvCxnSpPr>
        <p:spPr>
          <a:xfrm flipH="1" rot="10800000">
            <a:off x="4346606" y="4528953"/>
            <a:ext cx="411900" cy="1800"/>
          </a:xfrm>
          <a:prstGeom prst="straightConnector1">
            <a:avLst/>
          </a:prstGeom>
          <a:noFill/>
          <a:ln cap="flat" cmpd="sng" w="19050">
            <a:solidFill>
              <a:schemeClr val="accent5"/>
            </a:solidFill>
            <a:prstDash val="solid"/>
            <a:round/>
            <a:headEnd len="med" w="med" type="none"/>
            <a:tailEnd len="med" w="med" type="triangle"/>
          </a:ln>
        </p:spPr>
      </p:cxnSp>
      <p:sp>
        <p:nvSpPr>
          <p:cNvPr id="1706" name="Google Shape;1706;p176"/>
          <p:cNvSpPr txBox="1"/>
          <p:nvPr/>
        </p:nvSpPr>
        <p:spPr>
          <a:xfrm>
            <a:off x="4171990" y="4219571"/>
            <a:ext cx="774600" cy="24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DM Sans"/>
                <a:ea typeface="DM Sans"/>
                <a:cs typeface="DM Sans"/>
                <a:sym typeface="DM Sans"/>
              </a:rPr>
              <a:t>Data </a:t>
            </a:r>
            <a:r>
              <a:rPr b="1" lang="en" sz="900">
                <a:latin typeface="DM Sans"/>
                <a:ea typeface="DM Sans"/>
                <a:cs typeface="DM Sans"/>
                <a:sym typeface="DM Sans"/>
              </a:rPr>
              <a:t>Replication</a:t>
            </a:r>
            <a:endParaRPr b="1" sz="900">
              <a:latin typeface="DM Sans"/>
              <a:ea typeface="DM Sans"/>
              <a:cs typeface="DM Sans"/>
              <a:sym typeface="DM Sans"/>
            </a:endParaRPr>
          </a:p>
        </p:txBody>
      </p:sp>
      <p:pic>
        <p:nvPicPr>
          <p:cNvPr id="1707" name="Google Shape;1707;p176"/>
          <p:cNvPicPr preferRelativeResize="0"/>
          <p:nvPr/>
        </p:nvPicPr>
        <p:blipFill rotWithShape="1">
          <a:blip r:embed="rId3">
            <a:alphaModFix/>
          </a:blip>
          <a:srcRect b="0" l="0" r="0" t="0"/>
          <a:stretch/>
        </p:blipFill>
        <p:spPr>
          <a:xfrm>
            <a:off x="4245940" y="2852913"/>
            <a:ext cx="670376" cy="670376"/>
          </a:xfrm>
          <a:prstGeom prst="rect">
            <a:avLst/>
          </a:prstGeom>
          <a:noFill/>
          <a:ln>
            <a:noFill/>
          </a:ln>
        </p:spPr>
      </p:pic>
      <p:sp>
        <p:nvSpPr>
          <p:cNvPr id="1708" name="Google Shape;1708;p176"/>
          <p:cNvSpPr/>
          <p:nvPr/>
        </p:nvSpPr>
        <p:spPr>
          <a:xfrm rot="-8109576">
            <a:off x="4002978" y="3433868"/>
            <a:ext cx="228467" cy="318835"/>
          </a:xfrm>
          <a:prstGeom prst="upArrow">
            <a:avLst>
              <a:gd fmla="val 50000" name="adj1"/>
              <a:gd fmla="val 50000" name="adj2"/>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09" name="Google Shape;1709;p176"/>
          <p:cNvSpPr txBox="1"/>
          <p:nvPr/>
        </p:nvSpPr>
        <p:spPr>
          <a:xfrm rot="-2698783">
            <a:off x="3706567" y="3335318"/>
            <a:ext cx="599273" cy="261771"/>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rgbClr val="000000"/>
                </a:solidFill>
                <a:latin typeface="DM Sans"/>
                <a:ea typeface="DM Sans"/>
                <a:cs typeface="DM Sans"/>
                <a:sym typeface="DM Sans"/>
              </a:rPr>
              <a:t>Active</a:t>
            </a:r>
            <a:endParaRPr i="0" sz="800" u="none" cap="none" strike="noStrike">
              <a:solidFill>
                <a:srgbClr val="000000"/>
              </a:solidFill>
              <a:latin typeface="DM Sans"/>
              <a:ea typeface="DM Sans"/>
              <a:cs typeface="DM Sans"/>
              <a:sym typeface="DM Sans"/>
            </a:endParaRPr>
          </a:p>
        </p:txBody>
      </p:sp>
      <p:grpSp>
        <p:nvGrpSpPr>
          <p:cNvPr id="1710" name="Google Shape;1710;p176"/>
          <p:cNvGrpSpPr/>
          <p:nvPr/>
        </p:nvGrpSpPr>
        <p:grpSpPr>
          <a:xfrm>
            <a:off x="6206070" y="3819492"/>
            <a:ext cx="1163598" cy="1433964"/>
            <a:chOff x="4528575" y="1591725"/>
            <a:chExt cx="1297500" cy="1075500"/>
          </a:xfrm>
        </p:grpSpPr>
        <p:sp>
          <p:nvSpPr>
            <p:cNvPr id="1711" name="Google Shape;1711;p176"/>
            <p:cNvSpPr/>
            <p:nvPr/>
          </p:nvSpPr>
          <p:spPr>
            <a:xfrm>
              <a:off x="4528575" y="1591725"/>
              <a:ext cx="1297500" cy="1075500"/>
            </a:xfrm>
            <a:prstGeom prst="rect">
              <a:avLst/>
            </a:prstGeom>
            <a:noFill/>
            <a:ln cap="flat" cmpd="sng" w="19050">
              <a:solidFill>
                <a:schemeClr val="accent2"/>
              </a:solidFill>
              <a:prstDash val="solid"/>
              <a:round/>
              <a:headEnd len="sm" w="sm" type="none"/>
              <a:tailEnd len="sm" w="sm" type="none"/>
            </a:ln>
          </p:spPr>
          <p:txBody>
            <a:bodyPr anchorCtr="0" anchor="b" bIns="45700" lIns="0" spcFirstLastPara="1" rIns="0" wrap="square" tIns="121875">
              <a:noAutofit/>
            </a:bodyPr>
            <a:lstStyle/>
            <a:p>
              <a:pPr indent="0" lvl="0" marL="0" rtl="0" algn="ctr">
                <a:spcBef>
                  <a:spcPts val="0"/>
                </a:spcBef>
                <a:spcAft>
                  <a:spcPts val="0"/>
                </a:spcAft>
                <a:buNone/>
              </a:pPr>
              <a:r>
                <a:rPr lang="en" sz="1000">
                  <a:latin typeface="DM Sans"/>
                  <a:ea typeface="DM Sans"/>
                  <a:cs typeface="DM Sans"/>
                  <a:sym typeface="DM Sans"/>
                </a:rPr>
                <a:t>Primary Region</a:t>
              </a:r>
              <a:endParaRPr sz="1000">
                <a:latin typeface="DM Sans"/>
                <a:ea typeface="DM Sans"/>
                <a:cs typeface="DM Sans"/>
                <a:sym typeface="DM Sans"/>
              </a:endParaRPr>
            </a:p>
          </p:txBody>
        </p:sp>
        <p:grpSp>
          <p:nvGrpSpPr>
            <p:cNvPr id="1712" name="Google Shape;1712;p176"/>
            <p:cNvGrpSpPr/>
            <p:nvPr/>
          </p:nvGrpSpPr>
          <p:grpSpPr>
            <a:xfrm>
              <a:off x="4767668" y="1744112"/>
              <a:ext cx="822905" cy="664582"/>
              <a:chOff x="3877043" y="1728012"/>
              <a:chExt cx="822905" cy="664582"/>
            </a:xfrm>
          </p:grpSpPr>
          <p:sp>
            <p:nvSpPr>
              <p:cNvPr id="1713" name="Google Shape;1713;p176"/>
              <p:cNvSpPr/>
              <p:nvPr/>
            </p:nvSpPr>
            <p:spPr>
              <a:xfrm>
                <a:off x="3877045" y="1728012"/>
                <a:ext cx="822900" cy="183000"/>
              </a:xfrm>
              <a:prstGeom prst="roundRect">
                <a:avLst>
                  <a:gd fmla="val 12877" name="adj"/>
                </a:avLst>
              </a:prstGeom>
              <a:solidFill>
                <a:srgbClr val="F9F7F3"/>
              </a:solidFill>
              <a:ln cap="flat" cmpd="sng" w="19050">
                <a:solidFill>
                  <a:schemeClr val="accent2"/>
                </a:solidFill>
                <a:prstDash val="solid"/>
                <a:round/>
                <a:headEnd len="sm" w="sm" type="none"/>
                <a:tailEnd len="sm" w="sm" type="none"/>
              </a:ln>
            </p:spPr>
            <p:txBody>
              <a:bodyPr anchorCtr="0" anchor="ctr" bIns="0" lIns="45700" spcFirstLastPara="1" rIns="45700" wrap="square" tIns="0">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Control Plane</a:t>
                </a:r>
                <a:endParaRPr sz="900">
                  <a:latin typeface="DM Sans"/>
                  <a:ea typeface="DM Sans"/>
                  <a:cs typeface="DM Sans"/>
                  <a:sym typeface="DM Sans"/>
                </a:endParaRPr>
              </a:p>
            </p:txBody>
          </p:sp>
          <p:sp>
            <p:nvSpPr>
              <p:cNvPr id="1714" name="Google Shape;1714;p176"/>
              <p:cNvSpPr/>
              <p:nvPr/>
            </p:nvSpPr>
            <p:spPr>
              <a:xfrm>
                <a:off x="3877043" y="2209594"/>
                <a:ext cx="822900" cy="183000"/>
              </a:xfrm>
              <a:prstGeom prst="roundRect">
                <a:avLst>
                  <a:gd fmla="val 12877" name="adj"/>
                </a:avLst>
              </a:prstGeom>
              <a:solidFill>
                <a:srgbClr val="F3F3F4"/>
              </a:solidFill>
              <a:ln cap="flat" cmpd="sng" w="19050">
                <a:solidFill>
                  <a:schemeClr val="accent2"/>
                </a:solidFill>
                <a:prstDash val="solid"/>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Sources</a:t>
                </a:r>
                <a:endParaRPr sz="900">
                  <a:latin typeface="DM Sans"/>
                  <a:ea typeface="DM Sans"/>
                  <a:cs typeface="DM Sans"/>
                  <a:sym typeface="DM Sans"/>
                </a:endParaRPr>
              </a:p>
            </p:txBody>
          </p:sp>
          <p:sp>
            <p:nvSpPr>
              <p:cNvPr id="1715" name="Google Shape;1715;p176"/>
              <p:cNvSpPr/>
              <p:nvPr/>
            </p:nvSpPr>
            <p:spPr>
              <a:xfrm>
                <a:off x="3877048" y="1968799"/>
                <a:ext cx="822900" cy="183000"/>
              </a:xfrm>
              <a:prstGeom prst="roundRect">
                <a:avLst>
                  <a:gd fmla="val 12877" name="adj"/>
                </a:avLst>
              </a:prstGeom>
              <a:solidFill>
                <a:srgbClr val="EFF6FB"/>
              </a:solidFill>
              <a:ln cap="flat" cmpd="sng" w="19050">
                <a:solidFill>
                  <a:schemeClr val="accen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Plane</a:t>
                </a:r>
                <a:endParaRPr sz="900">
                  <a:latin typeface="DM Sans"/>
                  <a:ea typeface="DM Sans"/>
                  <a:cs typeface="DM Sans"/>
                  <a:sym typeface="DM Sans"/>
                </a:endParaRPr>
              </a:p>
            </p:txBody>
          </p:sp>
        </p:grpSp>
      </p:grpSp>
      <p:grpSp>
        <p:nvGrpSpPr>
          <p:cNvPr id="1716" name="Google Shape;1716;p176"/>
          <p:cNvGrpSpPr/>
          <p:nvPr/>
        </p:nvGrpSpPr>
        <p:grpSpPr>
          <a:xfrm>
            <a:off x="7781443" y="3817552"/>
            <a:ext cx="1163598" cy="1433964"/>
            <a:chOff x="6313675" y="1591725"/>
            <a:chExt cx="1297500" cy="1075500"/>
          </a:xfrm>
        </p:grpSpPr>
        <p:sp>
          <p:nvSpPr>
            <p:cNvPr id="1717" name="Google Shape;1717;p176"/>
            <p:cNvSpPr/>
            <p:nvPr/>
          </p:nvSpPr>
          <p:spPr>
            <a:xfrm>
              <a:off x="6313675" y="1591725"/>
              <a:ext cx="1297500" cy="1075500"/>
            </a:xfrm>
            <a:prstGeom prst="rect">
              <a:avLst/>
            </a:prstGeom>
            <a:noFill/>
            <a:ln cap="flat" cmpd="sng" w="19050">
              <a:solidFill>
                <a:schemeClr val="accent5"/>
              </a:solidFill>
              <a:prstDash val="solid"/>
              <a:round/>
              <a:headEnd len="sm" w="sm" type="none"/>
              <a:tailEnd len="sm" w="sm" type="none"/>
            </a:ln>
          </p:spPr>
          <p:txBody>
            <a:bodyPr anchorCtr="0" anchor="b" bIns="45700" lIns="0" spcFirstLastPara="1" rIns="0" wrap="square" tIns="121875">
              <a:noAutofit/>
            </a:bodyPr>
            <a:lstStyle/>
            <a:p>
              <a:pPr indent="0" lvl="0" marL="0" rtl="0" algn="ctr">
                <a:spcBef>
                  <a:spcPts val="0"/>
                </a:spcBef>
                <a:spcAft>
                  <a:spcPts val="0"/>
                </a:spcAft>
                <a:buNone/>
              </a:pPr>
              <a:r>
                <a:rPr lang="en" sz="1000">
                  <a:latin typeface="DM Sans"/>
                  <a:ea typeface="DM Sans"/>
                  <a:cs typeface="DM Sans"/>
                  <a:sym typeface="DM Sans"/>
                </a:rPr>
                <a:t>Secondary Region</a:t>
              </a:r>
              <a:endParaRPr sz="1000">
                <a:latin typeface="DM Sans"/>
                <a:ea typeface="DM Sans"/>
                <a:cs typeface="DM Sans"/>
                <a:sym typeface="DM Sans"/>
              </a:endParaRPr>
            </a:p>
          </p:txBody>
        </p:sp>
        <p:grpSp>
          <p:nvGrpSpPr>
            <p:cNvPr id="1718" name="Google Shape;1718;p176"/>
            <p:cNvGrpSpPr/>
            <p:nvPr/>
          </p:nvGrpSpPr>
          <p:grpSpPr>
            <a:xfrm>
              <a:off x="6549043" y="1744113"/>
              <a:ext cx="822906" cy="664582"/>
              <a:chOff x="5658418" y="1728013"/>
              <a:chExt cx="822906" cy="664582"/>
            </a:xfrm>
          </p:grpSpPr>
          <p:sp>
            <p:nvSpPr>
              <p:cNvPr id="1719" name="Google Shape;1719;p176"/>
              <p:cNvSpPr/>
              <p:nvPr/>
            </p:nvSpPr>
            <p:spPr>
              <a:xfrm>
                <a:off x="5658424" y="1728013"/>
                <a:ext cx="822900" cy="183000"/>
              </a:xfrm>
              <a:prstGeom prst="roundRect">
                <a:avLst>
                  <a:gd fmla="val 12877" name="adj"/>
                </a:avLst>
              </a:prstGeom>
              <a:solidFill>
                <a:srgbClr val="EFEFEF"/>
              </a:solidFill>
              <a:ln cap="flat" cmpd="sng" w="19050">
                <a:solidFill>
                  <a:schemeClr val="accent2"/>
                </a:solidFill>
                <a:prstDash val="solid"/>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Control Plane</a:t>
                </a:r>
                <a:endParaRPr sz="900">
                  <a:latin typeface="DM Sans"/>
                  <a:ea typeface="DM Sans"/>
                  <a:cs typeface="DM Sans"/>
                  <a:sym typeface="DM Sans"/>
                </a:endParaRPr>
              </a:p>
            </p:txBody>
          </p:sp>
          <p:sp>
            <p:nvSpPr>
              <p:cNvPr id="1720" name="Google Shape;1720;p176"/>
              <p:cNvSpPr/>
              <p:nvPr/>
            </p:nvSpPr>
            <p:spPr>
              <a:xfrm>
                <a:off x="5658418" y="2209594"/>
                <a:ext cx="822900" cy="183000"/>
              </a:xfrm>
              <a:prstGeom prst="roundRect">
                <a:avLst>
                  <a:gd fmla="val 12877" name="adj"/>
                </a:avLst>
              </a:prstGeom>
              <a:solidFill>
                <a:srgbClr val="F3F3F4"/>
              </a:solidFill>
              <a:ln cap="flat" cmpd="sng" w="19050">
                <a:solidFill>
                  <a:schemeClr val="accent2"/>
                </a:solidFill>
                <a:prstDash val="solid"/>
                <a:round/>
                <a:headEnd len="sm" w="sm" type="none"/>
                <a:tailEnd len="sm" w="sm" type="none"/>
              </a:ln>
            </p:spPr>
            <p:txBody>
              <a:bodyPr anchorCtr="0" anchor="ctr" bIns="121875" lIns="45700" spcFirstLastPara="1" rIns="45700"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Sources</a:t>
                </a:r>
                <a:endParaRPr sz="900">
                  <a:latin typeface="DM Sans"/>
                  <a:ea typeface="DM Sans"/>
                  <a:cs typeface="DM Sans"/>
                  <a:sym typeface="DM Sans"/>
                </a:endParaRPr>
              </a:p>
            </p:txBody>
          </p:sp>
          <p:sp>
            <p:nvSpPr>
              <p:cNvPr id="1721" name="Google Shape;1721;p176"/>
              <p:cNvSpPr/>
              <p:nvPr/>
            </p:nvSpPr>
            <p:spPr>
              <a:xfrm>
                <a:off x="5658423" y="1968799"/>
                <a:ext cx="822900" cy="183000"/>
              </a:xfrm>
              <a:prstGeom prst="roundRect">
                <a:avLst>
                  <a:gd fmla="val 12877" name="adj"/>
                </a:avLst>
              </a:prstGeom>
              <a:solidFill>
                <a:srgbClr val="EFEFEF"/>
              </a:solidFill>
              <a:ln cap="flat" cmpd="sng" w="19050">
                <a:solidFill>
                  <a:schemeClr val="accent5"/>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lnSpc>
                    <a:spcPct val="80000"/>
                  </a:lnSpc>
                  <a:spcBef>
                    <a:spcPts val="0"/>
                  </a:spcBef>
                  <a:spcAft>
                    <a:spcPts val="0"/>
                  </a:spcAft>
                  <a:buNone/>
                </a:pPr>
                <a:r>
                  <a:rPr lang="en" sz="900">
                    <a:latin typeface="DM Sans"/>
                    <a:ea typeface="DM Sans"/>
                    <a:cs typeface="DM Sans"/>
                    <a:sym typeface="DM Sans"/>
                  </a:rPr>
                  <a:t>Data Plane</a:t>
                </a:r>
                <a:endParaRPr sz="900">
                  <a:latin typeface="DM Sans"/>
                  <a:ea typeface="DM Sans"/>
                  <a:cs typeface="DM Sans"/>
                  <a:sym typeface="DM Sans"/>
                </a:endParaRPr>
              </a:p>
            </p:txBody>
          </p:sp>
        </p:grpSp>
      </p:grpSp>
      <p:cxnSp>
        <p:nvCxnSpPr>
          <p:cNvPr id="1722" name="Google Shape;1722;p176"/>
          <p:cNvCxnSpPr>
            <a:stCxn id="1711" idx="3"/>
            <a:endCxn id="1717" idx="1"/>
          </p:cNvCxnSpPr>
          <p:nvPr/>
        </p:nvCxnSpPr>
        <p:spPr>
          <a:xfrm flipH="1" rot="10800000">
            <a:off x="7369668" y="4534674"/>
            <a:ext cx="411900" cy="1800"/>
          </a:xfrm>
          <a:prstGeom prst="straightConnector1">
            <a:avLst/>
          </a:prstGeom>
          <a:noFill/>
          <a:ln cap="flat" cmpd="sng" w="19050">
            <a:solidFill>
              <a:schemeClr val="accent5"/>
            </a:solidFill>
            <a:prstDash val="solid"/>
            <a:round/>
            <a:headEnd len="med" w="med" type="none"/>
            <a:tailEnd len="med" w="med" type="triangle"/>
          </a:ln>
        </p:spPr>
      </p:cxnSp>
      <p:sp>
        <p:nvSpPr>
          <p:cNvPr id="1723" name="Google Shape;1723;p176"/>
          <p:cNvSpPr txBox="1"/>
          <p:nvPr/>
        </p:nvSpPr>
        <p:spPr>
          <a:xfrm>
            <a:off x="7195052" y="4225292"/>
            <a:ext cx="774600" cy="24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00">
                <a:latin typeface="DM Sans"/>
                <a:ea typeface="DM Sans"/>
                <a:cs typeface="DM Sans"/>
                <a:sym typeface="DM Sans"/>
              </a:rPr>
              <a:t>Data </a:t>
            </a:r>
            <a:r>
              <a:rPr b="1" lang="en" sz="900">
                <a:latin typeface="DM Sans"/>
                <a:ea typeface="DM Sans"/>
                <a:cs typeface="DM Sans"/>
                <a:sym typeface="DM Sans"/>
              </a:rPr>
              <a:t>Replication</a:t>
            </a:r>
            <a:endParaRPr b="1" sz="900">
              <a:latin typeface="DM Sans"/>
              <a:ea typeface="DM Sans"/>
              <a:cs typeface="DM Sans"/>
              <a:sym typeface="DM Sans"/>
            </a:endParaRPr>
          </a:p>
        </p:txBody>
      </p:sp>
      <p:pic>
        <p:nvPicPr>
          <p:cNvPr id="1724" name="Google Shape;1724;p176"/>
          <p:cNvPicPr preferRelativeResize="0"/>
          <p:nvPr/>
        </p:nvPicPr>
        <p:blipFill rotWithShape="1">
          <a:blip r:embed="rId3">
            <a:alphaModFix/>
          </a:blip>
          <a:srcRect b="0" l="0" r="0" t="0"/>
          <a:stretch/>
        </p:blipFill>
        <p:spPr>
          <a:xfrm>
            <a:off x="7269002" y="2858633"/>
            <a:ext cx="670376" cy="670376"/>
          </a:xfrm>
          <a:prstGeom prst="rect">
            <a:avLst/>
          </a:prstGeom>
          <a:noFill/>
          <a:ln>
            <a:noFill/>
          </a:ln>
        </p:spPr>
      </p:pic>
      <p:sp>
        <p:nvSpPr>
          <p:cNvPr id="1725" name="Google Shape;1725;p176"/>
          <p:cNvSpPr/>
          <p:nvPr/>
        </p:nvSpPr>
        <p:spPr>
          <a:xfrm rot="-8109576">
            <a:off x="7026040" y="3439589"/>
            <a:ext cx="228467" cy="318835"/>
          </a:xfrm>
          <a:prstGeom prst="upArrow">
            <a:avLst>
              <a:gd fmla="val 50000" name="adj1"/>
              <a:gd fmla="val 50000" name="adj2"/>
            </a:avLst>
          </a:prstGeom>
          <a:solidFill>
            <a:schemeClr val="accent1"/>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6" name="Google Shape;1726;p176"/>
          <p:cNvSpPr txBox="1"/>
          <p:nvPr/>
        </p:nvSpPr>
        <p:spPr>
          <a:xfrm rot="-2698783">
            <a:off x="6729629" y="3341039"/>
            <a:ext cx="599273" cy="261771"/>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rgbClr val="000000"/>
                </a:solidFill>
                <a:latin typeface="DM Sans"/>
                <a:ea typeface="DM Sans"/>
                <a:cs typeface="DM Sans"/>
                <a:sym typeface="DM Sans"/>
              </a:rPr>
              <a:t>Active</a:t>
            </a:r>
            <a:endParaRPr i="0" sz="800" u="none" cap="none" strike="noStrike">
              <a:solidFill>
                <a:srgbClr val="000000"/>
              </a:solidFill>
              <a:latin typeface="DM Sans"/>
              <a:ea typeface="DM Sans"/>
              <a:cs typeface="DM Sans"/>
              <a:sym typeface="DM Sans"/>
            </a:endParaRPr>
          </a:p>
        </p:txBody>
      </p:sp>
      <p:sp>
        <p:nvSpPr>
          <p:cNvPr id="1727" name="Google Shape;1727;p176"/>
          <p:cNvSpPr/>
          <p:nvPr/>
        </p:nvSpPr>
        <p:spPr>
          <a:xfrm rot="8096808">
            <a:off x="4970488" y="3415067"/>
            <a:ext cx="228466" cy="319047"/>
          </a:xfrm>
          <a:prstGeom prst="upArrow">
            <a:avLst>
              <a:gd fmla="val 50000" name="adj1"/>
              <a:gd fmla="val 50000" name="adj2"/>
            </a:avLst>
          </a:prstGeom>
          <a:noFill/>
          <a:ln cap="flat" cmpd="sng" w="9525">
            <a:solidFill>
              <a:srgbClr val="000000"/>
            </a:solidFill>
            <a:prstDash val="dash"/>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8" name="Google Shape;1728;p176"/>
          <p:cNvSpPr/>
          <p:nvPr/>
        </p:nvSpPr>
        <p:spPr>
          <a:xfrm rot="8096808">
            <a:off x="8018638" y="3415067"/>
            <a:ext cx="228466" cy="319047"/>
          </a:xfrm>
          <a:prstGeom prst="upArrow">
            <a:avLst>
              <a:gd fmla="val 50000" name="adj1"/>
              <a:gd fmla="val 50000" name="adj2"/>
            </a:avLst>
          </a:prstGeom>
          <a:noFill/>
          <a:ln cap="flat" cmpd="sng" w="9525">
            <a:solidFill>
              <a:srgbClr val="000000"/>
            </a:solidFill>
            <a:prstDash val="dash"/>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50"/>
          <p:cNvSpPr/>
          <p:nvPr/>
        </p:nvSpPr>
        <p:spPr>
          <a:xfrm>
            <a:off x="3312425" y="1170100"/>
            <a:ext cx="5564100" cy="45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0"/>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Day 1 </a:t>
            </a:r>
            <a:r>
              <a:rPr lang="en" sz="2400">
                <a:solidFill>
                  <a:schemeClr val="lt1"/>
                </a:solidFill>
                <a:latin typeface="DM Sans"/>
                <a:ea typeface="DM Sans"/>
                <a:cs typeface="DM Sans"/>
                <a:sym typeface="DM Sans"/>
              </a:rPr>
              <a:t>Agenda</a:t>
            </a:r>
            <a:endParaRPr sz="2400">
              <a:solidFill>
                <a:schemeClr val="lt1"/>
              </a:solidFill>
              <a:latin typeface="DM Sans"/>
              <a:ea typeface="DM Sans"/>
              <a:cs typeface="DM Sans"/>
              <a:sym typeface="DM Sans"/>
            </a:endParaRPr>
          </a:p>
        </p:txBody>
      </p:sp>
      <p:sp>
        <p:nvSpPr>
          <p:cNvPr id="1005" name="Google Shape;1005;p150"/>
          <p:cNvSpPr txBox="1"/>
          <p:nvPr/>
        </p:nvSpPr>
        <p:spPr>
          <a:xfrm>
            <a:off x="3400025" y="1306600"/>
            <a:ext cx="5388900" cy="43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Inconsolata"/>
                <a:ea typeface="Inconsolata"/>
                <a:cs typeface="Inconsolata"/>
                <a:sym typeface="Inconsolata"/>
              </a:rPr>
              <a:t>Workshop 4</a:t>
            </a:r>
            <a:r>
              <a:rPr b="1" lang="en" sz="2200">
                <a:latin typeface="Inconsolata"/>
                <a:ea typeface="Inconsolata"/>
                <a:cs typeface="Inconsolata"/>
                <a:sym typeface="Inconsolata"/>
              </a:rPr>
              <a:t> (2 hrs):</a:t>
            </a:r>
            <a:endParaRPr b="1" sz="2200">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latin typeface="Inconsolata"/>
                <a:ea typeface="Inconsolata"/>
                <a:cs typeface="Inconsolata"/>
                <a:sym typeface="Inconsolata"/>
              </a:rPr>
              <a:t>1.1 Unity Catalog</a:t>
            </a:r>
            <a:r>
              <a:rPr lang="en" sz="2000">
                <a:latin typeface="Inconsolata"/>
                <a:ea typeface="Inconsolata"/>
                <a:cs typeface="Inconsolata"/>
                <a:sym typeface="Inconsolata"/>
              </a:rPr>
              <a:t> (</a:t>
            </a:r>
            <a:r>
              <a:rPr lang="en" sz="2000">
                <a:solidFill>
                  <a:schemeClr val="dk2"/>
                </a:solidFill>
                <a:latin typeface="Inconsolata"/>
                <a:ea typeface="Inconsolata"/>
                <a:cs typeface="Inconsolata"/>
                <a:sym typeface="Inconsolata"/>
              </a:rPr>
              <a:t>60 min</a:t>
            </a:r>
            <a:r>
              <a:rPr lang="en" sz="2000">
                <a:latin typeface="Inconsolata"/>
                <a:ea typeface="Inconsolata"/>
                <a:cs typeface="Inconsolata"/>
                <a:sym typeface="Inconsolata"/>
              </a:rPr>
              <a:t>)</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Architecture</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User and Access Management</a:t>
            </a:r>
            <a:endParaRPr sz="2000">
              <a:latin typeface="Inconsolata"/>
              <a:ea typeface="Inconsolata"/>
              <a:cs typeface="Inconsolata"/>
              <a:sym typeface="Inconsolata"/>
            </a:endParaRPr>
          </a:p>
          <a:p>
            <a:pPr indent="-355600" lvl="0" marL="457200" rtl="0" algn="l">
              <a:lnSpc>
                <a:spcPct val="90000"/>
              </a:lnSpc>
              <a:spcBef>
                <a:spcPts val="0"/>
              </a:spcBef>
              <a:spcAft>
                <a:spcPts val="0"/>
              </a:spcAft>
              <a:buSzPts val="2000"/>
              <a:buFont typeface="Inconsolata"/>
              <a:buChar char="-"/>
            </a:pPr>
            <a:r>
              <a:rPr lang="en" sz="2000">
                <a:latin typeface="Inconsolata"/>
                <a:ea typeface="Inconsolata"/>
                <a:cs typeface="Inconsolata"/>
                <a:sym typeface="Inconsolata"/>
              </a:rPr>
              <a:t>Automated lineage for all workloads</a:t>
            </a:r>
            <a:endParaRPr sz="3600">
              <a:solidFill>
                <a:schemeClr val="dk1"/>
              </a:solidFill>
              <a:latin typeface="DM Sans Medium"/>
              <a:ea typeface="DM Sans Medium"/>
              <a:cs typeface="DM Sans Medium"/>
              <a:sym typeface="DM Sans Medium"/>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Data search and discovery</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Delta sharing</a:t>
            </a:r>
            <a:endParaRPr sz="2000">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2000">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latin typeface="Inconsolata"/>
                <a:ea typeface="Inconsolata"/>
                <a:cs typeface="Inconsolata"/>
                <a:sym typeface="Inconsolata"/>
              </a:rPr>
              <a:t>2.1 Disaster Recovery (</a:t>
            </a:r>
            <a:r>
              <a:rPr lang="en" sz="2000">
                <a:solidFill>
                  <a:schemeClr val="dk2"/>
                </a:solidFill>
                <a:latin typeface="Inconsolata"/>
                <a:ea typeface="Inconsolata"/>
                <a:cs typeface="Inconsolata"/>
                <a:sym typeface="Inconsolata"/>
              </a:rPr>
              <a:t>50 min</a:t>
            </a:r>
            <a:r>
              <a:rPr lang="en" sz="2000">
                <a:latin typeface="Inconsolata"/>
                <a:ea typeface="Inconsolata"/>
                <a:cs typeface="Inconsolata"/>
                <a:sym typeface="Inconsolata"/>
              </a:rPr>
              <a:t>)</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Definitions - DR, HA</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DR strategies with Azure Databricks</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Step by step implementation</a:t>
            </a:r>
            <a:endParaRPr sz="2000">
              <a:latin typeface="Inconsolata"/>
              <a:ea typeface="Inconsolata"/>
              <a:cs typeface="Inconsolata"/>
              <a:sym typeface="Inconsolata"/>
            </a:endParaRPr>
          </a:p>
        </p:txBody>
      </p:sp>
      <p:sp>
        <p:nvSpPr>
          <p:cNvPr id="1006" name="Google Shape;1006;p150"/>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77"/>
          <p:cNvSpPr txBox="1"/>
          <p:nvPr>
            <p:ph type="title"/>
          </p:nvPr>
        </p:nvSpPr>
        <p:spPr>
          <a:xfrm>
            <a:off x="749246" y="535633"/>
            <a:ext cx="88782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DR Considerations with Databricks</a:t>
            </a:r>
            <a:endParaRPr/>
          </a:p>
        </p:txBody>
      </p:sp>
      <p:sp>
        <p:nvSpPr>
          <p:cNvPr id="1734" name="Google Shape;1734;p17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78"/>
          <p:cNvSpPr/>
          <p:nvPr/>
        </p:nvSpPr>
        <p:spPr>
          <a:xfrm>
            <a:off x="7521950" y="2230625"/>
            <a:ext cx="4312500" cy="3905700"/>
          </a:xfrm>
          <a:prstGeom prst="roundRect">
            <a:avLst>
              <a:gd fmla="val 5209" name="adj"/>
            </a:avLst>
          </a:prstGeom>
          <a:noFill/>
          <a:ln cap="flat" cmpd="sng" w="19050">
            <a:solidFill>
              <a:schemeClr val="accent1"/>
            </a:solidFill>
            <a:prstDash val="solid"/>
            <a:round/>
            <a:headEnd len="sm" w="sm" type="none"/>
            <a:tailEnd len="sm" w="sm" type="none"/>
          </a:ln>
        </p:spPr>
        <p:txBody>
          <a:bodyPr anchorCtr="0" anchor="t"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1B5162"/>
                </a:solidFill>
                <a:latin typeface="DM Sans Medium"/>
                <a:ea typeface="DM Sans Medium"/>
                <a:cs typeface="DM Sans Medium"/>
                <a:sym typeface="DM Sans Medium"/>
              </a:rPr>
              <a:t>Data Plane</a:t>
            </a:r>
            <a:endParaRPr b="0" i="0" sz="2100" u="none" cap="none" strike="noStrike">
              <a:solidFill>
                <a:srgbClr val="1B5162"/>
              </a:solidFill>
              <a:latin typeface="DM Sans Medium"/>
              <a:ea typeface="DM Sans Medium"/>
              <a:cs typeface="DM Sans Medium"/>
              <a:sym typeface="DM Sans Medium"/>
            </a:endParaRPr>
          </a:p>
        </p:txBody>
      </p:sp>
      <p:sp>
        <p:nvSpPr>
          <p:cNvPr id="1740" name="Google Shape;1740;p178"/>
          <p:cNvSpPr/>
          <p:nvPr/>
        </p:nvSpPr>
        <p:spPr>
          <a:xfrm>
            <a:off x="10232700" y="2816050"/>
            <a:ext cx="1531500" cy="3041100"/>
          </a:xfrm>
          <a:prstGeom prst="roundRect">
            <a:avLst>
              <a:gd fmla="val 6398" name="adj"/>
            </a:avLst>
          </a:prstGeom>
          <a:noFill/>
          <a:ln cap="flat" cmpd="sng" w="19050">
            <a:solidFill>
              <a:srgbClr val="1B5162"/>
            </a:solidFill>
            <a:prstDash val="solid"/>
            <a:round/>
            <a:headEnd len="sm" w="sm" type="none"/>
            <a:tailEnd len="sm" w="sm" type="none"/>
          </a:ln>
        </p:spPr>
        <p:txBody>
          <a:bodyPr anchorCtr="0" anchor="t"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1B5162"/>
                </a:solidFill>
                <a:latin typeface="DM Sans Medium"/>
                <a:ea typeface="DM Sans Medium"/>
                <a:cs typeface="DM Sans Medium"/>
                <a:sym typeface="DM Sans Medium"/>
              </a:rPr>
              <a:t>Your Cloud Storage</a:t>
            </a:r>
            <a:endParaRPr b="0" i="0" sz="1600" u="none" cap="none" strike="noStrike">
              <a:solidFill>
                <a:srgbClr val="1B5162"/>
              </a:solidFill>
              <a:latin typeface="DM Sans Medium"/>
              <a:ea typeface="DM Sans Medium"/>
              <a:cs typeface="DM Sans Medium"/>
              <a:sym typeface="DM Sans Medium"/>
            </a:endParaRPr>
          </a:p>
        </p:txBody>
      </p:sp>
      <p:sp>
        <p:nvSpPr>
          <p:cNvPr id="1741" name="Google Shape;1741;p178"/>
          <p:cNvSpPr/>
          <p:nvPr/>
        </p:nvSpPr>
        <p:spPr>
          <a:xfrm>
            <a:off x="10319436" y="3511950"/>
            <a:ext cx="1358100" cy="22677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1742" name="Google Shape;1742;p178"/>
          <p:cNvSpPr/>
          <p:nvPr/>
        </p:nvSpPr>
        <p:spPr>
          <a:xfrm>
            <a:off x="7659915" y="2849950"/>
            <a:ext cx="2151300" cy="3041100"/>
          </a:xfrm>
          <a:prstGeom prst="roundRect">
            <a:avLst>
              <a:gd fmla="val 6398" name="adj"/>
            </a:avLst>
          </a:prstGeom>
          <a:noFill/>
          <a:ln cap="flat" cmpd="sng" w="19050">
            <a:solidFill>
              <a:srgbClr val="1B5162"/>
            </a:solidFill>
            <a:prstDash val="solid"/>
            <a:round/>
            <a:headEnd len="sm" w="sm" type="none"/>
            <a:tailEnd len="sm" w="sm" type="none"/>
          </a:ln>
        </p:spPr>
        <p:txBody>
          <a:bodyPr anchorCtr="0" anchor="t"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rPr lang="en" sz="1600">
                <a:solidFill>
                  <a:srgbClr val="1B5162"/>
                </a:solidFill>
                <a:latin typeface="DM Sans Medium"/>
                <a:ea typeface="DM Sans Medium"/>
                <a:cs typeface="DM Sans Medium"/>
                <a:sym typeface="DM Sans Medium"/>
              </a:rPr>
              <a:t>Your Cloud Compute</a:t>
            </a:r>
            <a:endParaRPr b="0" i="0" sz="1600" u="none" cap="none" strike="noStrike">
              <a:solidFill>
                <a:srgbClr val="1B5162"/>
              </a:solidFill>
              <a:latin typeface="DM Sans Medium"/>
              <a:ea typeface="DM Sans Medium"/>
              <a:cs typeface="DM Sans Medium"/>
              <a:sym typeface="DM Sans Medium"/>
            </a:endParaRPr>
          </a:p>
        </p:txBody>
      </p:sp>
      <p:sp>
        <p:nvSpPr>
          <p:cNvPr id="1743" name="Google Shape;1743;p178"/>
          <p:cNvSpPr/>
          <p:nvPr/>
        </p:nvSpPr>
        <p:spPr>
          <a:xfrm>
            <a:off x="7797313" y="3511950"/>
            <a:ext cx="1900800" cy="22677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1744" name="Google Shape;1744;p178"/>
          <p:cNvSpPr/>
          <p:nvPr/>
        </p:nvSpPr>
        <p:spPr>
          <a:xfrm>
            <a:off x="2418438" y="2249650"/>
            <a:ext cx="4636800" cy="3905700"/>
          </a:xfrm>
          <a:prstGeom prst="roundRect">
            <a:avLst>
              <a:gd fmla="val 5209" name="adj"/>
            </a:avLst>
          </a:prstGeom>
          <a:noFill/>
          <a:ln cap="flat" cmpd="sng" w="19050">
            <a:solidFill>
              <a:schemeClr val="accent1"/>
            </a:solidFill>
            <a:prstDash val="solid"/>
            <a:round/>
            <a:headEnd len="sm" w="sm" type="none"/>
            <a:tailEnd len="sm" w="sm" type="none"/>
          </a:ln>
        </p:spPr>
        <p:txBody>
          <a:bodyPr anchorCtr="0" anchor="t"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2000"/>
              <a:buFont typeface="Arial"/>
              <a:buNone/>
            </a:pPr>
            <a:r>
              <a:rPr i="0" lang="en" sz="2000" u="none" cap="none" strike="noStrike">
                <a:solidFill>
                  <a:srgbClr val="1B5162"/>
                </a:solidFill>
                <a:latin typeface="DM Sans Medium"/>
                <a:ea typeface="DM Sans Medium"/>
                <a:cs typeface="DM Sans Medium"/>
                <a:sym typeface="DM Sans Medium"/>
              </a:rPr>
              <a:t>Control Plane</a:t>
            </a:r>
            <a:endParaRPr i="0" sz="2000" u="none" cap="none" strike="noStrike">
              <a:solidFill>
                <a:srgbClr val="1B5162"/>
              </a:solidFill>
              <a:latin typeface="DM Sans Medium"/>
              <a:ea typeface="DM Sans Medium"/>
              <a:cs typeface="DM Sans Medium"/>
              <a:sym typeface="DM Sans Medium"/>
            </a:endParaRPr>
          </a:p>
        </p:txBody>
      </p:sp>
      <p:sp>
        <p:nvSpPr>
          <p:cNvPr id="1745" name="Google Shape;1745;p178"/>
          <p:cNvSpPr/>
          <p:nvPr/>
        </p:nvSpPr>
        <p:spPr>
          <a:xfrm>
            <a:off x="2548775" y="3110624"/>
            <a:ext cx="4372800" cy="290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1746" name="Google Shape;1746;p178"/>
          <p:cNvSpPr txBox="1"/>
          <p:nvPr>
            <p:ph idx="4294967295" type="title"/>
          </p:nvPr>
        </p:nvSpPr>
        <p:spPr>
          <a:xfrm>
            <a:off x="390679" y="338797"/>
            <a:ext cx="10658400" cy="582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4000"/>
              <a:buFont typeface="DM Sans Medium"/>
              <a:buNone/>
            </a:pPr>
            <a:r>
              <a:rPr lang="en" sz="3400"/>
              <a:t>Databricks Architecture</a:t>
            </a:r>
            <a:endParaRPr sz="3400"/>
          </a:p>
        </p:txBody>
      </p:sp>
      <p:sp>
        <p:nvSpPr>
          <p:cNvPr id="1747" name="Google Shape;1747;p178"/>
          <p:cNvSpPr txBox="1"/>
          <p:nvPr>
            <p:ph idx="4294967295" type="sldNum"/>
          </p:nvPr>
        </p:nvSpPr>
        <p:spPr>
          <a:xfrm>
            <a:off x="10946521" y="6455071"/>
            <a:ext cx="324000" cy="1872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748" name="Google Shape;1748;p178"/>
          <p:cNvSpPr txBox="1"/>
          <p:nvPr/>
        </p:nvSpPr>
        <p:spPr>
          <a:xfrm>
            <a:off x="228600" y="1401500"/>
            <a:ext cx="1531500" cy="633900"/>
          </a:xfrm>
          <a:prstGeom prst="rect">
            <a:avLst/>
          </a:prstGeom>
          <a:solidFill>
            <a:srgbClr val="EFEFEF"/>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SzPts val="2800"/>
              <a:buFont typeface="Arial"/>
              <a:buNone/>
            </a:pPr>
            <a:r>
              <a:rPr lang="en" sz="2200">
                <a:solidFill>
                  <a:srgbClr val="1B5162"/>
                </a:solidFill>
                <a:latin typeface="DM Sans Medium"/>
                <a:ea typeface="DM Sans Medium"/>
                <a:cs typeface="DM Sans Medium"/>
                <a:sym typeface="DM Sans Medium"/>
              </a:rPr>
              <a:t>Data</a:t>
            </a:r>
            <a:endParaRPr b="0" i="0" sz="2200" u="none" cap="none" strike="noStrike">
              <a:solidFill>
                <a:srgbClr val="1B5162"/>
              </a:solidFill>
              <a:latin typeface="DM Sans Medium"/>
              <a:ea typeface="DM Sans Medium"/>
              <a:cs typeface="DM Sans Medium"/>
              <a:sym typeface="DM Sans Medium"/>
            </a:endParaRPr>
          </a:p>
        </p:txBody>
      </p:sp>
      <p:sp>
        <p:nvSpPr>
          <p:cNvPr id="1749" name="Google Shape;1749;p178"/>
          <p:cNvSpPr txBox="1"/>
          <p:nvPr/>
        </p:nvSpPr>
        <p:spPr>
          <a:xfrm>
            <a:off x="2418450" y="1401500"/>
            <a:ext cx="4636800" cy="633900"/>
          </a:xfrm>
          <a:prstGeom prst="rect">
            <a:avLst/>
          </a:prstGeom>
          <a:solidFill>
            <a:srgbClr val="EFEFEF"/>
          </a:solidFill>
          <a:ln>
            <a:noFill/>
          </a:ln>
        </p:spPr>
        <p:txBody>
          <a:bodyPr anchorCtr="0" anchor="ctr" bIns="121925" lIns="121925" spcFirstLastPara="1" rIns="121925" wrap="square" tIns="121925">
            <a:noAutofit/>
          </a:bodyPr>
          <a:lstStyle/>
          <a:p>
            <a:pPr indent="0" lvl="0" marL="0" marR="0" rtl="0" algn="ctr">
              <a:lnSpc>
                <a:spcPct val="100000"/>
              </a:lnSpc>
              <a:spcBef>
                <a:spcPts val="0"/>
              </a:spcBef>
              <a:spcAft>
                <a:spcPts val="0"/>
              </a:spcAft>
              <a:buClr>
                <a:srgbClr val="000000"/>
              </a:buClr>
              <a:buSzPts val="2800"/>
              <a:buFont typeface="Arial"/>
              <a:buNone/>
            </a:pPr>
            <a:r>
              <a:rPr b="0" i="0" lang="en" sz="2200" u="none" cap="none" strike="noStrike">
                <a:solidFill>
                  <a:srgbClr val="1B5162"/>
                </a:solidFill>
                <a:latin typeface="DM Sans Medium"/>
                <a:ea typeface="DM Sans Medium"/>
                <a:cs typeface="DM Sans Medium"/>
                <a:sym typeface="DM Sans Medium"/>
              </a:rPr>
              <a:t>Databricks Cloud Account</a:t>
            </a:r>
            <a:endParaRPr b="0" i="0" sz="2200" u="none" cap="none" strike="noStrike">
              <a:solidFill>
                <a:srgbClr val="1B5162"/>
              </a:solidFill>
              <a:latin typeface="DM Sans Medium"/>
              <a:ea typeface="DM Sans Medium"/>
              <a:cs typeface="DM Sans Medium"/>
              <a:sym typeface="DM Sans Medium"/>
            </a:endParaRPr>
          </a:p>
        </p:txBody>
      </p:sp>
      <p:sp>
        <p:nvSpPr>
          <p:cNvPr id="1750" name="Google Shape;1750;p178"/>
          <p:cNvSpPr/>
          <p:nvPr/>
        </p:nvSpPr>
        <p:spPr>
          <a:xfrm>
            <a:off x="228600" y="2265828"/>
            <a:ext cx="1531500" cy="2267700"/>
          </a:xfrm>
          <a:prstGeom prst="roundRect">
            <a:avLst>
              <a:gd fmla="val 5492" name="adj"/>
            </a:avLst>
          </a:prstGeom>
          <a:noFill/>
          <a:ln cap="flat" cmpd="sng" w="19050">
            <a:solidFill>
              <a:srgbClr val="1B5162"/>
            </a:solidFill>
            <a:prstDash val="solid"/>
            <a:round/>
            <a:headEnd len="sm" w="sm" type="none"/>
            <a:tailEnd len="sm" w="sm" type="none"/>
          </a:ln>
        </p:spPr>
        <p:txBody>
          <a:bodyPr anchorCtr="0" anchor="t" bIns="60900" lIns="121925" spcFirstLastPara="1" rIns="121925" wrap="square" tIns="60900">
            <a:noAutofit/>
          </a:bodyPr>
          <a:lstStyle/>
          <a:p>
            <a:pPr indent="0" lvl="0" marL="0" marR="0" rtl="0" algn="ctr">
              <a:lnSpc>
                <a:spcPct val="100000"/>
              </a:lnSpc>
              <a:spcBef>
                <a:spcPts val="0"/>
              </a:spcBef>
              <a:spcAft>
                <a:spcPts val="0"/>
              </a:spcAft>
              <a:buClr>
                <a:srgbClr val="000000"/>
              </a:buClr>
              <a:buSzPts val="2100"/>
              <a:buFont typeface="Arial"/>
              <a:buNone/>
            </a:pPr>
            <a:r>
              <a:rPr lang="en" sz="1600">
                <a:solidFill>
                  <a:srgbClr val="1B5162"/>
                </a:solidFill>
                <a:latin typeface="DM Sans Medium"/>
                <a:ea typeface="DM Sans Medium"/>
                <a:cs typeface="DM Sans Medium"/>
                <a:sym typeface="DM Sans Medium"/>
              </a:rPr>
              <a:t>Streaming</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2100"/>
              <a:buFont typeface="Arial"/>
              <a:buNone/>
            </a:pPr>
            <a:r>
              <a:rPr lang="en" sz="1600">
                <a:solidFill>
                  <a:srgbClr val="1B5162"/>
                </a:solidFill>
                <a:latin typeface="DM Sans Medium"/>
                <a:ea typeface="DM Sans Medium"/>
                <a:cs typeface="DM Sans Medium"/>
                <a:sym typeface="DM Sans Medium"/>
              </a:rPr>
              <a:t>Data</a:t>
            </a:r>
            <a:endParaRPr b="0" i="0" sz="1600" u="none" cap="none" strike="noStrike">
              <a:solidFill>
                <a:srgbClr val="1B5162"/>
              </a:solidFill>
              <a:latin typeface="DM Sans Medium"/>
              <a:ea typeface="DM Sans Medium"/>
              <a:cs typeface="DM Sans Medium"/>
              <a:sym typeface="DM Sans Medium"/>
            </a:endParaRPr>
          </a:p>
        </p:txBody>
      </p:sp>
      <p:cxnSp>
        <p:nvCxnSpPr>
          <p:cNvPr id="1751" name="Google Shape;1751;p178"/>
          <p:cNvCxnSpPr/>
          <p:nvPr/>
        </p:nvCxnSpPr>
        <p:spPr>
          <a:xfrm>
            <a:off x="2082058" y="1428094"/>
            <a:ext cx="10800" cy="4772100"/>
          </a:xfrm>
          <a:prstGeom prst="straightConnector1">
            <a:avLst/>
          </a:prstGeom>
          <a:noFill/>
          <a:ln cap="flat" cmpd="sng" w="9525">
            <a:solidFill>
              <a:srgbClr val="D8D8D8"/>
            </a:solidFill>
            <a:prstDash val="dash"/>
            <a:round/>
            <a:headEnd len="sm" w="sm" type="none"/>
            <a:tailEnd len="sm" w="sm" type="none"/>
          </a:ln>
          <a:effectLst>
            <a:outerShdw blurRad="40000" rotWithShape="0" dir="5400000" dist="20000">
              <a:srgbClr val="000000">
                <a:alpha val="36470"/>
              </a:srgbClr>
            </a:outerShdw>
          </a:effectLst>
        </p:spPr>
      </p:cxnSp>
      <p:cxnSp>
        <p:nvCxnSpPr>
          <p:cNvPr id="1752" name="Google Shape;1752;p178"/>
          <p:cNvCxnSpPr>
            <a:stCxn id="1750" idx="3"/>
          </p:cNvCxnSpPr>
          <p:nvPr/>
        </p:nvCxnSpPr>
        <p:spPr>
          <a:xfrm>
            <a:off x="1760100" y="3399678"/>
            <a:ext cx="672000" cy="6600"/>
          </a:xfrm>
          <a:prstGeom prst="straightConnector1">
            <a:avLst/>
          </a:prstGeom>
          <a:noFill/>
          <a:ln cap="flat" cmpd="sng" w="19050">
            <a:solidFill>
              <a:srgbClr val="1B5161"/>
            </a:solidFill>
            <a:prstDash val="solid"/>
            <a:round/>
            <a:headEnd len="med" w="med" type="oval"/>
            <a:tailEnd len="sm" w="sm" type="oval"/>
          </a:ln>
        </p:spPr>
      </p:cxnSp>
      <p:sp>
        <p:nvSpPr>
          <p:cNvPr id="1753" name="Google Shape;1753;p178"/>
          <p:cNvSpPr txBox="1"/>
          <p:nvPr/>
        </p:nvSpPr>
        <p:spPr>
          <a:xfrm>
            <a:off x="2470642" y="4006252"/>
            <a:ext cx="1358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1"/>
                </a:solidFill>
                <a:latin typeface="DM Sans Medium"/>
                <a:ea typeface="DM Sans Medium"/>
                <a:cs typeface="DM Sans Medium"/>
                <a:sym typeface="DM Sans Medium"/>
              </a:rPr>
              <a:t>Notebooks</a:t>
            </a:r>
            <a:endParaRPr sz="1500">
              <a:solidFill>
                <a:schemeClr val="accent1"/>
              </a:solidFill>
              <a:latin typeface="DM Sans Medium"/>
              <a:ea typeface="DM Sans Medium"/>
              <a:cs typeface="DM Sans Medium"/>
              <a:sym typeface="DM Sans Medium"/>
            </a:endParaRPr>
          </a:p>
        </p:txBody>
      </p:sp>
      <p:sp>
        <p:nvSpPr>
          <p:cNvPr id="1754" name="Google Shape;1754;p178"/>
          <p:cNvSpPr txBox="1"/>
          <p:nvPr/>
        </p:nvSpPr>
        <p:spPr>
          <a:xfrm>
            <a:off x="10566451" y="4292830"/>
            <a:ext cx="914700" cy="36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3A3838"/>
                </a:solidFill>
                <a:latin typeface="DM Sans"/>
                <a:ea typeface="DM Sans"/>
                <a:cs typeface="DM Sans"/>
                <a:sym typeface="DM Sans"/>
              </a:rPr>
              <a:t>DBFS Root </a:t>
            </a:r>
            <a:endParaRPr b="0" i="0" sz="1500" u="none" cap="none" strike="noStrike">
              <a:solidFill>
                <a:srgbClr val="3A3838"/>
              </a:solidFill>
              <a:latin typeface="DM Sans"/>
              <a:ea typeface="DM Sans"/>
              <a:cs typeface="DM Sans"/>
              <a:sym typeface="DM Sans"/>
            </a:endParaRPr>
          </a:p>
        </p:txBody>
      </p:sp>
      <p:sp>
        <p:nvSpPr>
          <p:cNvPr id="1755" name="Google Shape;1755;p178"/>
          <p:cNvSpPr txBox="1"/>
          <p:nvPr/>
        </p:nvSpPr>
        <p:spPr>
          <a:xfrm>
            <a:off x="10566448" y="5473640"/>
            <a:ext cx="914700" cy="365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3A3838"/>
                </a:solidFill>
                <a:latin typeface="DM Sans"/>
                <a:ea typeface="DM Sans"/>
                <a:cs typeface="DM Sans"/>
                <a:sym typeface="DM Sans"/>
              </a:rPr>
              <a:t>Data</a:t>
            </a:r>
            <a:endParaRPr b="0" i="0" sz="1500" u="none" cap="none" strike="noStrike">
              <a:solidFill>
                <a:srgbClr val="3A3838"/>
              </a:solidFill>
              <a:latin typeface="DM Sans"/>
              <a:ea typeface="DM Sans"/>
              <a:cs typeface="DM Sans"/>
              <a:sym typeface="DM Sans"/>
            </a:endParaRPr>
          </a:p>
        </p:txBody>
      </p:sp>
      <p:grpSp>
        <p:nvGrpSpPr>
          <p:cNvPr id="1756" name="Google Shape;1756;p178"/>
          <p:cNvGrpSpPr/>
          <p:nvPr/>
        </p:nvGrpSpPr>
        <p:grpSpPr>
          <a:xfrm>
            <a:off x="7854897" y="3624461"/>
            <a:ext cx="816338" cy="1014930"/>
            <a:chOff x="2203845" y="2852468"/>
            <a:chExt cx="951000" cy="1153067"/>
          </a:xfrm>
        </p:grpSpPr>
        <p:pic>
          <p:nvPicPr>
            <p:cNvPr id="1757" name="Google Shape;1757;p178"/>
            <p:cNvPicPr preferRelativeResize="0"/>
            <p:nvPr/>
          </p:nvPicPr>
          <p:blipFill rotWithShape="1">
            <a:blip r:embed="rId3">
              <a:alphaModFix/>
            </a:blip>
            <a:srcRect b="0" l="0" r="0" t="0"/>
            <a:stretch/>
          </p:blipFill>
          <p:spPr>
            <a:xfrm>
              <a:off x="2307120" y="2852468"/>
              <a:ext cx="744464" cy="744458"/>
            </a:xfrm>
            <a:prstGeom prst="rect">
              <a:avLst/>
            </a:prstGeom>
            <a:noFill/>
            <a:ln>
              <a:noFill/>
            </a:ln>
          </p:spPr>
        </p:pic>
        <p:sp>
          <p:nvSpPr>
            <p:cNvPr id="1758" name="Google Shape;1758;p178"/>
            <p:cNvSpPr/>
            <p:nvPr/>
          </p:nvSpPr>
          <p:spPr>
            <a:xfrm>
              <a:off x="2203845" y="3596935"/>
              <a:ext cx="951000" cy="408600"/>
            </a:xfrm>
            <a:prstGeom prst="roundRect">
              <a:avLst>
                <a:gd fmla="val 16667" name="adj"/>
              </a:avLst>
            </a:prstGeom>
            <a:noFill/>
            <a:ln>
              <a:noFill/>
            </a:ln>
          </p:spPr>
          <p:txBody>
            <a:bodyPr anchorCtr="0" anchor="t" bIns="45650" lIns="91375" spcFirstLastPara="1" rIns="91375" wrap="square" tIns="45650">
              <a:noAutofit/>
            </a:bodyPr>
            <a:lstStyle/>
            <a:p>
              <a:pPr indent="0" lvl="0" marL="0" marR="0" rtl="0" algn="ctr">
                <a:lnSpc>
                  <a:spcPct val="100000"/>
                </a:lnSpc>
                <a:spcBef>
                  <a:spcPts val="0"/>
                </a:spcBef>
                <a:spcAft>
                  <a:spcPts val="0"/>
                </a:spcAft>
                <a:buClr>
                  <a:srgbClr val="000000"/>
                </a:buClr>
                <a:buSzPts val="1500"/>
                <a:buFont typeface="Arial"/>
                <a:buNone/>
              </a:pPr>
              <a:r>
                <a:rPr b="0" i="0" lang="en" u="none" cap="none" strike="noStrike">
                  <a:solidFill>
                    <a:srgbClr val="3A3838"/>
                  </a:solidFill>
                  <a:latin typeface="DM Sans"/>
                  <a:ea typeface="DM Sans"/>
                  <a:cs typeface="DM Sans"/>
                  <a:sym typeface="DM Sans"/>
                </a:rPr>
                <a:t>Cluster</a:t>
              </a:r>
              <a:endParaRPr b="0" i="0" u="none" cap="none" strike="noStrike">
                <a:solidFill>
                  <a:srgbClr val="000000"/>
                </a:solidFill>
                <a:latin typeface="DM Sans"/>
                <a:ea typeface="DM Sans"/>
                <a:cs typeface="DM Sans"/>
                <a:sym typeface="DM Sans"/>
              </a:endParaRPr>
            </a:p>
          </p:txBody>
        </p:sp>
      </p:grpSp>
      <p:sp>
        <p:nvSpPr>
          <p:cNvPr id="1759" name="Google Shape;1759;p178"/>
          <p:cNvSpPr/>
          <p:nvPr/>
        </p:nvSpPr>
        <p:spPr>
          <a:xfrm>
            <a:off x="7502049" y="1403000"/>
            <a:ext cx="4312500" cy="630900"/>
          </a:xfrm>
          <a:prstGeom prst="rect">
            <a:avLst/>
          </a:prstGeom>
          <a:solidFill>
            <a:srgbClr val="EFEFEF"/>
          </a:solidFill>
          <a:ln>
            <a:noFill/>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2800"/>
              <a:buFont typeface="Arial"/>
              <a:buNone/>
            </a:pPr>
            <a:r>
              <a:rPr lang="en" sz="2200">
                <a:solidFill>
                  <a:srgbClr val="1B5162"/>
                </a:solidFill>
                <a:latin typeface="DM Sans Medium"/>
                <a:ea typeface="DM Sans Medium"/>
                <a:cs typeface="DM Sans Medium"/>
                <a:sym typeface="DM Sans Medium"/>
              </a:rPr>
              <a:t>Customer Cloud Account</a:t>
            </a:r>
            <a:endParaRPr b="0" i="0" sz="2200" u="none" cap="none" strike="noStrike">
              <a:solidFill>
                <a:schemeClr val="dk2"/>
              </a:solidFill>
              <a:latin typeface="DM Sans"/>
              <a:ea typeface="DM Sans"/>
              <a:cs typeface="DM Sans"/>
              <a:sym typeface="DM Sans"/>
            </a:endParaRPr>
          </a:p>
        </p:txBody>
      </p:sp>
      <p:pic>
        <p:nvPicPr>
          <p:cNvPr id="1760" name="Google Shape;1760;p178"/>
          <p:cNvPicPr preferRelativeResize="0"/>
          <p:nvPr/>
        </p:nvPicPr>
        <p:blipFill rotWithShape="1">
          <a:blip r:embed="rId4">
            <a:alphaModFix/>
          </a:blip>
          <a:srcRect b="0" l="0" r="0" t="0"/>
          <a:stretch/>
        </p:blipFill>
        <p:spPr>
          <a:xfrm>
            <a:off x="10289656" y="4732932"/>
            <a:ext cx="781787" cy="781787"/>
          </a:xfrm>
          <a:prstGeom prst="rect">
            <a:avLst/>
          </a:prstGeom>
          <a:noFill/>
          <a:ln>
            <a:noFill/>
          </a:ln>
        </p:spPr>
      </p:pic>
      <p:pic>
        <p:nvPicPr>
          <p:cNvPr id="1761" name="Google Shape;1761;p178"/>
          <p:cNvPicPr preferRelativeResize="0"/>
          <p:nvPr/>
        </p:nvPicPr>
        <p:blipFill rotWithShape="1">
          <a:blip r:embed="rId4">
            <a:alphaModFix/>
          </a:blip>
          <a:srcRect b="0" l="0" r="0" t="0"/>
          <a:stretch/>
        </p:blipFill>
        <p:spPr>
          <a:xfrm>
            <a:off x="10645344" y="3511938"/>
            <a:ext cx="781787" cy="781787"/>
          </a:xfrm>
          <a:prstGeom prst="rect">
            <a:avLst/>
          </a:prstGeom>
          <a:noFill/>
          <a:ln>
            <a:noFill/>
          </a:ln>
        </p:spPr>
      </p:pic>
      <p:pic>
        <p:nvPicPr>
          <p:cNvPr id="1762" name="Google Shape;1762;p178"/>
          <p:cNvPicPr preferRelativeResize="0"/>
          <p:nvPr/>
        </p:nvPicPr>
        <p:blipFill rotWithShape="1">
          <a:blip r:embed="rId4">
            <a:alphaModFix/>
          </a:blip>
          <a:srcRect b="0" l="0" r="0" t="0"/>
          <a:stretch/>
        </p:blipFill>
        <p:spPr>
          <a:xfrm>
            <a:off x="10975457" y="4732932"/>
            <a:ext cx="781787" cy="781787"/>
          </a:xfrm>
          <a:prstGeom prst="rect">
            <a:avLst/>
          </a:prstGeom>
          <a:noFill/>
          <a:ln>
            <a:noFill/>
          </a:ln>
        </p:spPr>
      </p:pic>
      <p:grpSp>
        <p:nvGrpSpPr>
          <p:cNvPr id="1763" name="Google Shape;1763;p178"/>
          <p:cNvGrpSpPr/>
          <p:nvPr/>
        </p:nvGrpSpPr>
        <p:grpSpPr>
          <a:xfrm>
            <a:off x="10924764" y="5105222"/>
            <a:ext cx="197768" cy="38762"/>
            <a:chOff x="268600" y="5129784"/>
            <a:chExt cx="197768" cy="38766"/>
          </a:xfrm>
        </p:grpSpPr>
        <p:cxnSp>
          <p:nvCxnSpPr>
            <p:cNvPr id="1764" name="Google Shape;1764;p178"/>
            <p:cNvCxnSpPr/>
            <p:nvPr/>
          </p:nvCxnSpPr>
          <p:spPr>
            <a:xfrm>
              <a:off x="268600" y="5131950"/>
              <a:ext cx="36600" cy="36600"/>
            </a:xfrm>
            <a:prstGeom prst="straightConnector1">
              <a:avLst/>
            </a:prstGeom>
            <a:noFill/>
            <a:ln cap="flat" cmpd="sng" w="38100">
              <a:solidFill>
                <a:srgbClr val="1B5161"/>
              </a:solidFill>
              <a:prstDash val="dot"/>
              <a:round/>
              <a:headEnd len="sm" w="sm" type="none"/>
              <a:tailEnd len="sm" w="sm" type="none"/>
            </a:ln>
          </p:spPr>
        </p:cxnSp>
        <p:cxnSp>
          <p:nvCxnSpPr>
            <p:cNvPr id="1765" name="Google Shape;1765;p178"/>
            <p:cNvCxnSpPr/>
            <p:nvPr/>
          </p:nvCxnSpPr>
          <p:spPr>
            <a:xfrm>
              <a:off x="347472" y="5129784"/>
              <a:ext cx="36600" cy="36600"/>
            </a:xfrm>
            <a:prstGeom prst="straightConnector1">
              <a:avLst/>
            </a:prstGeom>
            <a:noFill/>
            <a:ln cap="flat" cmpd="sng" w="38100">
              <a:solidFill>
                <a:srgbClr val="1B5161"/>
              </a:solidFill>
              <a:prstDash val="dot"/>
              <a:round/>
              <a:headEnd len="sm" w="sm" type="none"/>
              <a:tailEnd len="sm" w="sm" type="none"/>
            </a:ln>
          </p:spPr>
        </p:cxnSp>
        <p:cxnSp>
          <p:nvCxnSpPr>
            <p:cNvPr id="1766" name="Google Shape;1766;p178"/>
            <p:cNvCxnSpPr/>
            <p:nvPr/>
          </p:nvCxnSpPr>
          <p:spPr>
            <a:xfrm>
              <a:off x="429768" y="5129784"/>
              <a:ext cx="36600" cy="36600"/>
            </a:xfrm>
            <a:prstGeom prst="straightConnector1">
              <a:avLst/>
            </a:prstGeom>
            <a:noFill/>
            <a:ln cap="flat" cmpd="sng" w="38100">
              <a:solidFill>
                <a:srgbClr val="1B5161"/>
              </a:solidFill>
              <a:prstDash val="dot"/>
              <a:round/>
              <a:headEnd len="sm" w="sm" type="none"/>
              <a:tailEnd len="sm" w="sm" type="none"/>
            </a:ln>
          </p:spPr>
        </p:cxnSp>
      </p:grpSp>
      <p:grpSp>
        <p:nvGrpSpPr>
          <p:cNvPr id="1767" name="Google Shape;1767;p178"/>
          <p:cNvGrpSpPr/>
          <p:nvPr/>
        </p:nvGrpSpPr>
        <p:grpSpPr>
          <a:xfrm>
            <a:off x="8770609" y="3624461"/>
            <a:ext cx="816338" cy="1014930"/>
            <a:chOff x="2203845" y="2852468"/>
            <a:chExt cx="951000" cy="1153067"/>
          </a:xfrm>
        </p:grpSpPr>
        <p:pic>
          <p:nvPicPr>
            <p:cNvPr id="1768" name="Google Shape;1768;p178"/>
            <p:cNvPicPr preferRelativeResize="0"/>
            <p:nvPr/>
          </p:nvPicPr>
          <p:blipFill rotWithShape="1">
            <a:blip r:embed="rId3">
              <a:alphaModFix/>
            </a:blip>
            <a:srcRect b="0" l="0" r="0" t="0"/>
            <a:stretch/>
          </p:blipFill>
          <p:spPr>
            <a:xfrm>
              <a:off x="2307120" y="2852468"/>
              <a:ext cx="744464" cy="744458"/>
            </a:xfrm>
            <a:prstGeom prst="rect">
              <a:avLst/>
            </a:prstGeom>
            <a:noFill/>
            <a:ln>
              <a:noFill/>
            </a:ln>
          </p:spPr>
        </p:pic>
        <p:sp>
          <p:nvSpPr>
            <p:cNvPr id="1769" name="Google Shape;1769;p178"/>
            <p:cNvSpPr/>
            <p:nvPr/>
          </p:nvSpPr>
          <p:spPr>
            <a:xfrm>
              <a:off x="2203845" y="3596935"/>
              <a:ext cx="951000" cy="408600"/>
            </a:xfrm>
            <a:prstGeom prst="roundRect">
              <a:avLst>
                <a:gd fmla="val 16667" name="adj"/>
              </a:avLst>
            </a:prstGeom>
            <a:noFill/>
            <a:ln>
              <a:noFill/>
            </a:ln>
          </p:spPr>
          <p:txBody>
            <a:bodyPr anchorCtr="0" anchor="t" bIns="45650" lIns="91375" spcFirstLastPara="1" rIns="91375" wrap="square" tIns="45650">
              <a:noAutofit/>
            </a:bodyPr>
            <a:lstStyle/>
            <a:p>
              <a:pPr indent="0" lvl="0" marL="0" marR="0" rtl="0" algn="ctr">
                <a:lnSpc>
                  <a:spcPct val="100000"/>
                </a:lnSpc>
                <a:spcBef>
                  <a:spcPts val="0"/>
                </a:spcBef>
                <a:spcAft>
                  <a:spcPts val="0"/>
                </a:spcAft>
                <a:buClr>
                  <a:srgbClr val="000000"/>
                </a:buClr>
                <a:buSzPts val="1500"/>
                <a:buFont typeface="Arial"/>
                <a:buNone/>
              </a:pPr>
              <a:r>
                <a:rPr b="0" i="0" lang="en" u="none" cap="none" strike="noStrike">
                  <a:solidFill>
                    <a:srgbClr val="3A3838"/>
                  </a:solidFill>
                  <a:latin typeface="DM Sans"/>
                  <a:ea typeface="DM Sans"/>
                  <a:cs typeface="DM Sans"/>
                  <a:sym typeface="DM Sans"/>
                </a:rPr>
                <a:t>Cluster</a:t>
              </a:r>
              <a:endParaRPr b="0" i="0" u="none" cap="none" strike="noStrike">
                <a:solidFill>
                  <a:srgbClr val="000000"/>
                </a:solidFill>
                <a:latin typeface="DM Sans"/>
                <a:ea typeface="DM Sans"/>
                <a:cs typeface="DM Sans"/>
                <a:sym typeface="DM Sans"/>
              </a:endParaRPr>
            </a:p>
          </p:txBody>
        </p:sp>
      </p:grpSp>
      <p:pic>
        <p:nvPicPr>
          <p:cNvPr id="1770" name="Google Shape;1770;p178"/>
          <p:cNvPicPr preferRelativeResize="0"/>
          <p:nvPr/>
        </p:nvPicPr>
        <p:blipFill rotWithShape="1">
          <a:blip r:embed="rId3">
            <a:alphaModFix/>
          </a:blip>
          <a:srcRect b="0" l="0" r="0" t="0"/>
          <a:stretch/>
        </p:blipFill>
        <p:spPr>
          <a:xfrm>
            <a:off x="7943477" y="4777930"/>
            <a:ext cx="638701" cy="655161"/>
          </a:xfrm>
          <a:prstGeom prst="rect">
            <a:avLst/>
          </a:prstGeom>
          <a:noFill/>
          <a:ln>
            <a:noFill/>
          </a:ln>
        </p:spPr>
      </p:pic>
      <p:pic>
        <p:nvPicPr>
          <p:cNvPr id="1771" name="Google Shape;1771;p178"/>
          <p:cNvPicPr preferRelativeResize="0"/>
          <p:nvPr/>
        </p:nvPicPr>
        <p:blipFill rotWithShape="1">
          <a:blip r:embed="rId3">
            <a:alphaModFix/>
          </a:blip>
          <a:srcRect b="0" l="0" r="0" t="0"/>
          <a:stretch/>
        </p:blipFill>
        <p:spPr>
          <a:xfrm>
            <a:off x="8859190" y="4777930"/>
            <a:ext cx="638701" cy="655161"/>
          </a:xfrm>
          <a:prstGeom prst="rect">
            <a:avLst/>
          </a:prstGeom>
          <a:noFill/>
          <a:ln>
            <a:noFill/>
          </a:ln>
        </p:spPr>
      </p:pic>
      <p:cxnSp>
        <p:nvCxnSpPr>
          <p:cNvPr id="1772" name="Google Shape;1772;p178"/>
          <p:cNvCxnSpPr>
            <a:endCxn id="1773" idx="1"/>
          </p:cNvCxnSpPr>
          <p:nvPr/>
        </p:nvCxnSpPr>
        <p:spPr>
          <a:xfrm>
            <a:off x="9812399" y="4182281"/>
            <a:ext cx="420300" cy="0"/>
          </a:xfrm>
          <a:prstGeom prst="straightConnector1">
            <a:avLst/>
          </a:prstGeom>
          <a:noFill/>
          <a:ln cap="flat" cmpd="sng" w="19050">
            <a:solidFill>
              <a:srgbClr val="1B5161"/>
            </a:solidFill>
            <a:prstDash val="solid"/>
            <a:round/>
            <a:headEnd len="med" w="med" type="oval"/>
            <a:tailEnd len="sm" w="sm" type="oval"/>
          </a:ln>
        </p:spPr>
      </p:cxnSp>
      <p:cxnSp>
        <p:nvCxnSpPr>
          <p:cNvPr id="1774" name="Google Shape;1774;p178"/>
          <p:cNvCxnSpPr/>
          <p:nvPr/>
        </p:nvCxnSpPr>
        <p:spPr>
          <a:xfrm>
            <a:off x="7273247" y="1428106"/>
            <a:ext cx="10800" cy="4772100"/>
          </a:xfrm>
          <a:prstGeom prst="straightConnector1">
            <a:avLst/>
          </a:prstGeom>
          <a:noFill/>
          <a:ln cap="flat" cmpd="sng" w="9525">
            <a:solidFill>
              <a:srgbClr val="D8D8D8"/>
            </a:solidFill>
            <a:prstDash val="dash"/>
            <a:round/>
            <a:headEnd len="sm" w="sm" type="none"/>
            <a:tailEnd len="sm" w="sm" type="none"/>
          </a:ln>
          <a:effectLst>
            <a:outerShdw blurRad="40000" rotWithShape="0" dir="5400000" dist="20000">
              <a:srgbClr val="000000">
                <a:alpha val="36470"/>
              </a:srgbClr>
            </a:outerShdw>
          </a:effectLst>
        </p:spPr>
      </p:cxnSp>
      <p:cxnSp>
        <p:nvCxnSpPr>
          <p:cNvPr id="1775" name="Google Shape;1775;p178"/>
          <p:cNvCxnSpPr/>
          <p:nvPr/>
        </p:nvCxnSpPr>
        <p:spPr>
          <a:xfrm>
            <a:off x="7056325" y="4091825"/>
            <a:ext cx="626700" cy="0"/>
          </a:xfrm>
          <a:prstGeom prst="straightConnector1">
            <a:avLst/>
          </a:prstGeom>
          <a:noFill/>
          <a:ln cap="flat" cmpd="sng" w="19050">
            <a:solidFill>
              <a:srgbClr val="1B5161"/>
            </a:solidFill>
            <a:prstDash val="solid"/>
            <a:round/>
            <a:headEnd len="med" w="med" type="oval"/>
            <a:tailEnd len="sm" w="sm" type="oval"/>
          </a:ln>
        </p:spPr>
      </p:cxnSp>
      <p:sp>
        <p:nvSpPr>
          <p:cNvPr id="1776" name="Google Shape;1776;p178"/>
          <p:cNvSpPr/>
          <p:nvPr/>
        </p:nvSpPr>
        <p:spPr>
          <a:xfrm>
            <a:off x="224950" y="4684350"/>
            <a:ext cx="1531500" cy="1704000"/>
          </a:xfrm>
          <a:prstGeom prst="roundRect">
            <a:avLst>
              <a:gd fmla="val 5492" name="adj"/>
            </a:avLst>
          </a:prstGeom>
          <a:noFill/>
          <a:ln cap="flat" cmpd="sng" w="19050">
            <a:solidFill>
              <a:srgbClr val="1B5162"/>
            </a:solidFill>
            <a:prstDash val="solid"/>
            <a:round/>
            <a:headEnd len="sm" w="sm" type="none"/>
            <a:tailEnd len="sm" w="sm" type="none"/>
          </a:ln>
        </p:spPr>
        <p:txBody>
          <a:bodyPr anchorCtr="0" anchor="t" bIns="60900" lIns="121925" spcFirstLastPara="1" rIns="121925" wrap="square" tIns="60900">
            <a:noAutofit/>
          </a:bodyPr>
          <a:lstStyle/>
          <a:p>
            <a:pPr indent="0" lvl="0" marL="0" marR="0" rtl="0" algn="ctr">
              <a:lnSpc>
                <a:spcPct val="100000"/>
              </a:lnSpc>
              <a:spcBef>
                <a:spcPts val="0"/>
              </a:spcBef>
              <a:spcAft>
                <a:spcPts val="0"/>
              </a:spcAft>
              <a:buClr>
                <a:srgbClr val="000000"/>
              </a:buClr>
              <a:buSzPts val="2100"/>
              <a:buFont typeface="Arial"/>
              <a:buNone/>
            </a:pPr>
            <a:r>
              <a:rPr lang="en" sz="1600">
                <a:solidFill>
                  <a:srgbClr val="1B5162"/>
                </a:solidFill>
                <a:latin typeface="DM Sans Medium"/>
                <a:ea typeface="DM Sans Medium"/>
                <a:cs typeface="DM Sans Medium"/>
                <a:sym typeface="DM Sans Medium"/>
              </a:rPr>
              <a:t>Batch Data</a:t>
            </a:r>
            <a:endParaRPr b="0" i="0" sz="1600" u="none" cap="none" strike="noStrike">
              <a:solidFill>
                <a:srgbClr val="1B5162"/>
              </a:solidFill>
              <a:latin typeface="DM Sans Medium"/>
              <a:ea typeface="DM Sans Medium"/>
              <a:cs typeface="DM Sans Medium"/>
              <a:sym typeface="DM Sans Medium"/>
            </a:endParaRPr>
          </a:p>
        </p:txBody>
      </p:sp>
      <p:cxnSp>
        <p:nvCxnSpPr>
          <p:cNvPr id="1777" name="Google Shape;1777;p178"/>
          <p:cNvCxnSpPr>
            <a:stCxn id="1776" idx="3"/>
          </p:cNvCxnSpPr>
          <p:nvPr/>
        </p:nvCxnSpPr>
        <p:spPr>
          <a:xfrm>
            <a:off x="1756450" y="5536350"/>
            <a:ext cx="675600" cy="0"/>
          </a:xfrm>
          <a:prstGeom prst="straightConnector1">
            <a:avLst/>
          </a:prstGeom>
          <a:noFill/>
          <a:ln cap="flat" cmpd="sng" w="19050">
            <a:solidFill>
              <a:srgbClr val="1B5161"/>
            </a:solidFill>
            <a:prstDash val="solid"/>
            <a:round/>
            <a:headEnd len="med" w="med" type="oval"/>
            <a:tailEnd len="sm" w="sm" type="oval"/>
          </a:ln>
        </p:spPr>
      </p:cxnSp>
      <p:pic>
        <p:nvPicPr>
          <p:cNvPr id="1778" name="Google Shape;1778;p178"/>
          <p:cNvPicPr preferRelativeResize="0"/>
          <p:nvPr/>
        </p:nvPicPr>
        <p:blipFill rotWithShape="1">
          <a:blip r:embed="rId5">
            <a:alphaModFix/>
          </a:blip>
          <a:srcRect b="0" l="0" r="0" t="0"/>
          <a:stretch/>
        </p:blipFill>
        <p:spPr>
          <a:xfrm>
            <a:off x="575007" y="2850781"/>
            <a:ext cx="831372" cy="437003"/>
          </a:xfrm>
          <a:prstGeom prst="rect">
            <a:avLst/>
          </a:prstGeom>
          <a:noFill/>
          <a:ln>
            <a:noFill/>
          </a:ln>
        </p:spPr>
      </p:pic>
      <p:pic>
        <p:nvPicPr>
          <p:cNvPr id="1779" name="Google Shape;1779;p178"/>
          <p:cNvPicPr preferRelativeResize="0"/>
          <p:nvPr/>
        </p:nvPicPr>
        <p:blipFill rotWithShape="1">
          <a:blip r:embed="rId6">
            <a:alphaModFix/>
          </a:blip>
          <a:srcRect b="0" l="0" r="0" t="0"/>
          <a:stretch/>
        </p:blipFill>
        <p:spPr>
          <a:xfrm>
            <a:off x="652108" y="4103142"/>
            <a:ext cx="677170" cy="359746"/>
          </a:xfrm>
          <a:prstGeom prst="rect">
            <a:avLst/>
          </a:prstGeom>
          <a:noFill/>
          <a:ln>
            <a:noFill/>
          </a:ln>
        </p:spPr>
      </p:pic>
      <p:sp>
        <p:nvSpPr>
          <p:cNvPr id="1780" name="Google Shape;1780;p178"/>
          <p:cNvSpPr txBox="1"/>
          <p:nvPr/>
        </p:nvSpPr>
        <p:spPr>
          <a:xfrm>
            <a:off x="518343" y="3532413"/>
            <a:ext cx="944700" cy="326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1" i="0" lang="en" sz="1200" u="none" cap="none" strike="noStrike">
                <a:solidFill>
                  <a:srgbClr val="1B3139"/>
                </a:solidFill>
                <a:latin typeface="DM Sans"/>
                <a:ea typeface="DM Sans"/>
                <a:cs typeface="DM Sans"/>
                <a:sym typeface="DM Sans"/>
              </a:rPr>
              <a:t>API Gateway</a:t>
            </a:r>
            <a:endParaRPr b="1" i="0" sz="2000" u="none" cap="none" strike="noStrike">
              <a:solidFill>
                <a:srgbClr val="000000"/>
              </a:solidFill>
              <a:latin typeface="DM Sans"/>
              <a:ea typeface="DM Sans"/>
              <a:cs typeface="DM Sans"/>
              <a:sym typeface="DM Sans"/>
            </a:endParaRPr>
          </a:p>
        </p:txBody>
      </p:sp>
      <p:pic>
        <p:nvPicPr>
          <p:cNvPr id="1781" name="Google Shape;1781;p178"/>
          <p:cNvPicPr preferRelativeResize="0"/>
          <p:nvPr/>
        </p:nvPicPr>
        <p:blipFill rotWithShape="1">
          <a:blip r:embed="rId7">
            <a:alphaModFix/>
          </a:blip>
          <a:srcRect b="0" l="0" r="0" t="0"/>
          <a:stretch/>
        </p:blipFill>
        <p:spPr>
          <a:xfrm>
            <a:off x="794090" y="5074239"/>
            <a:ext cx="393093" cy="441902"/>
          </a:xfrm>
          <a:prstGeom prst="rect">
            <a:avLst/>
          </a:prstGeom>
          <a:noFill/>
          <a:ln>
            <a:noFill/>
          </a:ln>
        </p:spPr>
      </p:pic>
      <p:sp>
        <p:nvSpPr>
          <p:cNvPr id="1782" name="Google Shape;1782;p178"/>
          <p:cNvSpPr txBox="1"/>
          <p:nvPr/>
        </p:nvSpPr>
        <p:spPr>
          <a:xfrm>
            <a:off x="563943" y="5532381"/>
            <a:ext cx="853500" cy="27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1B3139"/>
                </a:solidFill>
                <a:latin typeface="DM Sans"/>
                <a:ea typeface="DM Sans"/>
                <a:cs typeface="DM Sans"/>
                <a:sym typeface="DM Sans"/>
              </a:rPr>
              <a:t>Files</a:t>
            </a:r>
            <a:endParaRPr i="0" sz="1900" u="none" cap="none" strike="noStrike">
              <a:solidFill>
                <a:srgbClr val="1B3139"/>
              </a:solidFill>
              <a:latin typeface="DM Sans"/>
              <a:ea typeface="DM Sans"/>
              <a:cs typeface="DM Sans"/>
              <a:sym typeface="DM Sans"/>
            </a:endParaRPr>
          </a:p>
        </p:txBody>
      </p:sp>
      <p:sp>
        <p:nvSpPr>
          <p:cNvPr id="1783" name="Google Shape;1783;p178"/>
          <p:cNvSpPr txBox="1"/>
          <p:nvPr/>
        </p:nvSpPr>
        <p:spPr>
          <a:xfrm>
            <a:off x="362193" y="6095251"/>
            <a:ext cx="1257000" cy="2157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rgbClr val="1B3139"/>
                </a:solidFill>
                <a:latin typeface="DM Sans"/>
                <a:ea typeface="DM Sans"/>
                <a:cs typeface="DM Sans"/>
                <a:sym typeface="DM Sans"/>
              </a:rPr>
              <a:t>Data store</a:t>
            </a:r>
            <a:endParaRPr i="0" sz="1900" u="none" cap="none" strike="noStrike">
              <a:solidFill>
                <a:srgbClr val="000000"/>
              </a:solidFill>
              <a:latin typeface="DM Sans"/>
              <a:ea typeface="DM Sans"/>
              <a:cs typeface="DM Sans"/>
              <a:sym typeface="DM Sans"/>
            </a:endParaRPr>
          </a:p>
        </p:txBody>
      </p:sp>
      <p:pic>
        <p:nvPicPr>
          <p:cNvPr id="1784" name="Google Shape;1784;p178"/>
          <p:cNvPicPr preferRelativeResize="0"/>
          <p:nvPr/>
        </p:nvPicPr>
        <p:blipFill rotWithShape="1">
          <a:blip r:embed="rId8">
            <a:alphaModFix/>
          </a:blip>
          <a:srcRect b="0" l="0" r="0" t="0"/>
          <a:stretch/>
        </p:blipFill>
        <p:spPr>
          <a:xfrm>
            <a:off x="794089" y="5763058"/>
            <a:ext cx="393094" cy="393093"/>
          </a:xfrm>
          <a:prstGeom prst="rect">
            <a:avLst/>
          </a:prstGeom>
          <a:noFill/>
          <a:ln>
            <a:noFill/>
          </a:ln>
        </p:spPr>
      </p:pic>
      <p:sp>
        <p:nvSpPr>
          <p:cNvPr id="1785" name="Google Shape;1785;p178"/>
          <p:cNvSpPr/>
          <p:nvPr/>
        </p:nvSpPr>
        <p:spPr>
          <a:xfrm>
            <a:off x="7835628" y="5366929"/>
            <a:ext cx="816300" cy="359700"/>
          </a:xfrm>
          <a:prstGeom prst="roundRect">
            <a:avLst>
              <a:gd fmla="val 16667" name="adj"/>
            </a:avLst>
          </a:prstGeom>
          <a:noFill/>
          <a:ln>
            <a:noFill/>
          </a:ln>
        </p:spPr>
        <p:txBody>
          <a:bodyPr anchorCtr="0" anchor="t" bIns="45650" lIns="91375" spcFirstLastPara="1" rIns="91375" wrap="square" tIns="45650">
            <a:noAutofit/>
          </a:bodyPr>
          <a:lstStyle/>
          <a:p>
            <a:pPr indent="0" lvl="0" marL="0" marR="0" rtl="0" algn="ctr">
              <a:lnSpc>
                <a:spcPct val="100000"/>
              </a:lnSpc>
              <a:spcBef>
                <a:spcPts val="0"/>
              </a:spcBef>
              <a:spcAft>
                <a:spcPts val="0"/>
              </a:spcAft>
              <a:buClr>
                <a:srgbClr val="000000"/>
              </a:buClr>
              <a:buSzPts val="1500"/>
              <a:buFont typeface="Arial"/>
              <a:buNone/>
            </a:pPr>
            <a:r>
              <a:rPr b="0" i="0" lang="en" u="none" cap="none" strike="noStrike">
                <a:solidFill>
                  <a:srgbClr val="3A3838"/>
                </a:solidFill>
                <a:latin typeface="DM Sans"/>
                <a:ea typeface="DM Sans"/>
                <a:cs typeface="DM Sans"/>
                <a:sym typeface="DM Sans"/>
              </a:rPr>
              <a:t>Cluster</a:t>
            </a:r>
            <a:endParaRPr b="0" i="0" u="none" cap="none" strike="noStrike">
              <a:solidFill>
                <a:srgbClr val="000000"/>
              </a:solidFill>
              <a:latin typeface="DM Sans"/>
              <a:ea typeface="DM Sans"/>
              <a:cs typeface="DM Sans"/>
              <a:sym typeface="DM Sans"/>
            </a:endParaRPr>
          </a:p>
        </p:txBody>
      </p:sp>
      <p:sp>
        <p:nvSpPr>
          <p:cNvPr id="1786" name="Google Shape;1786;p178"/>
          <p:cNvSpPr/>
          <p:nvPr/>
        </p:nvSpPr>
        <p:spPr>
          <a:xfrm>
            <a:off x="8791782" y="5377368"/>
            <a:ext cx="816300" cy="359700"/>
          </a:xfrm>
          <a:prstGeom prst="roundRect">
            <a:avLst>
              <a:gd fmla="val 16667" name="adj"/>
            </a:avLst>
          </a:prstGeom>
          <a:noFill/>
          <a:ln>
            <a:noFill/>
          </a:ln>
        </p:spPr>
        <p:txBody>
          <a:bodyPr anchorCtr="0" anchor="t" bIns="45650" lIns="91375" spcFirstLastPara="1" rIns="91375" wrap="square" tIns="45650">
            <a:noAutofit/>
          </a:bodyPr>
          <a:lstStyle/>
          <a:p>
            <a:pPr indent="0" lvl="0" marL="0" marR="0" rtl="0" algn="ctr">
              <a:lnSpc>
                <a:spcPct val="100000"/>
              </a:lnSpc>
              <a:spcBef>
                <a:spcPts val="0"/>
              </a:spcBef>
              <a:spcAft>
                <a:spcPts val="0"/>
              </a:spcAft>
              <a:buClr>
                <a:srgbClr val="000000"/>
              </a:buClr>
              <a:buSzPts val="1500"/>
              <a:buFont typeface="Arial"/>
              <a:buNone/>
            </a:pPr>
            <a:r>
              <a:rPr b="0" i="0" lang="en" u="none" cap="none" strike="noStrike">
                <a:solidFill>
                  <a:srgbClr val="3A3838"/>
                </a:solidFill>
                <a:latin typeface="DM Sans"/>
                <a:ea typeface="DM Sans"/>
                <a:cs typeface="DM Sans"/>
                <a:sym typeface="DM Sans"/>
              </a:rPr>
              <a:t>Cluster</a:t>
            </a:r>
            <a:endParaRPr b="0" i="0" u="none" cap="none" strike="noStrike">
              <a:solidFill>
                <a:srgbClr val="000000"/>
              </a:solidFill>
              <a:latin typeface="DM Sans"/>
              <a:ea typeface="DM Sans"/>
              <a:cs typeface="DM Sans"/>
              <a:sym typeface="DM Sans"/>
            </a:endParaRPr>
          </a:p>
        </p:txBody>
      </p:sp>
      <p:sp>
        <p:nvSpPr>
          <p:cNvPr id="1787" name="Google Shape;1787;p178"/>
          <p:cNvSpPr txBox="1"/>
          <p:nvPr/>
        </p:nvSpPr>
        <p:spPr>
          <a:xfrm>
            <a:off x="327142" y="806052"/>
            <a:ext cx="11579400" cy="44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100"/>
              </a:spcBef>
              <a:spcAft>
                <a:spcPts val="0"/>
              </a:spcAft>
              <a:buNone/>
            </a:pPr>
            <a:r>
              <a:rPr lang="en" sz="1900">
                <a:solidFill>
                  <a:schemeClr val="accent1"/>
                </a:solidFill>
                <a:latin typeface="DM Sans"/>
                <a:ea typeface="DM Sans"/>
                <a:cs typeface="DM Sans"/>
                <a:sym typeface="DM Sans"/>
              </a:rPr>
              <a:t>DR solution must replicate the correct data/assets in the control plane, data plane, and data sources</a:t>
            </a:r>
            <a:endParaRPr sz="1900">
              <a:solidFill>
                <a:schemeClr val="accent1"/>
              </a:solidFill>
              <a:latin typeface="DM Sans"/>
              <a:ea typeface="DM Sans"/>
              <a:cs typeface="DM Sans"/>
              <a:sym typeface="DM Sans"/>
            </a:endParaRPr>
          </a:p>
        </p:txBody>
      </p:sp>
      <p:pic>
        <p:nvPicPr>
          <p:cNvPr id="1788" name="Google Shape;1788;p178"/>
          <p:cNvPicPr preferRelativeResize="0"/>
          <p:nvPr/>
        </p:nvPicPr>
        <p:blipFill rotWithShape="1">
          <a:blip r:embed="rId9">
            <a:alphaModFix/>
          </a:blip>
          <a:srcRect b="0" l="0" r="0" t="0"/>
          <a:stretch/>
        </p:blipFill>
        <p:spPr>
          <a:xfrm>
            <a:off x="4291961" y="4715305"/>
            <a:ext cx="782185" cy="782185"/>
          </a:xfrm>
          <a:prstGeom prst="rect">
            <a:avLst/>
          </a:prstGeom>
          <a:noFill/>
          <a:ln>
            <a:noFill/>
          </a:ln>
        </p:spPr>
      </p:pic>
      <p:pic>
        <p:nvPicPr>
          <p:cNvPr id="1789" name="Google Shape;1789;p178"/>
          <p:cNvPicPr preferRelativeResize="0"/>
          <p:nvPr/>
        </p:nvPicPr>
        <p:blipFill rotWithShape="1">
          <a:blip r:embed="rId10">
            <a:alphaModFix/>
          </a:blip>
          <a:srcRect b="0" l="0" r="0" t="0"/>
          <a:stretch/>
        </p:blipFill>
        <p:spPr>
          <a:xfrm>
            <a:off x="5799654" y="3333916"/>
            <a:ext cx="744464" cy="744458"/>
          </a:xfrm>
          <a:prstGeom prst="rect">
            <a:avLst/>
          </a:prstGeom>
          <a:noFill/>
          <a:ln>
            <a:noFill/>
          </a:ln>
        </p:spPr>
      </p:pic>
      <p:pic>
        <p:nvPicPr>
          <p:cNvPr id="1790" name="Google Shape;1790;p178"/>
          <p:cNvPicPr preferRelativeResize="0"/>
          <p:nvPr/>
        </p:nvPicPr>
        <p:blipFill rotWithShape="1">
          <a:blip r:embed="rId11">
            <a:alphaModFix/>
          </a:blip>
          <a:srcRect b="0" l="0" r="0" t="0"/>
          <a:stretch/>
        </p:blipFill>
        <p:spPr>
          <a:xfrm>
            <a:off x="2837226" y="3287778"/>
            <a:ext cx="744464" cy="744458"/>
          </a:xfrm>
          <a:prstGeom prst="rect">
            <a:avLst/>
          </a:prstGeom>
          <a:noFill/>
          <a:ln>
            <a:noFill/>
          </a:ln>
        </p:spPr>
      </p:pic>
      <p:sp>
        <p:nvSpPr>
          <p:cNvPr id="1791" name="Google Shape;1791;p178"/>
          <p:cNvSpPr txBox="1"/>
          <p:nvPr/>
        </p:nvSpPr>
        <p:spPr>
          <a:xfrm>
            <a:off x="3940651" y="4000375"/>
            <a:ext cx="1531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1"/>
                </a:solidFill>
                <a:latin typeface="DM Sans Medium"/>
                <a:ea typeface="DM Sans Medium"/>
                <a:cs typeface="DM Sans Medium"/>
                <a:sym typeface="DM Sans Medium"/>
              </a:rPr>
              <a:t>Jobs API</a:t>
            </a:r>
            <a:endParaRPr sz="1500">
              <a:solidFill>
                <a:schemeClr val="accent1"/>
              </a:solidFill>
              <a:latin typeface="DM Sans Medium"/>
              <a:ea typeface="DM Sans Medium"/>
              <a:cs typeface="DM Sans Medium"/>
              <a:sym typeface="DM Sans Medium"/>
            </a:endParaRPr>
          </a:p>
        </p:txBody>
      </p:sp>
      <p:sp>
        <p:nvSpPr>
          <p:cNvPr id="1792" name="Google Shape;1792;p178"/>
          <p:cNvSpPr txBox="1"/>
          <p:nvPr/>
        </p:nvSpPr>
        <p:spPr>
          <a:xfrm>
            <a:off x="5294249" y="4013350"/>
            <a:ext cx="1765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1"/>
                </a:solidFill>
                <a:latin typeface="DM Sans Medium"/>
                <a:ea typeface="DM Sans Medium"/>
                <a:cs typeface="DM Sans Medium"/>
                <a:sym typeface="DM Sans Medium"/>
              </a:rPr>
              <a:t>Clusters API</a:t>
            </a:r>
            <a:endParaRPr sz="1500">
              <a:solidFill>
                <a:schemeClr val="accent1"/>
              </a:solidFill>
              <a:latin typeface="DM Sans Medium"/>
              <a:ea typeface="DM Sans Medium"/>
              <a:cs typeface="DM Sans Medium"/>
              <a:sym typeface="DM Sans Medium"/>
            </a:endParaRPr>
          </a:p>
        </p:txBody>
      </p:sp>
      <p:pic>
        <p:nvPicPr>
          <p:cNvPr id="1793" name="Google Shape;1793;p178"/>
          <p:cNvPicPr preferRelativeResize="0"/>
          <p:nvPr/>
        </p:nvPicPr>
        <p:blipFill rotWithShape="1">
          <a:blip r:embed="rId12">
            <a:alphaModFix/>
          </a:blip>
          <a:srcRect b="0" l="0" r="0" t="0"/>
          <a:stretch/>
        </p:blipFill>
        <p:spPr>
          <a:xfrm>
            <a:off x="4326065" y="3287778"/>
            <a:ext cx="744464" cy="744458"/>
          </a:xfrm>
          <a:prstGeom prst="rect">
            <a:avLst/>
          </a:prstGeom>
          <a:noFill/>
          <a:ln>
            <a:noFill/>
          </a:ln>
        </p:spPr>
      </p:pic>
      <p:sp>
        <p:nvSpPr>
          <p:cNvPr id="1794" name="Google Shape;1794;p178"/>
          <p:cNvSpPr txBox="1"/>
          <p:nvPr/>
        </p:nvSpPr>
        <p:spPr>
          <a:xfrm>
            <a:off x="3210685" y="5362248"/>
            <a:ext cx="2982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accent1"/>
                </a:solidFill>
                <a:latin typeface="DM Sans Medium"/>
                <a:ea typeface="DM Sans Medium"/>
                <a:cs typeface="DM Sans Medium"/>
                <a:sym typeface="DM Sans Medium"/>
              </a:rPr>
              <a:t>Metastore, Libraries, Secrets, Experiments</a:t>
            </a:r>
            <a:endParaRPr sz="1500">
              <a:solidFill>
                <a:schemeClr val="accent1"/>
              </a:solidFill>
              <a:latin typeface="DM Sans Medium"/>
              <a:ea typeface="DM Sans Medium"/>
              <a:cs typeface="DM Sans Medium"/>
              <a:sym typeface="DM Sans Medium"/>
            </a:endParaRPr>
          </a:p>
        </p:txBody>
      </p:sp>
      <p:sp>
        <p:nvSpPr>
          <p:cNvPr id="1795" name="Google Shape;1795;p178"/>
          <p:cNvSpPr/>
          <p:nvPr/>
        </p:nvSpPr>
        <p:spPr>
          <a:xfrm>
            <a:off x="1826636" y="3082946"/>
            <a:ext cx="545100" cy="255600"/>
          </a:xfrm>
          <a:prstGeom prst="roundRect">
            <a:avLst>
              <a:gd fmla="val 10693" name="adj"/>
            </a:avLst>
          </a:prstGeom>
          <a:solidFill>
            <a:schemeClr val="lt1"/>
          </a:solidFill>
          <a:ln cap="flat" cmpd="sng" w="19050">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a:solidFill>
                  <a:srgbClr val="1B5161"/>
                </a:solidFill>
                <a:latin typeface="DM Sans Medium"/>
                <a:ea typeface="DM Sans Medium"/>
                <a:cs typeface="DM Sans Medium"/>
                <a:sym typeface="DM Sans Medium"/>
              </a:rPr>
              <a:t>IdP</a:t>
            </a:r>
            <a:endParaRPr>
              <a:solidFill>
                <a:srgbClr val="1B5161"/>
              </a:solidFill>
              <a:latin typeface="DM Sans Medium"/>
              <a:ea typeface="DM Sans Medium"/>
              <a:cs typeface="DM Sans Medium"/>
              <a:sym typeface="DM Sa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79"/>
          <p:cNvSpPr/>
          <p:nvPr/>
        </p:nvSpPr>
        <p:spPr>
          <a:xfrm>
            <a:off x="135700" y="6470575"/>
            <a:ext cx="3455100" cy="17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79"/>
          <p:cNvSpPr/>
          <p:nvPr/>
        </p:nvSpPr>
        <p:spPr>
          <a:xfrm>
            <a:off x="3724575" y="1489938"/>
            <a:ext cx="2447100" cy="5156100"/>
          </a:xfrm>
          <a:prstGeom prst="roundRect">
            <a:avLst>
              <a:gd fmla="val 5209" name="adj"/>
            </a:avLst>
          </a:prstGeom>
          <a:solidFill>
            <a:schemeClr val="lt1"/>
          </a:solidFill>
          <a:ln cap="flat" cmpd="sng" w="9525">
            <a:solidFill>
              <a:srgbClr val="1B5162"/>
            </a:solidFill>
            <a:prstDash val="dash"/>
            <a:round/>
            <a:headEnd len="sm" w="sm" type="none"/>
            <a:tailEnd len="sm" w="sm" type="none"/>
          </a:ln>
        </p:spPr>
        <p:txBody>
          <a:bodyPr anchorCtr="0" anchor="t" bIns="91375" lIns="0" spcFirstLastPara="1" rIns="9137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1300">
                <a:solidFill>
                  <a:srgbClr val="1B5162"/>
                </a:solidFill>
                <a:latin typeface="DM Sans Medium"/>
                <a:ea typeface="DM Sans Medium"/>
                <a:cs typeface="DM Sans Medium"/>
                <a:sym typeface="DM Sans Medium"/>
              </a:rPr>
              <a:t>  Synchronized Assets</a:t>
            </a:r>
            <a:endParaRPr i="0" sz="1300" u="none" cap="none" strike="noStrike">
              <a:solidFill>
                <a:srgbClr val="1B5162"/>
              </a:solidFill>
              <a:latin typeface="DM Sans Medium"/>
              <a:ea typeface="DM Sans Medium"/>
              <a:cs typeface="DM Sans Medium"/>
              <a:sym typeface="DM Sans Medium"/>
            </a:endParaRPr>
          </a:p>
        </p:txBody>
      </p:sp>
      <p:sp>
        <p:nvSpPr>
          <p:cNvPr id="1802" name="Google Shape;1802;p179"/>
          <p:cNvSpPr/>
          <p:nvPr/>
        </p:nvSpPr>
        <p:spPr>
          <a:xfrm>
            <a:off x="3896225" y="1812987"/>
            <a:ext cx="2099700" cy="1119600"/>
          </a:xfrm>
          <a:prstGeom prst="roundRect">
            <a:avLst>
              <a:gd fmla="val 5209" name="adj"/>
            </a:avLst>
          </a:prstGeom>
          <a:solidFill>
            <a:srgbClr val="F3F3F3"/>
          </a:solidFill>
          <a:ln cap="flat" cmpd="sng" w="9525">
            <a:solidFill>
              <a:srgbClr val="1B5162"/>
            </a:solidFill>
            <a:prstDash val="dot"/>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100">
                <a:solidFill>
                  <a:srgbClr val="1B5162"/>
                </a:solidFill>
                <a:latin typeface="DM Sans Medium"/>
                <a:ea typeface="DM Sans Medium"/>
                <a:cs typeface="DM Sans Medium"/>
                <a:sym typeface="DM Sans Medium"/>
              </a:rPr>
              <a:t>        Git Provider</a:t>
            </a:r>
            <a:endParaRPr i="0" sz="1000" u="none" cap="none" strike="noStrike">
              <a:solidFill>
                <a:srgbClr val="1B5162"/>
              </a:solidFill>
              <a:latin typeface="DM Sans Medium"/>
              <a:ea typeface="DM Sans Medium"/>
              <a:cs typeface="DM Sans Medium"/>
              <a:sym typeface="DM Sans Medium"/>
            </a:endParaRPr>
          </a:p>
        </p:txBody>
      </p:sp>
      <p:sp>
        <p:nvSpPr>
          <p:cNvPr id="1803" name="Google Shape;1803;p179"/>
          <p:cNvSpPr/>
          <p:nvPr/>
        </p:nvSpPr>
        <p:spPr>
          <a:xfrm>
            <a:off x="352150" y="1739013"/>
            <a:ext cx="2723400" cy="4845900"/>
          </a:xfrm>
          <a:prstGeom prst="roundRect">
            <a:avLst>
              <a:gd fmla="val 5209" name="adj"/>
            </a:avLst>
          </a:prstGeom>
          <a:solidFill>
            <a:schemeClr val="lt1"/>
          </a:solidFill>
          <a:ln cap="flat" cmpd="sng" w="19050">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1804" name="Google Shape;1804;p179"/>
          <p:cNvSpPr/>
          <p:nvPr/>
        </p:nvSpPr>
        <p:spPr>
          <a:xfrm>
            <a:off x="510650" y="3824163"/>
            <a:ext cx="2402700" cy="26679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lang="en" sz="1300">
                <a:solidFill>
                  <a:srgbClr val="1B5162"/>
                </a:solidFill>
                <a:latin typeface="DM Sans Medium"/>
                <a:ea typeface="DM Sans Medium"/>
                <a:cs typeface="DM Sans Medium"/>
                <a:sym typeface="DM Sans Medium"/>
              </a:rPr>
              <a:t>Data</a:t>
            </a:r>
            <a:r>
              <a:rPr i="0" lang="en" sz="1300" u="none" cap="none" strike="noStrike">
                <a:solidFill>
                  <a:srgbClr val="1B5162"/>
                </a:solidFill>
                <a:latin typeface="DM Sans Medium"/>
                <a:ea typeface="DM Sans Medium"/>
                <a:cs typeface="DM Sans Medium"/>
                <a:sym typeface="DM Sans Medium"/>
              </a:rPr>
              <a:t> Plane</a:t>
            </a:r>
            <a:endParaRPr i="0" sz="1300" u="none" cap="none" strike="noStrike">
              <a:solidFill>
                <a:srgbClr val="1B5162"/>
              </a:solidFill>
              <a:latin typeface="DM Sans Medium"/>
              <a:ea typeface="DM Sans Medium"/>
              <a:cs typeface="DM Sans Medium"/>
              <a:sym typeface="DM Sans Medium"/>
            </a:endParaRPr>
          </a:p>
        </p:txBody>
      </p:sp>
      <p:sp>
        <p:nvSpPr>
          <p:cNvPr id="1805" name="Google Shape;1805;p179"/>
          <p:cNvSpPr txBox="1"/>
          <p:nvPr>
            <p:ph idx="12" type="sldNum"/>
          </p:nvPr>
        </p:nvSpPr>
        <p:spPr>
          <a:xfrm>
            <a:off x="10792869" y="6331338"/>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06" name="Google Shape;1806;p179"/>
          <p:cNvSpPr/>
          <p:nvPr/>
        </p:nvSpPr>
        <p:spPr>
          <a:xfrm>
            <a:off x="510650" y="1879988"/>
            <a:ext cx="2402700" cy="18126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sz="1300" u="none" cap="none" strike="noStrike">
                <a:solidFill>
                  <a:srgbClr val="1B5162"/>
                </a:solidFill>
                <a:latin typeface="DM Sans Medium"/>
                <a:ea typeface="DM Sans Medium"/>
                <a:cs typeface="DM Sans Medium"/>
                <a:sym typeface="DM Sans Medium"/>
              </a:rPr>
              <a:t>Control Plane</a:t>
            </a:r>
            <a:endParaRPr i="0" sz="1300" u="none" cap="none" strike="noStrike">
              <a:solidFill>
                <a:srgbClr val="1B5162"/>
              </a:solidFill>
              <a:latin typeface="DM Sans Medium"/>
              <a:ea typeface="DM Sans Medium"/>
              <a:cs typeface="DM Sans Medium"/>
              <a:sym typeface="DM Sans Medium"/>
            </a:endParaRPr>
          </a:p>
        </p:txBody>
      </p:sp>
      <p:sp>
        <p:nvSpPr>
          <p:cNvPr id="1807" name="Google Shape;1807;p179"/>
          <p:cNvSpPr/>
          <p:nvPr/>
        </p:nvSpPr>
        <p:spPr>
          <a:xfrm>
            <a:off x="670125" y="2261563"/>
            <a:ext cx="20997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1808" name="Google Shape;1808;p179"/>
          <p:cNvSpPr txBox="1"/>
          <p:nvPr/>
        </p:nvSpPr>
        <p:spPr>
          <a:xfrm>
            <a:off x="604925" y="2791616"/>
            <a:ext cx="95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Notebooks,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Queries,</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Experiments</a:t>
            </a:r>
            <a:endParaRPr sz="1000">
              <a:solidFill>
                <a:srgbClr val="1B5162"/>
              </a:solidFill>
              <a:latin typeface="DM Sans Medium"/>
              <a:ea typeface="DM Sans Medium"/>
              <a:cs typeface="DM Sans Medium"/>
              <a:sym typeface="DM Sans Medium"/>
            </a:endParaRPr>
          </a:p>
        </p:txBody>
      </p:sp>
      <p:pic>
        <p:nvPicPr>
          <p:cNvPr id="1809" name="Google Shape;1809;p179"/>
          <p:cNvPicPr preferRelativeResize="0"/>
          <p:nvPr/>
        </p:nvPicPr>
        <p:blipFill rotWithShape="1">
          <a:blip r:embed="rId3">
            <a:alphaModFix/>
          </a:blip>
          <a:srcRect b="0" l="0" r="0" t="0"/>
          <a:stretch/>
        </p:blipFill>
        <p:spPr>
          <a:xfrm>
            <a:off x="2211151" y="2402316"/>
            <a:ext cx="482848" cy="482833"/>
          </a:xfrm>
          <a:prstGeom prst="rect">
            <a:avLst/>
          </a:prstGeom>
          <a:noFill/>
          <a:ln>
            <a:noFill/>
          </a:ln>
        </p:spPr>
      </p:pic>
      <p:pic>
        <p:nvPicPr>
          <p:cNvPr id="1810" name="Google Shape;1810;p179"/>
          <p:cNvPicPr preferRelativeResize="0"/>
          <p:nvPr/>
        </p:nvPicPr>
        <p:blipFill rotWithShape="1">
          <a:blip r:embed="rId4">
            <a:alphaModFix/>
          </a:blip>
          <a:srcRect b="0" l="0" r="0" t="0"/>
          <a:stretch/>
        </p:blipFill>
        <p:spPr>
          <a:xfrm>
            <a:off x="856024" y="2413839"/>
            <a:ext cx="482848" cy="482833"/>
          </a:xfrm>
          <a:prstGeom prst="rect">
            <a:avLst/>
          </a:prstGeom>
          <a:noFill/>
          <a:ln>
            <a:noFill/>
          </a:ln>
        </p:spPr>
      </p:pic>
      <p:sp>
        <p:nvSpPr>
          <p:cNvPr id="1811" name="Google Shape;1811;p179"/>
          <p:cNvSpPr txBox="1"/>
          <p:nvPr/>
        </p:nvSpPr>
        <p:spPr>
          <a:xfrm>
            <a:off x="1473905" y="2796341"/>
            <a:ext cx="68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Jobs API</a:t>
            </a:r>
            <a:endParaRPr sz="1000">
              <a:solidFill>
                <a:srgbClr val="1B5162"/>
              </a:solidFill>
              <a:latin typeface="DM Sans Medium"/>
              <a:ea typeface="DM Sans Medium"/>
              <a:cs typeface="DM Sans Medium"/>
              <a:sym typeface="DM Sans Medium"/>
            </a:endParaRPr>
          </a:p>
        </p:txBody>
      </p:sp>
      <p:sp>
        <p:nvSpPr>
          <p:cNvPr id="1812" name="Google Shape;1812;p179"/>
          <p:cNvSpPr txBox="1"/>
          <p:nvPr/>
        </p:nvSpPr>
        <p:spPr>
          <a:xfrm>
            <a:off x="2106325" y="2803034"/>
            <a:ext cx="6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Clusters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API</a:t>
            </a:r>
            <a:endParaRPr sz="1000">
              <a:solidFill>
                <a:srgbClr val="1B5162"/>
              </a:solidFill>
              <a:latin typeface="DM Sans Medium"/>
              <a:ea typeface="DM Sans Medium"/>
              <a:cs typeface="DM Sans Medium"/>
              <a:sym typeface="DM Sans Medium"/>
            </a:endParaRPr>
          </a:p>
        </p:txBody>
      </p:sp>
      <p:pic>
        <p:nvPicPr>
          <p:cNvPr id="1813" name="Google Shape;1813;p179"/>
          <p:cNvPicPr preferRelativeResize="0"/>
          <p:nvPr/>
        </p:nvPicPr>
        <p:blipFill rotWithShape="1">
          <a:blip r:embed="rId5">
            <a:alphaModFix/>
          </a:blip>
          <a:srcRect b="0" l="0" r="0" t="0"/>
          <a:stretch/>
        </p:blipFill>
        <p:spPr>
          <a:xfrm>
            <a:off x="1578035" y="2390625"/>
            <a:ext cx="482848" cy="482848"/>
          </a:xfrm>
          <a:prstGeom prst="rect">
            <a:avLst/>
          </a:prstGeom>
          <a:noFill/>
          <a:ln>
            <a:noFill/>
          </a:ln>
        </p:spPr>
      </p:pic>
      <p:pic>
        <p:nvPicPr>
          <p:cNvPr id="1814" name="Google Shape;1814;p179"/>
          <p:cNvPicPr preferRelativeResize="0"/>
          <p:nvPr/>
        </p:nvPicPr>
        <p:blipFill rotWithShape="1">
          <a:blip r:embed="rId6">
            <a:alphaModFix/>
          </a:blip>
          <a:srcRect b="0" l="0" r="0" t="0"/>
          <a:stretch/>
        </p:blipFill>
        <p:spPr>
          <a:xfrm>
            <a:off x="4627699" y="421238"/>
            <a:ext cx="685801" cy="685801"/>
          </a:xfrm>
          <a:prstGeom prst="rect">
            <a:avLst/>
          </a:prstGeom>
          <a:noFill/>
          <a:ln>
            <a:noFill/>
          </a:ln>
        </p:spPr>
      </p:pic>
      <p:sp>
        <p:nvSpPr>
          <p:cNvPr id="1815" name="Google Shape;1815;p179"/>
          <p:cNvSpPr/>
          <p:nvPr/>
        </p:nvSpPr>
        <p:spPr>
          <a:xfrm rot="-7337302">
            <a:off x="3645671" y="521871"/>
            <a:ext cx="180276" cy="1208591"/>
          </a:xfrm>
          <a:prstGeom prst="upArrow">
            <a:avLst>
              <a:gd fmla="val 50000" name="adj1"/>
              <a:gd fmla="val 72879"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79"/>
          <p:cNvSpPr/>
          <p:nvPr/>
        </p:nvSpPr>
        <p:spPr>
          <a:xfrm rot="7313962">
            <a:off x="6007648" y="573761"/>
            <a:ext cx="189051" cy="1153325"/>
          </a:xfrm>
          <a:prstGeom prst="upArrow">
            <a:avLst>
              <a:gd fmla="val 50000" name="adj1"/>
              <a:gd fmla="val 72879" name="adj2"/>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79"/>
          <p:cNvSpPr txBox="1"/>
          <p:nvPr/>
        </p:nvSpPr>
        <p:spPr>
          <a:xfrm rot="-2077736">
            <a:off x="3387264" y="806441"/>
            <a:ext cx="705840" cy="1692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solidFill>
                  <a:schemeClr val="dk1"/>
                </a:solidFill>
                <a:latin typeface="DM Sans"/>
                <a:ea typeface="DM Sans"/>
                <a:cs typeface="DM Sans"/>
                <a:sym typeface="DM Sans"/>
              </a:rPr>
              <a:t>Active</a:t>
            </a:r>
            <a:endParaRPr sz="1100">
              <a:solidFill>
                <a:schemeClr val="dk1"/>
              </a:solidFill>
              <a:latin typeface="DM Sans"/>
              <a:ea typeface="DM Sans"/>
              <a:cs typeface="DM Sans"/>
              <a:sym typeface="DM Sans"/>
            </a:endParaRPr>
          </a:p>
        </p:txBody>
      </p:sp>
      <p:sp>
        <p:nvSpPr>
          <p:cNvPr id="1818" name="Google Shape;1818;p179"/>
          <p:cNvSpPr txBox="1"/>
          <p:nvPr/>
        </p:nvSpPr>
        <p:spPr>
          <a:xfrm rot="2026266">
            <a:off x="6057753" y="899183"/>
            <a:ext cx="705912" cy="16940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100">
                <a:solidFill>
                  <a:schemeClr val="dk1"/>
                </a:solidFill>
                <a:latin typeface="DM Sans"/>
                <a:ea typeface="DM Sans"/>
                <a:cs typeface="DM Sans"/>
                <a:sym typeface="DM Sans"/>
              </a:rPr>
              <a:t>Passive</a:t>
            </a:r>
            <a:endParaRPr sz="1100">
              <a:solidFill>
                <a:schemeClr val="dk1"/>
              </a:solidFill>
              <a:latin typeface="DM Sans"/>
              <a:ea typeface="DM Sans"/>
              <a:cs typeface="DM Sans"/>
              <a:sym typeface="DM Sans"/>
            </a:endParaRPr>
          </a:p>
        </p:txBody>
      </p:sp>
      <p:pic>
        <p:nvPicPr>
          <p:cNvPr id="1819" name="Google Shape;1819;p179"/>
          <p:cNvPicPr preferRelativeResize="0"/>
          <p:nvPr/>
        </p:nvPicPr>
        <p:blipFill rotWithShape="1">
          <a:blip r:embed="rId7">
            <a:alphaModFix/>
          </a:blip>
          <a:srcRect b="0" l="0" r="84278" t="0"/>
          <a:stretch/>
        </p:blipFill>
        <p:spPr>
          <a:xfrm>
            <a:off x="572049" y="1943660"/>
            <a:ext cx="250988" cy="251122"/>
          </a:xfrm>
          <a:prstGeom prst="rect">
            <a:avLst/>
          </a:prstGeom>
          <a:noFill/>
          <a:ln>
            <a:noFill/>
          </a:ln>
        </p:spPr>
      </p:pic>
      <p:sp>
        <p:nvSpPr>
          <p:cNvPr id="1820" name="Google Shape;1820;p179"/>
          <p:cNvSpPr/>
          <p:nvPr/>
        </p:nvSpPr>
        <p:spPr>
          <a:xfrm>
            <a:off x="670100" y="4226763"/>
            <a:ext cx="2099700" cy="1099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Compute</a:t>
            </a:r>
            <a:endParaRPr sz="1300">
              <a:solidFill>
                <a:srgbClr val="1B5162"/>
              </a:solidFill>
              <a:latin typeface="DM Sans Medium"/>
              <a:ea typeface="DM Sans Medium"/>
              <a:cs typeface="DM Sans Medium"/>
              <a:sym typeface="DM Sans Medium"/>
            </a:endParaRPr>
          </a:p>
        </p:txBody>
      </p:sp>
      <p:pic>
        <p:nvPicPr>
          <p:cNvPr id="1821" name="Google Shape;1821;p179"/>
          <p:cNvPicPr preferRelativeResize="0"/>
          <p:nvPr/>
        </p:nvPicPr>
        <p:blipFill rotWithShape="1">
          <a:blip r:embed="rId8">
            <a:alphaModFix/>
          </a:blip>
          <a:srcRect b="0" l="0" r="0" t="0"/>
          <a:stretch/>
        </p:blipFill>
        <p:spPr>
          <a:xfrm>
            <a:off x="820911" y="4597176"/>
            <a:ext cx="420298" cy="430966"/>
          </a:xfrm>
          <a:prstGeom prst="rect">
            <a:avLst/>
          </a:prstGeom>
          <a:noFill/>
          <a:ln>
            <a:noFill/>
          </a:ln>
        </p:spPr>
      </p:pic>
      <p:sp>
        <p:nvSpPr>
          <p:cNvPr id="1822" name="Google Shape;1822;p179"/>
          <p:cNvSpPr txBox="1"/>
          <p:nvPr/>
        </p:nvSpPr>
        <p:spPr>
          <a:xfrm>
            <a:off x="705499" y="4944138"/>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1823" name="Google Shape;1823;p179"/>
          <p:cNvPicPr preferRelativeResize="0"/>
          <p:nvPr/>
        </p:nvPicPr>
        <p:blipFill rotWithShape="1">
          <a:blip r:embed="rId8">
            <a:alphaModFix/>
          </a:blip>
          <a:srcRect b="0" l="0" r="0" t="0"/>
          <a:stretch/>
        </p:blipFill>
        <p:spPr>
          <a:xfrm>
            <a:off x="1401632" y="4597175"/>
            <a:ext cx="420298" cy="430966"/>
          </a:xfrm>
          <a:prstGeom prst="rect">
            <a:avLst/>
          </a:prstGeom>
          <a:noFill/>
          <a:ln>
            <a:noFill/>
          </a:ln>
        </p:spPr>
      </p:pic>
      <p:sp>
        <p:nvSpPr>
          <p:cNvPr id="1824" name="Google Shape;1824;p179"/>
          <p:cNvSpPr txBox="1"/>
          <p:nvPr/>
        </p:nvSpPr>
        <p:spPr>
          <a:xfrm>
            <a:off x="1286233" y="4944138"/>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1825" name="Google Shape;1825;p179"/>
          <p:cNvPicPr preferRelativeResize="0"/>
          <p:nvPr/>
        </p:nvPicPr>
        <p:blipFill rotWithShape="1">
          <a:blip r:embed="rId7">
            <a:alphaModFix/>
          </a:blip>
          <a:srcRect b="0" l="0" r="84278" t="0"/>
          <a:stretch/>
        </p:blipFill>
        <p:spPr>
          <a:xfrm>
            <a:off x="579849" y="3902340"/>
            <a:ext cx="250988" cy="251122"/>
          </a:xfrm>
          <a:prstGeom prst="rect">
            <a:avLst/>
          </a:prstGeom>
          <a:noFill/>
          <a:ln>
            <a:noFill/>
          </a:ln>
        </p:spPr>
      </p:pic>
      <p:sp>
        <p:nvSpPr>
          <p:cNvPr id="1826" name="Google Shape;1826;p179"/>
          <p:cNvSpPr/>
          <p:nvPr/>
        </p:nvSpPr>
        <p:spPr>
          <a:xfrm>
            <a:off x="670125" y="5464263"/>
            <a:ext cx="20997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1827" name="Google Shape;1827;p179"/>
          <p:cNvPicPr preferRelativeResize="0"/>
          <p:nvPr/>
        </p:nvPicPr>
        <p:blipFill rotWithShape="1">
          <a:blip r:embed="rId9">
            <a:alphaModFix/>
          </a:blip>
          <a:srcRect b="0" l="0" r="0" t="0"/>
          <a:stretch/>
        </p:blipFill>
        <p:spPr>
          <a:xfrm>
            <a:off x="1045362" y="5752851"/>
            <a:ext cx="523228" cy="523199"/>
          </a:xfrm>
          <a:prstGeom prst="rect">
            <a:avLst/>
          </a:prstGeom>
          <a:noFill/>
          <a:ln>
            <a:noFill/>
          </a:ln>
        </p:spPr>
      </p:pic>
      <p:sp>
        <p:nvSpPr>
          <p:cNvPr id="1828" name="Google Shape;1828;p179"/>
          <p:cNvSpPr txBox="1"/>
          <p:nvPr/>
        </p:nvSpPr>
        <p:spPr>
          <a:xfrm>
            <a:off x="1383624" y="6087975"/>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1829" name="Google Shape;1829;p179"/>
          <p:cNvGrpSpPr/>
          <p:nvPr/>
        </p:nvGrpSpPr>
        <p:grpSpPr>
          <a:xfrm>
            <a:off x="1519264" y="5995074"/>
            <a:ext cx="197768" cy="38762"/>
            <a:chOff x="268600" y="5129784"/>
            <a:chExt cx="197768" cy="38766"/>
          </a:xfrm>
        </p:grpSpPr>
        <p:cxnSp>
          <p:nvCxnSpPr>
            <p:cNvPr id="1830" name="Google Shape;1830;p179"/>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1831" name="Google Shape;1831;p179"/>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1832" name="Google Shape;1832;p179"/>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1833" name="Google Shape;1833;p179"/>
          <p:cNvPicPr preferRelativeResize="0"/>
          <p:nvPr/>
        </p:nvPicPr>
        <p:blipFill rotWithShape="1">
          <a:blip r:embed="rId9">
            <a:alphaModFix/>
          </a:blip>
          <a:srcRect b="0" l="0" r="0" t="0"/>
          <a:stretch/>
        </p:blipFill>
        <p:spPr>
          <a:xfrm>
            <a:off x="1654962" y="5752851"/>
            <a:ext cx="523228" cy="523199"/>
          </a:xfrm>
          <a:prstGeom prst="rect">
            <a:avLst/>
          </a:prstGeom>
          <a:noFill/>
          <a:ln>
            <a:noFill/>
          </a:ln>
        </p:spPr>
      </p:pic>
      <p:sp>
        <p:nvSpPr>
          <p:cNvPr id="1834" name="Google Shape;1834;p179"/>
          <p:cNvSpPr txBox="1"/>
          <p:nvPr/>
        </p:nvSpPr>
        <p:spPr>
          <a:xfrm>
            <a:off x="278675" y="1359880"/>
            <a:ext cx="233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Primary Cloud Region</a:t>
            </a:r>
            <a:endParaRPr>
              <a:solidFill>
                <a:srgbClr val="EF6450"/>
              </a:solidFill>
              <a:latin typeface="DM Sans"/>
              <a:ea typeface="DM Sans"/>
              <a:cs typeface="DM Sans"/>
              <a:sym typeface="DM Sans"/>
            </a:endParaRPr>
          </a:p>
        </p:txBody>
      </p:sp>
      <p:sp>
        <p:nvSpPr>
          <p:cNvPr id="1835" name="Google Shape;1835;p179"/>
          <p:cNvSpPr txBox="1"/>
          <p:nvPr>
            <p:ph type="title"/>
          </p:nvPr>
        </p:nvSpPr>
        <p:spPr>
          <a:xfrm>
            <a:off x="201400" y="45283"/>
            <a:ext cx="95784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Current DR Setup on Databricks</a:t>
            </a:r>
            <a:endParaRPr sz="3000"/>
          </a:p>
        </p:txBody>
      </p:sp>
      <p:pic>
        <p:nvPicPr>
          <p:cNvPr id="1836" name="Google Shape;1836;p179"/>
          <p:cNvPicPr preferRelativeResize="0"/>
          <p:nvPr/>
        </p:nvPicPr>
        <p:blipFill rotWithShape="1">
          <a:blip r:embed="rId8">
            <a:alphaModFix/>
          </a:blip>
          <a:srcRect b="0" l="0" r="0" t="0"/>
          <a:stretch/>
        </p:blipFill>
        <p:spPr>
          <a:xfrm>
            <a:off x="1982687" y="4597175"/>
            <a:ext cx="420298" cy="430966"/>
          </a:xfrm>
          <a:prstGeom prst="rect">
            <a:avLst/>
          </a:prstGeom>
          <a:noFill/>
          <a:ln>
            <a:noFill/>
          </a:ln>
        </p:spPr>
      </p:pic>
      <p:sp>
        <p:nvSpPr>
          <p:cNvPr id="1837" name="Google Shape;1837;p179"/>
          <p:cNvSpPr txBox="1"/>
          <p:nvPr/>
        </p:nvSpPr>
        <p:spPr>
          <a:xfrm>
            <a:off x="1867288" y="4944138"/>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sp>
        <p:nvSpPr>
          <p:cNvPr id="1838" name="Google Shape;1838;p179"/>
          <p:cNvSpPr txBox="1"/>
          <p:nvPr/>
        </p:nvSpPr>
        <p:spPr>
          <a:xfrm>
            <a:off x="3806142" y="2312305"/>
            <a:ext cx="95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Codebase</a:t>
            </a:r>
            <a:endParaRPr sz="1000">
              <a:solidFill>
                <a:srgbClr val="1B5162"/>
              </a:solidFill>
              <a:latin typeface="DM Sans Medium"/>
              <a:ea typeface="DM Sans Medium"/>
              <a:cs typeface="DM Sans Medium"/>
              <a:sym typeface="DM Sans Medium"/>
            </a:endParaRPr>
          </a:p>
        </p:txBody>
      </p:sp>
      <p:sp>
        <p:nvSpPr>
          <p:cNvPr id="1839" name="Google Shape;1839;p179"/>
          <p:cNvSpPr txBox="1"/>
          <p:nvPr/>
        </p:nvSpPr>
        <p:spPr>
          <a:xfrm>
            <a:off x="4584073" y="2317022"/>
            <a:ext cx="7194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300"/>
              </a:spcBef>
              <a:spcAft>
                <a:spcPts val="300"/>
              </a:spcAft>
              <a:buNone/>
            </a:pPr>
            <a:r>
              <a:rPr lang="en" sz="1000">
                <a:solidFill>
                  <a:srgbClr val="1B5162"/>
                </a:solidFill>
                <a:latin typeface="DM Sans Medium"/>
                <a:ea typeface="DM Sans Medium"/>
                <a:cs typeface="DM Sans Medium"/>
                <a:sym typeface="DM Sans Medium"/>
              </a:rPr>
              <a:t>Job configs (JSON)</a:t>
            </a:r>
            <a:endParaRPr sz="1000">
              <a:solidFill>
                <a:srgbClr val="1B5162"/>
              </a:solidFill>
              <a:latin typeface="DM Sans Medium"/>
              <a:ea typeface="DM Sans Medium"/>
              <a:cs typeface="DM Sans Medium"/>
              <a:sym typeface="DM Sans Medium"/>
            </a:endParaRPr>
          </a:p>
        </p:txBody>
      </p:sp>
      <p:sp>
        <p:nvSpPr>
          <p:cNvPr id="1840" name="Google Shape;1840;p179"/>
          <p:cNvSpPr txBox="1"/>
          <p:nvPr/>
        </p:nvSpPr>
        <p:spPr>
          <a:xfrm>
            <a:off x="5276288" y="2305291"/>
            <a:ext cx="7194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000">
                <a:solidFill>
                  <a:srgbClr val="1B5162"/>
                </a:solidFill>
                <a:latin typeface="DM Sans Medium"/>
                <a:ea typeface="DM Sans Medium"/>
                <a:cs typeface="DM Sans Medium"/>
                <a:sym typeface="DM Sans Medium"/>
              </a:rPr>
              <a:t>Cluster </a:t>
            </a:r>
            <a:endParaRPr sz="1000">
              <a:solidFill>
                <a:srgbClr val="1B5162"/>
              </a:solidFill>
              <a:latin typeface="DM Sans Medium"/>
              <a:ea typeface="DM Sans Medium"/>
              <a:cs typeface="DM Sans Medium"/>
              <a:sym typeface="DM Sans Medium"/>
            </a:endParaRPr>
          </a:p>
          <a:p>
            <a:pPr indent="0" lvl="0" marL="0" rtl="0" algn="ctr">
              <a:lnSpc>
                <a:spcPct val="115000"/>
              </a:lnSpc>
              <a:spcBef>
                <a:spcPts val="0"/>
              </a:spcBef>
              <a:spcAft>
                <a:spcPts val="0"/>
              </a:spcAft>
              <a:buNone/>
            </a:pPr>
            <a:r>
              <a:rPr lang="en" sz="1000">
                <a:solidFill>
                  <a:srgbClr val="1B5162"/>
                </a:solidFill>
                <a:latin typeface="DM Sans Medium"/>
                <a:ea typeface="DM Sans Medium"/>
                <a:cs typeface="DM Sans Medium"/>
                <a:sym typeface="DM Sans Medium"/>
              </a:rPr>
              <a:t>configs</a:t>
            </a:r>
            <a:endParaRPr sz="1000">
              <a:solidFill>
                <a:srgbClr val="1B5162"/>
              </a:solidFill>
              <a:latin typeface="DM Sans Medium"/>
              <a:ea typeface="DM Sans Medium"/>
              <a:cs typeface="DM Sans Medium"/>
              <a:sym typeface="DM Sans Medium"/>
            </a:endParaRPr>
          </a:p>
          <a:p>
            <a:pPr indent="0" lvl="0" marL="0" rtl="0" algn="ctr">
              <a:lnSpc>
                <a:spcPct val="115000"/>
              </a:lnSpc>
              <a:spcBef>
                <a:spcPts val="0"/>
              </a:spcBef>
              <a:spcAft>
                <a:spcPts val="0"/>
              </a:spcAft>
              <a:buNone/>
            </a:pPr>
            <a:r>
              <a:rPr lang="en" sz="1000">
                <a:solidFill>
                  <a:srgbClr val="1B5162"/>
                </a:solidFill>
                <a:latin typeface="DM Sans Medium"/>
                <a:ea typeface="DM Sans Medium"/>
                <a:cs typeface="DM Sans Medium"/>
                <a:sym typeface="DM Sans Medium"/>
              </a:rPr>
              <a:t>(JSON)</a:t>
            </a:r>
            <a:endParaRPr sz="1000">
              <a:solidFill>
                <a:srgbClr val="1B5162"/>
              </a:solidFill>
              <a:latin typeface="DM Sans Medium"/>
              <a:ea typeface="DM Sans Medium"/>
              <a:cs typeface="DM Sans Medium"/>
              <a:sym typeface="DM Sans Medium"/>
            </a:endParaRPr>
          </a:p>
        </p:txBody>
      </p:sp>
      <p:pic>
        <p:nvPicPr>
          <p:cNvPr id="1841" name="Google Shape;1841;p179"/>
          <p:cNvPicPr preferRelativeResize="0"/>
          <p:nvPr/>
        </p:nvPicPr>
        <p:blipFill>
          <a:blip r:embed="rId10">
            <a:alphaModFix/>
          </a:blip>
          <a:stretch>
            <a:fillRect/>
          </a:stretch>
        </p:blipFill>
        <p:spPr>
          <a:xfrm>
            <a:off x="3959953" y="1857524"/>
            <a:ext cx="175500" cy="175500"/>
          </a:xfrm>
          <a:prstGeom prst="rect">
            <a:avLst/>
          </a:prstGeom>
          <a:noFill/>
          <a:ln>
            <a:noFill/>
          </a:ln>
        </p:spPr>
      </p:pic>
      <p:pic>
        <p:nvPicPr>
          <p:cNvPr id="1842" name="Google Shape;1842;p179"/>
          <p:cNvPicPr preferRelativeResize="0"/>
          <p:nvPr/>
        </p:nvPicPr>
        <p:blipFill rotWithShape="1">
          <a:blip r:embed="rId11">
            <a:alphaModFix/>
          </a:blip>
          <a:srcRect b="0" l="0" r="0" t="0"/>
          <a:stretch/>
        </p:blipFill>
        <p:spPr>
          <a:xfrm>
            <a:off x="5383600" y="1971103"/>
            <a:ext cx="470101" cy="470101"/>
          </a:xfrm>
          <a:prstGeom prst="rect">
            <a:avLst/>
          </a:prstGeom>
          <a:noFill/>
          <a:ln>
            <a:noFill/>
          </a:ln>
        </p:spPr>
      </p:pic>
      <p:pic>
        <p:nvPicPr>
          <p:cNvPr id="1843" name="Google Shape;1843;p179"/>
          <p:cNvPicPr preferRelativeResize="0"/>
          <p:nvPr/>
        </p:nvPicPr>
        <p:blipFill rotWithShape="1">
          <a:blip r:embed="rId11">
            <a:alphaModFix/>
          </a:blip>
          <a:srcRect b="0" l="0" r="0" t="0"/>
          <a:stretch/>
        </p:blipFill>
        <p:spPr>
          <a:xfrm>
            <a:off x="4719576" y="1982054"/>
            <a:ext cx="470101" cy="470101"/>
          </a:xfrm>
          <a:prstGeom prst="rect">
            <a:avLst/>
          </a:prstGeom>
          <a:noFill/>
          <a:ln>
            <a:noFill/>
          </a:ln>
        </p:spPr>
      </p:pic>
      <p:pic>
        <p:nvPicPr>
          <p:cNvPr id="1844" name="Google Shape;1844;p179"/>
          <p:cNvPicPr preferRelativeResize="0"/>
          <p:nvPr/>
        </p:nvPicPr>
        <p:blipFill rotWithShape="1">
          <a:blip r:embed="rId11">
            <a:alphaModFix/>
          </a:blip>
          <a:srcRect b="0" l="0" r="0" t="0"/>
          <a:stretch/>
        </p:blipFill>
        <p:spPr>
          <a:xfrm>
            <a:off x="4050200" y="1974996"/>
            <a:ext cx="470101" cy="470101"/>
          </a:xfrm>
          <a:prstGeom prst="rect">
            <a:avLst/>
          </a:prstGeom>
          <a:noFill/>
          <a:ln>
            <a:noFill/>
          </a:ln>
        </p:spPr>
      </p:pic>
      <p:sp>
        <p:nvSpPr>
          <p:cNvPr id="1845" name="Google Shape;1845;p179"/>
          <p:cNvSpPr/>
          <p:nvPr/>
        </p:nvSpPr>
        <p:spPr>
          <a:xfrm>
            <a:off x="3906225" y="3885042"/>
            <a:ext cx="2099700" cy="768900"/>
          </a:xfrm>
          <a:prstGeom prst="roundRect">
            <a:avLst>
              <a:gd fmla="val 5209" name="adj"/>
            </a:avLst>
          </a:prstGeom>
          <a:solidFill>
            <a:srgbClr val="F3F3F3"/>
          </a:solidFill>
          <a:ln cap="flat" cmpd="sng" w="9525">
            <a:solidFill>
              <a:srgbClr val="1B5162"/>
            </a:solidFill>
            <a:prstDash val="dot"/>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100">
                <a:solidFill>
                  <a:srgbClr val="1B5162"/>
                </a:solidFill>
                <a:latin typeface="DM Sans Medium"/>
                <a:ea typeface="DM Sans Medium"/>
                <a:cs typeface="DM Sans Medium"/>
                <a:sym typeface="DM Sans Medium"/>
              </a:rPr>
              <a:t>        Identity Provider</a:t>
            </a:r>
            <a:endParaRPr i="0" sz="1000" u="none" cap="none" strike="noStrike">
              <a:solidFill>
                <a:srgbClr val="1B5162"/>
              </a:solidFill>
              <a:latin typeface="DM Sans Medium"/>
              <a:ea typeface="DM Sans Medium"/>
              <a:cs typeface="DM Sans Medium"/>
              <a:sym typeface="DM Sans Medium"/>
            </a:endParaRPr>
          </a:p>
        </p:txBody>
      </p:sp>
      <p:pic>
        <p:nvPicPr>
          <p:cNvPr id="1846" name="Google Shape;1846;p179"/>
          <p:cNvPicPr preferRelativeResize="0"/>
          <p:nvPr/>
        </p:nvPicPr>
        <p:blipFill>
          <a:blip r:embed="rId12">
            <a:alphaModFix/>
          </a:blip>
          <a:stretch>
            <a:fillRect/>
          </a:stretch>
        </p:blipFill>
        <p:spPr>
          <a:xfrm>
            <a:off x="3960885" y="3913174"/>
            <a:ext cx="197775" cy="197775"/>
          </a:xfrm>
          <a:prstGeom prst="rect">
            <a:avLst/>
          </a:prstGeom>
          <a:noFill/>
          <a:ln>
            <a:noFill/>
          </a:ln>
        </p:spPr>
      </p:pic>
      <p:pic>
        <p:nvPicPr>
          <p:cNvPr id="1847" name="Google Shape;1847;p179"/>
          <p:cNvPicPr preferRelativeResize="0"/>
          <p:nvPr/>
        </p:nvPicPr>
        <p:blipFill rotWithShape="1">
          <a:blip r:embed="rId13">
            <a:alphaModFix/>
          </a:blip>
          <a:srcRect b="0" l="0" r="0" t="0"/>
          <a:stretch/>
        </p:blipFill>
        <p:spPr>
          <a:xfrm>
            <a:off x="4731901" y="4107619"/>
            <a:ext cx="420298" cy="420298"/>
          </a:xfrm>
          <a:prstGeom prst="rect">
            <a:avLst/>
          </a:prstGeom>
          <a:noFill/>
          <a:ln>
            <a:noFill/>
          </a:ln>
        </p:spPr>
      </p:pic>
      <p:sp>
        <p:nvSpPr>
          <p:cNvPr id="1848" name="Google Shape;1848;p179"/>
          <p:cNvSpPr txBox="1"/>
          <p:nvPr/>
        </p:nvSpPr>
        <p:spPr>
          <a:xfrm>
            <a:off x="4471919" y="4388216"/>
            <a:ext cx="95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Identity</a:t>
            </a:r>
            <a:endParaRPr sz="1000">
              <a:solidFill>
                <a:srgbClr val="1B5162"/>
              </a:solidFill>
              <a:latin typeface="DM Sans Medium"/>
              <a:ea typeface="DM Sans Medium"/>
              <a:cs typeface="DM Sans Medium"/>
              <a:sym typeface="DM Sans Medium"/>
            </a:endParaRPr>
          </a:p>
        </p:txBody>
      </p:sp>
      <p:sp>
        <p:nvSpPr>
          <p:cNvPr id="1849" name="Google Shape;1849;p179"/>
          <p:cNvSpPr/>
          <p:nvPr/>
        </p:nvSpPr>
        <p:spPr>
          <a:xfrm>
            <a:off x="3906225" y="4757638"/>
            <a:ext cx="2099700" cy="826800"/>
          </a:xfrm>
          <a:prstGeom prst="roundRect">
            <a:avLst>
              <a:gd fmla="val 5209" name="adj"/>
            </a:avLst>
          </a:prstGeom>
          <a:solidFill>
            <a:srgbClr val="F3F3F3"/>
          </a:solidFill>
          <a:ln cap="flat" cmpd="sng" w="9525">
            <a:solidFill>
              <a:srgbClr val="1B5162"/>
            </a:solidFill>
            <a:prstDash val="dot"/>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100">
                <a:solidFill>
                  <a:srgbClr val="1B5162"/>
                </a:solidFill>
                <a:latin typeface="DM Sans Medium"/>
                <a:ea typeface="DM Sans Medium"/>
                <a:cs typeface="DM Sans Medium"/>
                <a:sym typeface="DM Sans Medium"/>
              </a:rPr>
              <a:t> Ext. Hive Metastore</a:t>
            </a:r>
            <a:endParaRPr i="0" sz="1000" u="none" cap="none" strike="noStrike">
              <a:solidFill>
                <a:srgbClr val="1B5162"/>
              </a:solidFill>
              <a:latin typeface="DM Sans Medium"/>
              <a:ea typeface="DM Sans Medium"/>
              <a:cs typeface="DM Sans Medium"/>
              <a:sym typeface="DM Sans Medium"/>
            </a:endParaRPr>
          </a:p>
        </p:txBody>
      </p:sp>
      <p:sp>
        <p:nvSpPr>
          <p:cNvPr id="1850" name="Google Shape;1850;p179"/>
          <p:cNvSpPr/>
          <p:nvPr/>
        </p:nvSpPr>
        <p:spPr>
          <a:xfrm>
            <a:off x="9759275" y="5616582"/>
            <a:ext cx="2330100" cy="1025400"/>
          </a:xfrm>
          <a:prstGeom prst="rect">
            <a:avLst/>
          </a:prstGeom>
          <a:solidFill>
            <a:schemeClr val="accent1"/>
          </a:solidFill>
          <a:ln>
            <a:noFill/>
          </a:ln>
          <a:effectLst>
            <a:outerShdw blurRad="428625" rotWithShape="0" algn="bl" dir="5400000" dist="76200">
              <a:srgbClr val="000000">
                <a:alpha val="12000"/>
              </a:srgbClr>
            </a:outerShdw>
          </a:effectLst>
        </p:spPr>
        <p:txBody>
          <a:bodyPr anchorCtr="0" anchor="t" bIns="121875" lIns="73150" spcFirstLastPara="1" rIns="45700" wrap="square" tIns="36575">
            <a:noAutofit/>
          </a:bodyPr>
          <a:lstStyle/>
          <a:p>
            <a:pPr indent="0" lvl="0" marL="0" rtl="0" algn="l">
              <a:lnSpc>
                <a:spcPct val="115000"/>
              </a:lnSpc>
              <a:spcBef>
                <a:spcPts val="0"/>
              </a:spcBef>
              <a:spcAft>
                <a:spcPts val="0"/>
              </a:spcAft>
              <a:buNone/>
            </a:pPr>
            <a:r>
              <a:rPr lang="en" sz="1100">
                <a:solidFill>
                  <a:schemeClr val="lt1"/>
                </a:solidFill>
                <a:latin typeface="DM Sans"/>
                <a:ea typeface="DM Sans"/>
                <a:cs typeface="DM Sans"/>
                <a:sym typeface="DM Sans"/>
              </a:rPr>
              <a:t>Store data in delta format and use dedicated sync jobs to do delta deep clones to secondary regions.</a:t>
            </a:r>
            <a:endParaRPr sz="1100">
              <a:solidFill>
                <a:schemeClr val="lt1"/>
              </a:solidFill>
              <a:latin typeface="DM Sans"/>
              <a:ea typeface="DM Sans"/>
              <a:cs typeface="DM Sans"/>
              <a:sym typeface="DM Sans"/>
            </a:endParaRPr>
          </a:p>
        </p:txBody>
      </p:sp>
      <p:sp>
        <p:nvSpPr>
          <p:cNvPr id="1851" name="Google Shape;1851;p179"/>
          <p:cNvSpPr/>
          <p:nvPr/>
        </p:nvSpPr>
        <p:spPr>
          <a:xfrm>
            <a:off x="9759275" y="3910842"/>
            <a:ext cx="2330100" cy="1217400"/>
          </a:xfrm>
          <a:prstGeom prst="rect">
            <a:avLst/>
          </a:prstGeom>
          <a:solidFill>
            <a:schemeClr val="accent1"/>
          </a:solidFill>
          <a:ln>
            <a:noFill/>
          </a:ln>
          <a:effectLst>
            <a:outerShdw blurRad="428625" rotWithShape="0" algn="bl" dir="5400000" dist="76200">
              <a:srgbClr val="000000">
                <a:alpha val="12000"/>
              </a:srgbClr>
            </a:outerShdw>
          </a:effectLst>
        </p:spPr>
        <p:txBody>
          <a:bodyPr anchorCtr="0" anchor="t" bIns="121875" lIns="73150" spcFirstLastPara="1" rIns="45700" wrap="square" tIns="45700">
            <a:noAutofit/>
          </a:bodyPr>
          <a:lstStyle/>
          <a:p>
            <a:pPr indent="0" lvl="0" marL="0" rtl="0" algn="l">
              <a:lnSpc>
                <a:spcPct val="115000"/>
              </a:lnSpc>
              <a:spcBef>
                <a:spcPts val="0"/>
              </a:spcBef>
              <a:spcAft>
                <a:spcPts val="0"/>
              </a:spcAft>
              <a:buNone/>
            </a:pPr>
            <a:r>
              <a:rPr lang="en" sz="1100">
                <a:solidFill>
                  <a:schemeClr val="lt1"/>
                </a:solidFill>
                <a:latin typeface="DM Sans"/>
                <a:ea typeface="DM Sans"/>
                <a:cs typeface="DM Sans"/>
                <a:sym typeface="DM Sans"/>
              </a:rPr>
              <a:t>For unity catalog, enable ADLS Cross-region replication for backups of metadata. For external hive metastore use Azure SQL DB in multi-region /multi-az deployment.</a:t>
            </a:r>
            <a:endParaRPr sz="1100">
              <a:solidFill>
                <a:schemeClr val="lt1"/>
              </a:solidFill>
              <a:latin typeface="DM Sans"/>
              <a:ea typeface="DM Sans"/>
              <a:cs typeface="DM Sans"/>
              <a:sym typeface="DM Sans"/>
            </a:endParaRPr>
          </a:p>
        </p:txBody>
      </p:sp>
      <p:sp>
        <p:nvSpPr>
          <p:cNvPr id="1852" name="Google Shape;1852;p179"/>
          <p:cNvSpPr/>
          <p:nvPr/>
        </p:nvSpPr>
        <p:spPr>
          <a:xfrm>
            <a:off x="9759275" y="986125"/>
            <a:ext cx="2330100" cy="1025400"/>
          </a:xfrm>
          <a:prstGeom prst="rect">
            <a:avLst/>
          </a:prstGeom>
          <a:solidFill>
            <a:schemeClr val="accent1"/>
          </a:solidFill>
          <a:ln>
            <a:noFill/>
          </a:ln>
          <a:effectLst>
            <a:outerShdw blurRad="428625" rotWithShape="0" algn="bl" dir="5400000" dist="76200">
              <a:srgbClr val="000000">
                <a:alpha val="12000"/>
              </a:srgbClr>
            </a:outerShdw>
          </a:effectLst>
        </p:spPr>
        <p:txBody>
          <a:bodyPr anchorCtr="0" anchor="t" bIns="121875" lIns="73150" spcFirstLastPara="1" rIns="45700" wrap="square" tIns="45700">
            <a:noAutofit/>
          </a:bodyPr>
          <a:lstStyle/>
          <a:p>
            <a:pPr indent="0" lvl="0" marL="0" rtl="0" algn="l">
              <a:lnSpc>
                <a:spcPct val="115000"/>
              </a:lnSpc>
              <a:spcBef>
                <a:spcPts val="0"/>
              </a:spcBef>
              <a:spcAft>
                <a:spcPts val="0"/>
              </a:spcAft>
              <a:buNone/>
            </a:pPr>
            <a:r>
              <a:rPr lang="en" sz="1100">
                <a:solidFill>
                  <a:schemeClr val="lt1"/>
                </a:solidFill>
                <a:latin typeface="DM Sans"/>
                <a:ea typeface="DM Sans"/>
                <a:cs typeface="DM Sans"/>
                <a:sym typeface="DM Sans"/>
              </a:rPr>
              <a:t>Use version control (GitHub, GitLab, etc.)  to sync TF app and infra code base, job configs, cluster configs using the Repos feature.</a:t>
            </a:r>
            <a:endParaRPr sz="1100">
              <a:solidFill>
                <a:schemeClr val="lt1"/>
              </a:solidFill>
              <a:latin typeface="DM Sans"/>
              <a:ea typeface="DM Sans"/>
              <a:cs typeface="DM Sans"/>
              <a:sym typeface="DM Sans"/>
            </a:endParaRPr>
          </a:p>
        </p:txBody>
      </p:sp>
      <p:sp>
        <p:nvSpPr>
          <p:cNvPr id="1853" name="Google Shape;1853;p179"/>
          <p:cNvSpPr/>
          <p:nvPr/>
        </p:nvSpPr>
        <p:spPr>
          <a:xfrm>
            <a:off x="6741313" y="1754913"/>
            <a:ext cx="2723400" cy="4845900"/>
          </a:xfrm>
          <a:prstGeom prst="roundRect">
            <a:avLst>
              <a:gd fmla="val 5209" name="adj"/>
            </a:avLst>
          </a:prstGeom>
          <a:solidFill>
            <a:schemeClr val="lt1"/>
          </a:solidFill>
          <a:ln cap="flat" cmpd="sng" w="19050">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1854" name="Google Shape;1854;p179"/>
          <p:cNvSpPr/>
          <p:nvPr/>
        </p:nvSpPr>
        <p:spPr>
          <a:xfrm>
            <a:off x="6899813" y="3840063"/>
            <a:ext cx="2402700" cy="26679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lang="en" sz="1300">
                <a:solidFill>
                  <a:srgbClr val="1B5162"/>
                </a:solidFill>
                <a:latin typeface="DM Sans Medium"/>
                <a:ea typeface="DM Sans Medium"/>
                <a:cs typeface="DM Sans Medium"/>
                <a:sym typeface="DM Sans Medium"/>
              </a:rPr>
              <a:t> Data</a:t>
            </a:r>
            <a:r>
              <a:rPr i="0" lang="en" sz="1300" u="none" cap="none" strike="noStrike">
                <a:solidFill>
                  <a:srgbClr val="1B5162"/>
                </a:solidFill>
                <a:latin typeface="DM Sans Medium"/>
                <a:ea typeface="DM Sans Medium"/>
                <a:cs typeface="DM Sans Medium"/>
                <a:sym typeface="DM Sans Medium"/>
              </a:rPr>
              <a:t> Plane</a:t>
            </a:r>
            <a:endParaRPr i="0" sz="1300" u="none" cap="none" strike="noStrike">
              <a:solidFill>
                <a:srgbClr val="1B5162"/>
              </a:solidFill>
              <a:latin typeface="DM Sans Medium"/>
              <a:ea typeface="DM Sans Medium"/>
              <a:cs typeface="DM Sans Medium"/>
              <a:sym typeface="DM Sans Medium"/>
            </a:endParaRPr>
          </a:p>
        </p:txBody>
      </p:sp>
      <p:sp>
        <p:nvSpPr>
          <p:cNvPr id="1855" name="Google Shape;1855;p179"/>
          <p:cNvSpPr/>
          <p:nvPr/>
        </p:nvSpPr>
        <p:spPr>
          <a:xfrm>
            <a:off x="6899813" y="1895888"/>
            <a:ext cx="2402700" cy="18126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sz="1300" u="none" cap="none" strike="noStrike">
                <a:solidFill>
                  <a:srgbClr val="1B5162"/>
                </a:solidFill>
                <a:latin typeface="DM Sans Medium"/>
                <a:ea typeface="DM Sans Medium"/>
                <a:cs typeface="DM Sans Medium"/>
                <a:sym typeface="DM Sans Medium"/>
              </a:rPr>
              <a:t>Control Plane</a:t>
            </a:r>
            <a:endParaRPr i="0" sz="1300" u="none" cap="none" strike="noStrike">
              <a:solidFill>
                <a:srgbClr val="1B5162"/>
              </a:solidFill>
              <a:latin typeface="DM Sans Medium"/>
              <a:ea typeface="DM Sans Medium"/>
              <a:cs typeface="DM Sans Medium"/>
              <a:sym typeface="DM Sans Medium"/>
            </a:endParaRPr>
          </a:p>
        </p:txBody>
      </p:sp>
      <p:sp>
        <p:nvSpPr>
          <p:cNvPr id="1856" name="Google Shape;1856;p179"/>
          <p:cNvSpPr/>
          <p:nvPr/>
        </p:nvSpPr>
        <p:spPr>
          <a:xfrm>
            <a:off x="7059288" y="2277463"/>
            <a:ext cx="20997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1857" name="Google Shape;1857;p179"/>
          <p:cNvSpPr txBox="1"/>
          <p:nvPr/>
        </p:nvSpPr>
        <p:spPr>
          <a:xfrm>
            <a:off x="6994087" y="2807516"/>
            <a:ext cx="95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Notebooks,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Queries,</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Experiments</a:t>
            </a:r>
            <a:endParaRPr sz="1000">
              <a:solidFill>
                <a:srgbClr val="1B5162"/>
              </a:solidFill>
              <a:latin typeface="DM Sans Medium"/>
              <a:ea typeface="DM Sans Medium"/>
              <a:cs typeface="DM Sans Medium"/>
              <a:sym typeface="DM Sans Medium"/>
            </a:endParaRPr>
          </a:p>
        </p:txBody>
      </p:sp>
      <p:pic>
        <p:nvPicPr>
          <p:cNvPr id="1858" name="Google Shape;1858;p179"/>
          <p:cNvPicPr preferRelativeResize="0"/>
          <p:nvPr/>
        </p:nvPicPr>
        <p:blipFill rotWithShape="1">
          <a:blip r:embed="rId3">
            <a:alphaModFix/>
          </a:blip>
          <a:srcRect b="0" l="0" r="0" t="0"/>
          <a:stretch/>
        </p:blipFill>
        <p:spPr>
          <a:xfrm>
            <a:off x="8600314" y="2418216"/>
            <a:ext cx="482848" cy="482833"/>
          </a:xfrm>
          <a:prstGeom prst="rect">
            <a:avLst/>
          </a:prstGeom>
          <a:noFill/>
          <a:ln>
            <a:noFill/>
          </a:ln>
        </p:spPr>
      </p:pic>
      <p:pic>
        <p:nvPicPr>
          <p:cNvPr id="1859" name="Google Shape;1859;p179"/>
          <p:cNvPicPr preferRelativeResize="0"/>
          <p:nvPr/>
        </p:nvPicPr>
        <p:blipFill rotWithShape="1">
          <a:blip r:embed="rId4">
            <a:alphaModFix/>
          </a:blip>
          <a:srcRect b="0" l="0" r="0" t="0"/>
          <a:stretch/>
        </p:blipFill>
        <p:spPr>
          <a:xfrm>
            <a:off x="7245187" y="2429739"/>
            <a:ext cx="482848" cy="482833"/>
          </a:xfrm>
          <a:prstGeom prst="rect">
            <a:avLst/>
          </a:prstGeom>
          <a:noFill/>
          <a:ln>
            <a:noFill/>
          </a:ln>
        </p:spPr>
      </p:pic>
      <p:sp>
        <p:nvSpPr>
          <p:cNvPr id="1860" name="Google Shape;1860;p179"/>
          <p:cNvSpPr txBox="1"/>
          <p:nvPr/>
        </p:nvSpPr>
        <p:spPr>
          <a:xfrm>
            <a:off x="7873506" y="2812241"/>
            <a:ext cx="68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Jobs API</a:t>
            </a:r>
            <a:endParaRPr sz="1000">
              <a:solidFill>
                <a:srgbClr val="1B5162"/>
              </a:solidFill>
              <a:latin typeface="DM Sans Medium"/>
              <a:ea typeface="DM Sans Medium"/>
              <a:cs typeface="DM Sans Medium"/>
              <a:sym typeface="DM Sans Medium"/>
            </a:endParaRPr>
          </a:p>
        </p:txBody>
      </p:sp>
      <p:sp>
        <p:nvSpPr>
          <p:cNvPr id="1861" name="Google Shape;1861;p179"/>
          <p:cNvSpPr txBox="1"/>
          <p:nvPr/>
        </p:nvSpPr>
        <p:spPr>
          <a:xfrm>
            <a:off x="8495488" y="2818934"/>
            <a:ext cx="6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Clusters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API</a:t>
            </a:r>
            <a:endParaRPr sz="1000">
              <a:solidFill>
                <a:srgbClr val="1B5162"/>
              </a:solidFill>
              <a:latin typeface="DM Sans Medium"/>
              <a:ea typeface="DM Sans Medium"/>
              <a:cs typeface="DM Sans Medium"/>
              <a:sym typeface="DM Sans Medium"/>
            </a:endParaRPr>
          </a:p>
        </p:txBody>
      </p:sp>
      <p:pic>
        <p:nvPicPr>
          <p:cNvPr id="1862" name="Google Shape;1862;p179"/>
          <p:cNvPicPr preferRelativeResize="0"/>
          <p:nvPr/>
        </p:nvPicPr>
        <p:blipFill rotWithShape="1">
          <a:blip r:embed="rId5">
            <a:alphaModFix/>
          </a:blip>
          <a:srcRect b="0" l="0" r="0" t="0"/>
          <a:stretch/>
        </p:blipFill>
        <p:spPr>
          <a:xfrm>
            <a:off x="7977636" y="2406525"/>
            <a:ext cx="482848" cy="482848"/>
          </a:xfrm>
          <a:prstGeom prst="rect">
            <a:avLst/>
          </a:prstGeom>
          <a:noFill/>
          <a:ln>
            <a:noFill/>
          </a:ln>
        </p:spPr>
      </p:pic>
      <p:pic>
        <p:nvPicPr>
          <p:cNvPr id="1863" name="Google Shape;1863;p179"/>
          <p:cNvPicPr preferRelativeResize="0"/>
          <p:nvPr/>
        </p:nvPicPr>
        <p:blipFill rotWithShape="1">
          <a:blip r:embed="rId7">
            <a:alphaModFix/>
          </a:blip>
          <a:srcRect b="0" l="0" r="84278" t="0"/>
          <a:stretch/>
        </p:blipFill>
        <p:spPr>
          <a:xfrm>
            <a:off x="6961212" y="1959560"/>
            <a:ext cx="250988" cy="251122"/>
          </a:xfrm>
          <a:prstGeom prst="rect">
            <a:avLst/>
          </a:prstGeom>
          <a:noFill/>
          <a:ln>
            <a:noFill/>
          </a:ln>
        </p:spPr>
      </p:pic>
      <p:sp>
        <p:nvSpPr>
          <p:cNvPr id="1864" name="Google Shape;1864;p179"/>
          <p:cNvSpPr/>
          <p:nvPr/>
        </p:nvSpPr>
        <p:spPr>
          <a:xfrm>
            <a:off x="7059262" y="4242663"/>
            <a:ext cx="2099700" cy="1099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Compute</a:t>
            </a:r>
            <a:endParaRPr sz="1300">
              <a:solidFill>
                <a:srgbClr val="1B5162"/>
              </a:solidFill>
              <a:latin typeface="DM Sans Medium"/>
              <a:ea typeface="DM Sans Medium"/>
              <a:cs typeface="DM Sans Medium"/>
              <a:sym typeface="DM Sans Medium"/>
            </a:endParaRPr>
          </a:p>
        </p:txBody>
      </p:sp>
      <p:pic>
        <p:nvPicPr>
          <p:cNvPr id="1865" name="Google Shape;1865;p179"/>
          <p:cNvPicPr preferRelativeResize="0"/>
          <p:nvPr/>
        </p:nvPicPr>
        <p:blipFill rotWithShape="1">
          <a:blip r:embed="rId8">
            <a:alphaModFix/>
          </a:blip>
          <a:srcRect b="0" l="0" r="0" t="0"/>
          <a:stretch/>
        </p:blipFill>
        <p:spPr>
          <a:xfrm>
            <a:off x="7210074" y="4613076"/>
            <a:ext cx="420298" cy="430966"/>
          </a:xfrm>
          <a:prstGeom prst="rect">
            <a:avLst/>
          </a:prstGeom>
          <a:noFill/>
          <a:ln>
            <a:noFill/>
          </a:ln>
        </p:spPr>
      </p:pic>
      <p:sp>
        <p:nvSpPr>
          <p:cNvPr id="1866" name="Google Shape;1866;p179"/>
          <p:cNvSpPr txBox="1"/>
          <p:nvPr/>
        </p:nvSpPr>
        <p:spPr>
          <a:xfrm>
            <a:off x="7094662" y="4960038"/>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1867" name="Google Shape;1867;p179"/>
          <p:cNvPicPr preferRelativeResize="0"/>
          <p:nvPr/>
        </p:nvPicPr>
        <p:blipFill rotWithShape="1">
          <a:blip r:embed="rId8">
            <a:alphaModFix/>
          </a:blip>
          <a:srcRect b="0" l="0" r="0" t="0"/>
          <a:stretch/>
        </p:blipFill>
        <p:spPr>
          <a:xfrm>
            <a:off x="7790794" y="4613075"/>
            <a:ext cx="420298" cy="430966"/>
          </a:xfrm>
          <a:prstGeom prst="rect">
            <a:avLst/>
          </a:prstGeom>
          <a:noFill/>
          <a:ln>
            <a:noFill/>
          </a:ln>
        </p:spPr>
      </p:pic>
      <p:sp>
        <p:nvSpPr>
          <p:cNvPr id="1868" name="Google Shape;1868;p179"/>
          <p:cNvSpPr txBox="1"/>
          <p:nvPr/>
        </p:nvSpPr>
        <p:spPr>
          <a:xfrm>
            <a:off x="7675395" y="4960038"/>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1869" name="Google Shape;1869;p179"/>
          <p:cNvPicPr preferRelativeResize="0"/>
          <p:nvPr/>
        </p:nvPicPr>
        <p:blipFill rotWithShape="1">
          <a:blip r:embed="rId7">
            <a:alphaModFix/>
          </a:blip>
          <a:srcRect b="0" l="0" r="84278" t="0"/>
          <a:stretch/>
        </p:blipFill>
        <p:spPr>
          <a:xfrm>
            <a:off x="6969011" y="3918240"/>
            <a:ext cx="250988" cy="251122"/>
          </a:xfrm>
          <a:prstGeom prst="rect">
            <a:avLst/>
          </a:prstGeom>
          <a:noFill/>
          <a:ln>
            <a:noFill/>
          </a:ln>
        </p:spPr>
      </p:pic>
      <p:sp>
        <p:nvSpPr>
          <p:cNvPr id="1870" name="Google Shape;1870;p179"/>
          <p:cNvSpPr/>
          <p:nvPr/>
        </p:nvSpPr>
        <p:spPr>
          <a:xfrm>
            <a:off x="7059287" y="5480163"/>
            <a:ext cx="20997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1871" name="Google Shape;1871;p179"/>
          <p:cNvPicPr preferRelativeResize="0"/>
          <p:nvPr/>
        </p:nvPicPr>
        <p:blipFill rotWithShape="1">
          <a:blip r:embed="rId9">
            <a:alphaModFix/>
          </a:blip>
          <a:srcRect b="0" l="0" r="0" t="0"/>
          <a:stretch/>
        </p:blipFill>
        <p:spPr>
          <a:xfrm>
            <a:off x="7434524" y="5768751"/>
            <a:ext cx="523228" cy="523199"/>
          </a:xfrm>
          <a:prstGeom prst="rect">
            <a:avLst/>
          </a:prstGeom>
          <a:noFill/>
          <a:ln>
            <a:noFill/>
          </a:ln>
        </p:spPr>
      </p:pic>
      <p:sp>
        <p:nvSpPr>
          <p:cNvPr id="1872" name="Google Shape;1872;p179"/>
          <p:cNvSpPr txBox="1"/>
          <p:nvPr/>
        </p:nvSpPr>
        <p:spPr>
          <a:xfrm>
            <a:off x="7772787" y="6103875"/>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1873" name="Google Shape;1873;p179"/>
          <p:cNvGrpSpPr/>
          <p:nvPr/>
        </p:nvGrpSpPr>
        <p:grpSpPr>
          <a:xfrm>
            <a:off x="7908427" y="6010974"/>
            <a:ext cx="197768" cy="38762"/>
            <a:chOff x="268600" y="5129784"/>
            <a:chExt cx="197768" cy="38766"/>
          </a:xfrm>
        </p:grpSpPr>
        <p:cxnSp>
          <p:nvCxnSpPr>
            <p:cNvPr id="1874" name="Google Shape;1874;p179"/>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1875" name="Google Shape;1875;p179"/>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1876" name="Google Shape;1876;p179"/>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1877" name="Google Shape;1877;p179"/>
          <p:cNvPicPr preferRelativeResize="0"/>
          <p:nvPr/>
        </p:nvPicPr>
        <p:blipFill rotWithShape="1">
          <a:blip r:embed="rId9">
            <a:alphaModFix/>
          </a:blip>
          <a:srcRect b="0" l="0" r="0" t="0"/>
          <a:stretch/>
        </p:blipFill>
        <p:spPr>
          <a:xfrm>
            <a:off x="8044124" y="5768751"/>
            <a:ext cx="523228" cy="523199"/>
          </a:xfrm>
          <a:prstGeom prst="rect">
            <a:avLst/>
          </a:prstGeom>
          <a:noFill/>
          <a:ln>
            <a:noFill/>
          </a:ln>
        </p:spPr>
      </p:pic>
      <p:sp>
        <p:nvSpPr>
          <p:cNvPr id="1878" name="Google Shape;1878;p179"/>
          <p:cNvSpPr txBox="1"/>
          <p:nvPr/>
        </p:nvSpPr>
        <p:spPr>
          <a:xfrm>
            <a:off x="6671453" y="1375780"/>
            <a:ext cx="240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Secondary Cloud Region</a:t>
            </a:r>
            <a:r>
              <a:rPr baseline="30000" lang="en">
                <a:solidFill>
                  <a:srgbClr val="EF6450"/>
                </a:solidFill>
                <a:latin typeface="DM Sans"/>
                <a:ea typeface="DM Sans"/>
                <a:cs typeface="DM Sans"/>
                <a:sym typeface="DM Sans"/>
              </a:rPr>
              <a:t>1</a:t>
            </a:r>
            <a:endParaRPr baseline="30000">
              <a:solidFill>
                <a:srgbClr val="EF6450"/>
              </a:solidFill>
              <a:latin typeface="DM Sans"/>
              <a:ea typeface="DM Sans"/>
              <a:cs typeface="DM Sans"/>
              <a:sym typeface="DM Sans"/>
            </a:endParaRPr>
          </a:p>
        </p:txBody>
      </p:sp>
      <p:pic>
        <p:nvPicPr>
          <p:cNvPr id="1879" name="Google Shape;1879;p179"/>
          <p:cNvPicPr preferRelativeResize="0"/>
          <p:nvPr/>
        </p:nvPicPr>
        <p:blipFill rotWithShape="1">
          <a:blip r:embed="rId8">
            <a:alphaModFix/>
          </a:blip>
          <a:srcRect b="0" l="0" r="0" t="0"/>
          <a:stretch/>
        </p:blipFill>
        <p:spPr>
          <a:xfrm>
            <a:off x="8371849" y="4613075"/>
            <a:ext cx="420298" cy="430966"/>
          </a:xfrm>
          <a:prstGeom prst="rect">
            <a:avLst/>
          </a:prstGeom>
          <a:noFill/>
          <a:ln>
            <a:noFill/>
          </a:ln>
        </p:spPr>
      </p:pic>
      <p:sp>
        <p:nvSpPr>
          <p:cNvPr id="1880" name="Google Shape;1880;p179"/>
          <p:cNvSpPr txBox="1"/>
          <p:nvPr/>
        </p:nvSpPr>
        <p:spPr>
          <a:xfrm>
            <a:off x="8256450" y="4960038"/>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1881" name="Google Shape;1881;p179"/>
          <p:cNvPicPr preferRelativeResize="0"/>
          <p:nvPr/>
        </p:nvPicPr>
        <p:blipFill rotWithShape="1">
          <a:blip r:embed="rId14">
            <a:alphaModFix/>
          </a:blip>
          <a:srcRect b="0" l="0" r="0" t="0"/>
          <a:stretch/>
        </p:blipFill>
        <p:spPr>
          <a:xfrm>
            <a:off x="4313350" y="5005233"/>
            <a:ext cx="391626" cy="391626"/>
          </a:xfrm>
          <a:prstGeom prst="rect">
            <a:avLst/>
          </a:prstGeom>
          <a:noFill/>
          <a:ln>
            <a:noFill/>
          </a:ln>
        </p:spPr>
      </p:pic>
      <p:pic>
        <p:nvPicPr>
          <p:cNvPr id="1882" name="Google Shape;1882;p179"/>
          <p:cNvPicPr preferRelativeResize="0"/>
          <p:nvPr/>
        </p:nvPicPr>
        <p:blipFill rotWithShape="1">
          <a:blip r:embed="rId15">
            <a:alphaModFix/>
          </a:blip>
          <a:srcRect b="0" l="0" r="0" t="0"/>
          <a:stretch/>
        </p:blipFill>
        <p:spPr>
          <a:xfrm>
            <a:off x="5187549" y="5002066"/>
            <a:ext cx="391626" cy="391626"/>
          </a:xfrm>
          <a:prstGeom prst="rect">
            <a:avLst/>
          </a:prstGeom>
          <a:noFill/>
          <a:ln>
            <a:noFill/>
          </a:ln>
        </p:spPr>
      </p:pic>
      <p:sp>
        <p:nvSpPr>
          <p:cNvPr id="1883" name="Google Shape;1883;p179"/>
          <p:cNvSpPr txBox="1"/>
          <p:nvPr/>
        </p:nvSpPr>
        <p:spPr>
          <a:xfrm>
            <a:off x="3861652" y="5292135"/>
            <a:ext cx="121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Table Definitions</a:t>
            </a:r>
            <a:endParaRPr sz="1000">
              <a:solidFill>
                <a:srgbClr val="1B5162"/>
              </a:solidFill>
              <a:latin typeface="DM Sans Medium"/>
              <a:ea typeface="DM Sans Medium"/>
              <a:cs typeface="DM Sans Medium"/>
              <a:sym typeface="DM Sans Medium"/>
            </a:endParaRPr>
          </a:p>
        </p:txBody>
      </p:sp>
      <p:sp>
        <p:nvSpPr>
          <p:cNvPr id="1884" name="Google Shape;1884;p179"/>
          <p:cNvSpPr txBox="1"/>
          <p:nvPr/>
        </p:nvSpPr>
        <p:spPr>
          <a:xfrm>
            <a:off x="4959366" y="5302368"/>
            <a:ext cx="95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Table ACLs</a:t>
            </a:r>
            <a:endParaRPr sz="1000">
              <a:solidFill>
                <a:srgbClr val="1B5162"/>
              </a:solidFill>
              <a:latin typeface="DM Sans Medium"/>
              <a:ea typeface="DM Sans Medium"/>
              <a:cs typeface="DM Sans Medium"/>
              <a:sym typeface="DM Sans Medium"/>
            </a:endParaRPr>
          </a:p>
        </p:txBody>
      </p:sp>
      <p:sp>
        <p:nvSpPr>
          <p:cNvPr id="1885" name="Google Shape;1885;p179"/>
          <p:cNvSpPr/>
          <p:nvPr/>
        </p:nvSpPr>
        <p:spPr>
          <a:xfrm>
            <a:off x="3896225" y="5679170"/>
            <a:ext cx="2099700" cy="869400"/>
          </a:xfrm>
          <a:prstGeom prst="roundRect">
            <a:avLst>
              <a:gd fmla="val 5209" name="adj"/>
            </a:avLst>
          </a:prstGeom>
          <a:solidFill>
            <a:srgbClr val="F3F3F3"/>
          </a:solidFill>
          <a:ln cap="flat" cmpd="sng" w="9525">
            <a:solidFill>
              <a:srgbClr val="1B5162"/>
            </a:solidFill>
            <a:prstDash val="dot"/>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100">
                <a:solidFill>
                  <a:srgbClr val="1B5162"/>
                </a:solidFill>
                <a:latin typeface="DM Sans Medium"/>
                <a:ea typeface="DM Sans Medium"/>
                <a:cs typeface="DM Sans Medium"/>
                <a:sym typeface="DM Sans Medium"/>
              </a:rPr>
              <a:t> Cloud Data Plane</a:t>
            </a:r>
            <a:endParaRPr i="0" sz="1000" u="none" cap="none" strike="noStrike">
              <a:solidFill>
                <a:srgbClr val="1B5162"/>
              </a:solidFill>
              <a:latin typeface="DM Sans Medium"/>
              <a:ea typeface="DM Sans Medium"/>
              <a:cs typeface="DM Sans Medium"/>
              <a:sym typeface="DM Sans Medium"/>
            </a:endParaRPr>
          </a:p>
        </p:txBody>
      </p:sp>
      <p:sp>
        <p:nvSpPr>
          <p:cNvPr id="1886" name="Google Shape;1886;p179"/>
          <p:cNvSpPr txBox="1"/>
          <p:nvPr/>
        </p:nvSpPr>
        <p:spPr>
          <a:xfrm>
            <a:off x="3840290" y="6253710"/>
            <a:ext cx="2099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GRR/Delta Clones</a:t>
            </a:r>
            <a:endParaRPr sz="1000">
              <a:solidFill>
                <a:srgbClr val="1B5162"/>
              </a:solidFill>
              <a:latin typeface="DM Sans Medium"/>
              <a:ea typeface="DM Sans Medium"/>
              <a:cs typeface="DM Sans Medium"/>
              <a:sym typeface="DM Sans Medium"/>
            </a:endParaRPr>
          </a:p>
        </p:txBody>
      </p:sp>
      <p:pic>
        <p:nvPicPr>
          <p:cNvPr id="1887" name="Google Shape;1887;p179"/>
          <p:cNvPicPr preferRelativeResize="0"/>
          <p:nvPr/>
        </p:nvPicPr>
        <p:blipFill>
          <a:blip r:embed="rId16">
            <a:alphaModFix/>
          </a:blip>
          <a:stretch>
            <a:fillRect/>
          </a:stretch>
        </p:blipFill>
        <p:spPr>
          <a:xfrm>
            <a:off x="4693824" y="5912983"/>
            <a:ext cx="391625" cy="391625"/>
          </a:xfrm>
          <a:prstGeom prst="rect">
            <a:avLst/>
          </a:prstGeom>
          <a:noFill/>
          <a:ln>
            <a:noFill/>
          </a:ln>
        </p:spPr>
      </p:pic>
      <p:sp>
        <p:nvSpPr>
          <p:cNvPr id="1888" name="Google Shape;1888;p179"/>
          <p:cNvSpPr/>
          <p:nvPr/>
        </p:nvSpPr>
        <p:spPr>
          <a:xfrm>
            <a:off x="3043750" y="4770913"/>
            <a:ext cx="7194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79"/>
          <p:cNvSpPr/>
          <p:nvPr/>
        </p:nvSpPr>
        <p:spPr>
          <a:xfrm>
            <a:off x="6147925" y="4740690"/>
            <a:ext cx="6105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79"/>
          <p:cNvSpPr txBox="1"/>
          <p:nvPr/>
        </p:nvSpPr>
        <p:spPr>
          <a:xfrm>
            <a:off x="3129898" y="2677637"/>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1891" name="Google Shape;1891;p179"/>
          <p:cNvSpPr txBox="1"/>
          <p:nvPr/>
        </p:nvSpPr>
        <p:spPr>
          <a:xfrm>
            <a:off x="6194898" y="2677637"/>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1892" name="Google Shape;1892;p179"/>
          <p:cNvSpPr txBox="1"/>
          <p:nvPr/>
        </p:nvSpPr>
        <p:spPr>
          <a:xfrm>
            <a:off x="3129898" y="3811085"/>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1893" name="Google Shape;1893;p179"/>
          <p:cNvSpPr txBox="1"/>
          <p:nvPr/>
        </p:nvSpPr>
        <p:spPr>
          <a:xfrm>
            <a:off x="6194898" y="3724874"/>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1894" name="Google Shape;1894;p179"/>
          <p:cNvSpPr txBox="1"/>
          <p:nvPr/>
        </p:nvSpPr>
        <p:spPr>
          <a:xfrm>
            <a:off x="3129898" y="4877885"/>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1895" name="Google Shape;1895;p179"/>
          <p:cNvSpPr txBox="1"/>
          <p:nvPr/>
        </p:nvSpPr>
        <p:spPr>
          <a:xfrm>
            <a:off x="6194898" y="4857862"/>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1896" name="Google Shape;1896;p179"/>
          <p:cNvSpPr txBox="1"/>
          <p:nvPr/>
        </p:nvSpPr>
        <p:spPr>
          <a:xfrm>
            <a:off x="3129898" y="5992231"/>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1897" name="Google Shape;1897;p179"/>
          <p:cNvSpPr txBox="1"/>
          <p:nvPr/>
        </p:nvSpPr>
        <p:spPr>
          <a:xfrm>
            <a:off x="6194898" y="5992231"/>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1898" name="Google Shape;1898;p179"/>
          <p:cNvSpPr/>
          <p:nvPr/>
        </p:nvSpPr>
        <p:spPr>
          <a:xfrm>
            <a:off x="9512917" y="5370352"/>
            <a:ext cx="403200" cy="355800"/>
          </a:xfrm>
          <a:prstGeom prst="hexagon">
            <a:avLst>
              <a:gd fmla="val 25000" name="adj"/>
              <a:gd fmla="val 115470" name="vf"/>
            </a:avLst>
          </a:prstGeom>
          <a:solidFill>
            <a:srgbClr val="FF5F46"/>
          </a:solidFill>
          <a:ln>
            <a:noFill/>
          </a:ln>
        </p:spPr>
        <p:txBody>
          <a:bodyPr anchorCtr="0" anchor="ctr" bIns="121875" lIns="73150" spcFirstLastPara="1" rIns="91425" wrap="square" tIns="121875">
            <a:noAutofit/>
          </a:bodyPr>
          <a:lstStyle/>
          <a:p>
            <a:pPr indent="0" lvl="0" marL="0" rtl="0" algn="ctr">
              <a:spcBef>
                <a:spcPts val="0"/>
              </a:spcBef>
              <a:spcAft>
                <a:spcPts val="0"/>
              </a:spcAft>
              <a:buNone/>
            </a:pPr>
            <a:r>
              <a:rPr b="1" lang="en" sz="1800">
                <a:solidFill>
                  <a:srgbClr val="1B5162"/>
                </a:solidFill>
                <a:latin typeface="DM Sans"/>
                <a:ea typeface="DM Sans"/>
                <a:cs typeface="DM Sans"/>
                <a:sym typeface="DM Sans"/>
              </a:rPr>
              <a:t>4</a:t>
            </a:r>
            <a:endParaRPr b="1" sz="1800">
              <a:solidFill>
                <a:srgbClr val="1B5162"/>
              </a:solidFill>
              <a:latin typeface="DM Sans"/>
              <a:ea typeface="DM Sans"/>
              <a:cs typeface="DM Sans"/>
              <a:sym typeface="DM Sans"/>
            </a:endParaRPr>
          </a:p>
        </p:txBody>
      </p:sp>
      <p:sp>
        <p:nvSpPr>
          <p:cNvPr id="1899" name="Google Shape;1899;p179"/>
          <p:cNvSpPr/>
          <p:nvPr/>
        </p:nvSpPr>
        <p:spPr>
          <a:xfrm>
            <a:off x="9512917" y="3638483"/>
            <a:ext cx="403200" cy="355800"/>
          </a:xfrm>
          <a:prstGeom prst="hexagon">
            <a:avLst>
              <a:gd fmla="val 25000" name="adj"/>
              <a:gd fmla="val 115470" name="vf"/>
            </a:avLst>
          </a:prstGeom>
          <a:solidFill>
            <a:srgbClr val="FF5F46"/>
          </a:solidFill>
          <a:ln>
            <a:noFill/>
          </a:ln>
        </p:spPr>
        <p:txBody>
          <a:bodyPr anchorCtr="0" anchor="ctr" bIns="121875" lIns="73150" spcFirstLastPara="1" rIns="91425" wrap="square" tIns="121875">
            <a:noAutofit/>
          </a:bodyPr>
          <a:lstStyle/>
          <a:p>
            <a:pPr indent="0" lvl="0" marL="0" rtl="0" algn="ctr">
              <a:spcBef>
                <a:spcPts val="0"/>
              </a:spcBef>
              <a:spcAft>
                <a:spcPts val="0"/>
              </a:spcAft>
              <a:buNone/>
            </a:pPr>
            <a:r>
              <a:rPr b="1" lang="en" sz="1800">
                <a:solidFill>
                  <a:srgbClr val="1B5162"/>
                </a:solidFill>
                <a:latin typeface="DM Sans"/>
                <a:ea typeface="DM Sans"/>
                <a:cs typeface="DM Sans"/>
                <a:sym typeface="DM Sans"/>
              </a:rPr>
              <a:t>3</a:t>
            </a:r>
            <a:endParaRPr b="1" sz="1800">
              <a:solidFill>
                <a:srgbClr val="1B5162"/>
              </a:solidFill>
              <a:latin typeface="DM Sans"/>
              <a:ea typeface="DM Sans"/>
              <a:cs typeface="DM Sans"/>
              <a:sym typeface="DM Sans"/>
            </a:endParaRPr>
          </a:p>
        </p:txBody>
      </p:sp>
      <p:sp>
        <p:nvSpPr>
          <p:cNvPr id="1900" name="Google Shape;1900;p179"/>
          <p:cNvSpPr/>
          <p:nvPr/>
        </p:nvSpPr>
        <p:spPr>
          <a:xfrm>
            <a:off x="9512917" y="761986"/>
            <a:ext cx="403200" cy="355800"/>
          </a:xfrm>
          <a:prstGeom prst="hexagon">
            <a:avLst>
              <a:gd fmla="val 25000" name="adj"/>
              <a:gd fmla="val 115470" name="vf"/>
            </a:avLst>
          </a:prstGeom>
          <a:solidFill>
            <a:srgbClr val="FF5F46"/>
          </a:solidFill>
          <a:ln>
            <a:noFill/>
          </a:ln>
        </p:spPr>
        <p:txBody>
          <a:bodyPr anchorCtr="0" anchor="ctr" bIns="121875" lIns="73150" spcFirstLastPara="1" rIns="91425" wrap="square" tIns="121875">
            <a:noAutofit/>
          </a:bodyPr>
          <a:lstStyle/>
          <a:p>
            <a:pPr indent="0" lvl="0" marL="0" rtl="0" algn="ctr">
              <a:spcBef>
                <a:spcPts val="0"/>
              </a:spcBef>
              <a:spcAft>
                <a:spcPts val="0"/>
              </a:spcAft>
              <a:buNone/>
            </a:pPr>
            <a:r>
              <a:rPr b="1" lang="en" sz="1800">
                <a:solidFill>
                  <a:srgbClr val="1B5162"/>
                </a:solidFill>
                <a:latin typeface="DM Sans"/>
                <a:ea typeface="DM Sans"/>
                <a:cs typeface="DM Sans"/>
                <a:sym typeface="DM Sans"/>
              </a:rPr>
              <a:t>1</a:t>
            </a:r>
            <a:endParaRPr b="1" sz="1800">
              <a:solidFill>
                <a:srgbClr val="1B5162"/>
              </a:solidFill>
              <a:latin typeface="DM Sans"/>
              <a:ea typeface="DM Sans"/>
              <a:cs typeface="DM Sans"/>
              <a:sym typeface="DM Sans"/>
            </a:endParaRPr>
          </a:p>
        </p:txBody>
      </p:sp>
      <p:sp>
        <p:nvSpPr>
          <p:cNvPr id="1901" name="Google Shape;1901;p179"/>
          <p:cNvSpPr/>
          <p:nvPr/>
        </p:nvSpPr>
        <p:spPr>
          <a:xfrm>
            <a:off x="1587558" y="3271388"/>
            <a:ext cx="469800" cy="2301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100">
                <a:solidFill>
                  <a:srgbClr val="1B5161"/>
                </a:solidFill>
                <a:latin typeface="DM Sans Medium"/>
                <a:ea typeface="DM Sans Medium"/>
                <a:cs typeface="DM Sans Medium"/>
                <a:sym typeface="DM Sans Medium"/>
              </a:rPr>
              <a:t>IdP</a:t>
            </a:r>
            <a:endParaRPr sz="1100">
              <a:solidFill>
                <a:srgbClr val="1B5161"/>
              </a:solidFill>
              <a:latin typeface="DM Sans Medium"/>
              <a:ea typeface="DM Sans Medium"/>
              <a:cs typeface="DM Sans Medium"/>
              <a:sym typeface="DM Sans Medium"/>
            </a:endParaRPr>
          </a:p>
        </p:txBody>
      </p:sp>
      <p:sp>
        <p:nvSpPr>
          <p:cNvPr id="1902" name="Google Shape;1902;p179"/>
          <p:cNvSpPr/>
          <p:nvPr/>
        </p:nvSpPr>
        <p:spPr>
          <a:xfrm>
            <a:off x="7973783" y="3279559"/>
            <a:ext cx="469800" cy="2301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100">
                <a:solidFill>
                  <a:srgbClr val="1B5161"/>
                </a:solidFill>
                <a:latin typeface="DM Sans Medium"/>
                <a:ea typeface="DM Sans Medium"/>
                <a:cs typeface="DM Sans Medium"/>
                <a:sym typeface="DM Sans Medium"/>
              </a:rPr>
              <a:t>IdP</a:t>
            </a:r>
            <a:endParaRPr sz="1100">
              <a:solidFill>
                <a:srgbClr val="1B5161"/>
              </a:solidFill>
              <a:latin typeface="DM Sans Medium"/>
              <a:ea typeface="DM Sans Medium"/>
              <a:cs typeface="DM Sans Medium"/>
              <a:sym typeface="DM Sans Medium"/>
            </a:endParaRPr>
          </a:p>
        </p:txBody>
      </p:sp>
      <p:sp>
        <p:nvSpPr>
          <p:cNvPr id="1903" name="Google Shape;1903;p179"/>
          <p:cNvSpPr/>
          <p:nvPr/>
        </p:nvSpPr>
        <p:spPr>
          <a:xfrm>
            <a:off x="3057625" y="3627513"/>
            <a:ext cx="677100" cy="230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79"/>
          <p:cNvSpPr/>
          <p:nvPr/>
        </p:nvSpPr>
        <p:spPr>
          <a:xfrm>
            <a:off x="3057625" y="2550813"/>
            <a:ext cx="677100" cy="230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79"/>
          <p:cNvSpPr/>
          <p:nvPr/>
        </p:nvSpPr>
        <p:spPr>
          <a:xfrm>
            <a:off x="6173625" y="2489738"/>
            <a:ext cx="584700" cy="25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79"/>
          <p:cNvSpPr/>
          <p:nvPr/>
        </p:nvSpPr>
        <p:spPr>
          <a:xfrm>
            <a:off x="6173625" y="3602939"/>
            <a:ext cx="584700" cy="25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79"/>
          <p:cNvSpPr/>
          <p:nvPr/>
        </p:nvSpPr>
        <p:spPr>
          <a:xfrm>
            <a:off x="6163753" y="5822175"/>
            <a:ext cx="584700" cy="25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79"/>
          <p:cNvSpPr/>
          <p:nvPr/>
        </p:nvSpPr>
        <p:spPr>
          <a:xfrm>
            <a:off x="3057625" y="5866128"/>
            <a:ext cx="689100" cy="230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79"/>
          <p:cNvSpPr/>
          <p:nvPr/>
        </p:nvSpPr>
        <p:spPr>
          <a:xfrm>
            <a:off x="9760755" y="2541347"/>
            <a:ext cx="2330100" cy="826800"/>
          </a:xfrm>
          <a:prstGeom prst="rect">
            <a:avLst/>
          </a:prstGeom>
          <a:solidFill>
            <a:schemeClr val="accent1"/>
          </a:solidFill>
          <a:ln>
            <a:noFill/>
          </a:ln>
          <a:effectLst>
            <a:outerShdw blurRad="428625" rotWithShape="0" algn="bl" dir="5400000" dist="76200">
              <a:srgbClr val="000000">
                <a:alpha val="12000"/>
              </a:srgbClr>
            </a:outerShdw>
          </a:effectLst>
        </p:spPr>
        <p:txBody>
          <a:bodyPr anchorCtr="0" anchor="t" bIns="121875" lIns="73150" spcFirstLastPara="1" rIns="45700" wrap="square" tIns="36575">
            <a:noAutofit/>
          </a:bodyPr>
          <a:lstStyle/>
          <a:p>
            <a:pPr indent="0" lvl="0" marL="0" rtl="0" algn="l">
              <a:lnSpc>
                <a:spcPct val="115000"/>
              </a:lnSpc>
              <a:spcBef>
                <a:spcPts val="0"/>
              </a:spcBef>
              <a:spcAft>
                <a:spcPts val="0"/>
              </a:spcAft>
              <a:buNone/>
            </a:pPr>
            <a:r>
              <a:rPr lang="en" sz="1100">
                <a:solidFill>
                  <a:schemeClr val="lt1"/>
                </a:solidFill>
                <a:latin typeface="DM Sans"/>
                <a:ea typeface="DM Sans"/>
                <a:cs typeface="DM Sans"/>
                <a:sym typeface="DM Sans"/>
              </a:rPr>
              <a:t>During a DR event use Terraform Cloud to trigger TF runs (plan and apply) for infra and app pipelines while maintaining state</a:t>
            </a:r>
            <a:endParaRPr sz="1100">
              <a:solidFill>
                <a:schemeClr val="lt1"/>
              </a:solidFill>
              <a:latin typeface="DM Sans"/>
              <a:ea typeface="DM Sans"/>
              <a:cs typeface="DM Sans"/>
              <a:sym typeface="DM Sans"/>
            </a:endParaRPr>
          </a:p>
        </p:txBody>
      </p:sp>
      <p:sp>
        <p:nvSpPr>
          <p:cNvPr id="1910" name="Google Shape;1910;p179"/>
          <p:cNvSpPr/>
          <p:nvPr/>
        </p:nvSpPr>
        <p:spPr>
          <a:xfrm>
            <a:off x="9500192" y="2297077"/>
            <a:ext cx="403200" cy="355800"/>
          </a:xfrm>
          <a:prstGeom prst="hexagon">
            <a:avLst>
              <a:gd fmla="val 25000" name="adj"/>
              <a:gd fmla="val 115470" name="vf"/>
            </a:avLst>
          </a:prstGeom>
          <a:solidFill>
            <a:srgbClr val="FF5F46"/>
          </a:solidFill>
          <a:ln>
            <a:noFill/>
          </a:ln>
        </p:spPr>
        <p:txBody>
          <a:bodyPr anchorCtr="0" anchor="ctr" bIns="121875" lIns="73150" spcFirstLastPara="1" rIns="91425" wrap="square" tIns="121875">
            <a:noAutofit/>
          </a:bodyPr>
          <a:lstStyle/>
          <a:p>
            <a:pPr indent="0" lvl="0" marL="0" rtl="0" algn="ctr">
              <a:spcBef>
                <a:spcPts val="0"/>
              </a:spcBef>
              <a:spcAft>
                <a:spcPts val="0"/>
              </a:spcAft>
              <a:buNone/>
            </a:pPr>
            <a:r>
              <a:rPr b="1" lang="en" sz="1800">
                <a:solidFill>
                  <a:srgbClr val="1B5162"/>
                </a:solidFill>
                <a:latin typeface="DM Sans"/>
                <a:ea typeface="DM Sans"/>
                <a:cs typeface="DM Sans"/>
                <a:sym typeface="DM Sans"/>
              </a:rPr>
              <a:t>2</a:t>
            </a:r>
            <a:endParaRPr b="1" sz="1800">
              <a:solidFill>
                <a:srgbClr val="1B5162"/>
              </a:solidFill>
              <a:latin typeface="DM Sans"/>
              <a:ea typeface="DM Sans"/>
              <a:cs typeface="DM Sans"/>
              <a:sym typeface="DM Sans"/>
            </a:endParaRPr>
          </a:p>
        </p:txBody>
      </p:sp>
      <p:sp>
        <p:nvSpPr>
          <p:cNvPr id="1911" name="Google Shape;1911;p179"/>
          <p:cNvSpPr/>
          <p:nvPr/>
        </p:nvSpPr>
        <p:spPr>
          <a:xfrm>
            <a:off x="3910325" y="3023415"/>
            <a:ext cx="2099700" cy="768900"/>
          </a:xfrm>
          <a:prstGeom prst="roundRect">
            <a:avLst>
              <a:gd fmla="val 5209" name="adj"/>
            </a:avLst>
          </a:prstGeom>
          <a:solidFill>
            <a:srgbClr val="F3F3F3"/>
          </a:solidFill>
          <a:ln cap="flat" cmpd="sng" w="9525">
            <a:solidFill>
              <a:srgbClr val="1B5162"/>
            </a:solidFill>
            <a:prstDash val="dot"/>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100">
                <a:solidFill>
                  <a:srgbClr val="1B5162"/>
                </a:solidFill>
                <a:latin typeface="DM Sans Medium"/>
                <a:ea typeface="DM Sans Medium"/>
                <a:cs typeface="DM Sans Medium"/>
                <a:sym typeface="DM Sans Medium"/>
              </a:rPr>
              <a:t>       Terraform Cloud</a:t>
            </a:r>
            <a:endParaRPr i="0" sz="1000" u="none" cap="none" strike="noStrike">
              <a:solidFill>
                <a:srgbClr val="1B5162"/>
              </a:solidFill>
              <a:latin typeface="DM Sans Medium"/>
              <a:ea typeface="DM Sans Medium"/>
              <a:cs typeface="DM Sans Medium"/>
              <a:sym typeface="DM Sans Medium"/>
            </a:endParaRPr>
          </a:p>
        </p:txBody>
      </p:sp>
      <p:pic>
        <p:nvPicPr>
          <p:cNvPr id="1912" name="Google Shape;1912;p179"/>
          <p:cNvPicPr preferRelativeResize="0"/>
          <p:nvPr/>
        </p:nvPicPr>
        <p:blipFill rotWithShape="1">
          <a:blip r:embed="rId17">
            <a:alphaModFix/>
          </a:blip>
          <a:srcRect b="32700" l="0" r="-260" t="0"/>
          <a:stretch/>
        </p:blipFill>
        <p:spPr>
          <a:xfrm>
            <a:off x="3929950" y="3057020"/>
            <a:ext cx="251000" cy="178169"/>
          </a:xfrm>
          <a:prstGeom prst="rect">
            <a:avLst/>
          </a:prstGeom>
          <a:noFill/>
          <a:ln>
            <a:noFill/>
          </a:ln>
        </p:spPr>
      </p:pic>
      <p:pic>
        <p:nvPicPr>
          <p:cNvPr id="1913" name="Google Shape;1913;p179"/>
          <p:cNvPicPr preferRelativeResize="0"/>
          <p:nvPr/>
        </p:nvPicPr>
        <p:blipFill rotWithShape="1">
          <a:blip r:embed="rId18">
            <a:alphaModFix/>
          </a:blip>
          <a:srcRect b="0" l="0" r="0" t="0"/>
          <a:stretch/>
        </p:blipFill>
        <p:spPr>
          <a:xfrm>
            <a:off x="4725126" y="3193840"/>
            <a:ext cx="470101" cy="470085"/>
          </a:xfrm>
          <a:prstGeom prst="rect">
            <a:avLst/>
          </a:prstGeom>
          <a:noFill/>
          <a:ln>
            <a:noFill/>
          </a:ln>
        </p:spPr>
      </p:pic>
      <p:sp>
        <p:nvSpPr>
          <p:cNvPr id="1914" name="Google Shape;1914;p179"/>
          <p:cNvSpPr txBox="1"/>
          <p:nvPr/>
        </p:nvSpPr>
        <p:spPr>
          <a:xfrm>
            <a:off x="4481930" y="3531505"/>
            <a:ext cx="95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TF Modules</a:t>
            </a:r>
            <a:endParaRPr sz="1000">
              <a:solidFill>
                <a:srgbClr val="1B5162"/>
              </a:solidFill>
              <a:latin typeface="DM Sans Medium"/>
              <a:ea typeface="DM Sans Medium"/>
              <a:cs typeface="DM Sans Medium"/>
              <a:sym typeface="DM Sans Medium"/>
            </a:endParaRPr>
          </a:p>
        </p:txBody>
      </p:sp>
      <p:sp>
        <p:nvSpPr>
          <p:cNvPr id="1915" name="Google Shape;1915;p179"/>
          <p:cNvSpPr txBox="1"/>
          <p:nvPr/>
        </p:nvSpPr>
        <p:spPr>
          <a:xfrm>
            <a:off x="-555987" y="6592870"/>
            <a:ext cx="119025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1B5162"/>
                </a:solidFill>
                <a:latin typeface="DM Sans Medium"/>
                <a:ea typeface="DM Sans Medium"/>
                <a:cs typeface="DM Sans Medium"/>
                <a:sym typeface="DM Sans Medium"/>
              </a:rPr>
              <a:t>1: In case of tight RPO and RTO requirements, adopt an Active/Passive Warm Standby approach for the Secondary region, that maintains live data stores and databases, in addition to a minimum live deployment</a:t>
            </a:r>
            <a:endParaRPr sz="800">
              <a:solidFill>
                <a:srgbClr val="1B5162"/>
              </a:solidFill>
              <a:latin typeface="DM Sans Medium"/>
              <a:ea typeface="DM Sans Medium"/>
              <a:cs typeface="DM Sans Medium"/>
              <a:sym typeface="DM Sans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graphicFrame>
        <p:nvGraphicFramePr>
          <p:cNvPr id="1920" name="Google Shape;1920;p180"/>
          <p:cNvGraphicFramePr/>
          <p:nvPr/>
        </p:nvGraphicFramePr>
        <p:xfrm>
          <a:off x="387908" y="1978720"/>
          <a:ext cx="3000000" cy="3000000"/>
        </p:xfrm>
        <a:graphic>
          <a:graphicData uri="http://schemas.openxmlformats.org/drawingml/2006/table">
            <a:tbl>
              <a:tblPr>
                <a:noFill/>
                <a:tableStyleId>{AF9535C0-7BE2-42EC-9CCA-B0B965F6F3E3}</a:tableStyleId>
              </a:tblPr>
              <a:tblGrid>
                <a:gridCol w="1259475"/>
                <a:gridCol w="1394350"/>
                <a:gridCol w="1458325"/>
                <a:gridCol w="1570300"/>
              </a:tblGrid>
              <a:tr h="256100">
                <a:tc gridSpan="4">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rgbClr val="FFFFFF"/>
                          </a:solidFill>
                          <a:latin typeface="Roboto"/>
                          <a:ea typeface="Roboto"/>
                          <a:cs typeface="Roboto"/>
                          <a:sym typeface="Roboto"/>
                        </a:rPr>
                        <a:t>DR Capabilities</a:t>
                      </a:r>
                      <a:endParaRPr b="1" sz="1100" u="none" cap="none" strike="noStrike">
                        <a:solidFill>
                          <a:srgbClr val="FFFFFF"/>
                        </a:solidFill>
                      </a:endParaRPr>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618794"/>
                    </a:solidFill>
                  </a:tcPr>
                </a:tc>
                <a:tc hMerge="1"/>
                <a:tc hMerge="1"/>
                <a:tc hMerge="1"/>
              </a:tr>
              <a:tr h="272150">
                <a:tc>
                  <a:txBody>
                    <a:bodyPr/>
                    <a:lstStyle/>
                    <a:p>
                      <a:pPr indent="0" lvl="0" marL="0" marR="0" rtl="0" algn="ctr">
                        <a:lnSpc>
                          <a:spcPct val="100000"/>
                        </a:lnSpc>
                        <a:spcBef>
                          <a:spcPts val="0"/>
                        </a:spcBef>
                        <a:spcAft>
                          <a:spcPts val="0"/>
                        </a:spcAft>
                        <a:buClr>
                          <a:srgbClr val="000000"/>
                        </a:buClr>
                        <a:buSzPts val="900"/>
                        <a:buFont typeface="Arial"/>
                        <a:buNone/>
                      </a:pPr>
                      <a:r>
                        <a:rPr b="1" lang="en" sz="900"/>
                        <a:t>Azure</a:t>
                      </a:r>
                      <a:r>
                        <a:rPr b="1" lang="en" sz="900"/>
                        <a:t> Region</a:t>
                      </a:r>
                      <a:r>
                        <a:rPr b="1" lang="en" sz="900" u="none" cap="none" strike="noStrike"/>
                        <a:t> Pair</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East US</a:t>
                      </a:r>
                      <a:r>
                        <a:rPr lang="en" sz="900">
                          <a:solidFill>
                            <a:schemeClr val="dk1"/>
                          </a:solidFill>
                        </a:rPr>
                        <a:t> to Central US (</a:t>
                      </a:r>
                      <a:r>
                        <a:rPr lang="en" sz="900">
                          <a:solidFill>
                            <a:schemeClr val="dk2"/>
                          </a:solidFill>
                        </a:rPr>
                        <a:t>control plane scc</a:t>
                      </a:r>
                      <a:r>
                        <a:rPr lang="en" sz="900">
                          <a:solidFill>
                            <a:schemeClr val="dk1"/>
                          </a:solidFill>
                        </a:rPr>
                        <a:t> must be different)</a:t>
                      </a:r>
                      <a:endParaRPr sz="900" u="none" cap="none" strike="noStrike">
                        <a:solidFill>
                          <a:schemeClr val="dk1"/>
                        </a:solidFill>
                      </a:endParaRPr>
                    </a:p>
                  </a:txBody>
                  <a:tcPr marT="36575" marB="36575" marR="36550" marL="36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r h="1506575">
                <a:tc>
                  <a:txBody>
                    <a:bodyPr/>
                    <a:lstStyle/>
                    <a:p>
                      <a:pPr indent="0" lvl="0" marL="12700" marR="0" rtl="0" algn="ctr">
                        <a:lnSpc>
                          <a:spcPct val="100000"/>
                        </a:lnSpc>
                        <a:spcBef>
                          <a:spcPts val="0"/>
                        </a:spcBef>
                        <a:spcAft>
                          <a:spcPts val="0"/>
                        </a:spcAft>
                        <a:buNone/>
                      </a:pPr>
                      <a:r>
                        <a:rPr b="1" lang="en" sz="900"/>
                        <a:t>Protection Method</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marR="0" rtl="0" algn="l">
                        <a:lnSpc>
                          <a:spcPct val="100000"/>
                        </a:lnSpc>
                        <a:spcBef>
                          <a:spcPts val="0"/>
                        </a:spcBef>
                        <a:spcAft>
                          <a:spcPts val="0"/>
                        </a:spcAft>
                        <a:buNone/>
                      </a:pPr>
                      <a:r>
                        <a:rPr lang="en" sz="900">
                          <a:solidFill>
                            <a:schemeClr val="dk1"/>
                          </a:solidFill>
                        </a:rPr>
                        <a:t>All infrastructure and Databricks objects within the scope of the DR solution should be defined as code. For any resource that is not already managed by TF, this is a one-time activity. Use the </a:t>
                      </a:r>
                      <a:r>
                        <a:rPr lang="en" sz="900" u="sng">
                          <a:solidFill>
                            <a:schemeClr val="hlink"/>
                          </a:solidFill>
                          <a:hlinkClick r:id="rId3"/>
                        </a:rPr>
                        <a:t>Databricks Terraform provider</a:t>
                      </a:r>
                      <a:r>
                        <a:rPr lang="en" sz="900">
                          <a:solidFill>
                            <a:schemeClr val="dk1"/>
                          </a:solidFill>
                        </a:rPr>
                        <a:t> to automate the deployment and management of the </a:t>
                      </a:r>
                      <a:r>
                        <a:rPr lang="en" sz="900" u="sng">
                          <a:solidFill>
                            <a:schemeClr val="hlink"/>
                          </a:solidFill>
                          <a:hlinkClick r:id="rId4"/>
                        </a:rPr>
                        <a:t>Databricks assets</a:t>
                      </a:r>
                      <a:r>
                        <a:rPr lang="en" sz="900">
                          <a:solidFill>
                            <a:schemeClr val="dk1"/>
                          </a:solidFill>
                        </a:rPr>
                        <a:t>. Databricks suggests using Repos to help synchronize user-generated notebooks and workspace files. Internal Hive metastore can be replicated using a custom script for exporting tables and table ACLs to the secondary DR workspaces. External Hive metastore can utilize cloud provider services for e.g., leveraging a multi-az database instance or a cloud-native database, such as Azure SQL Database, to replicate the metastore.</a:t>
                      </a:r>
                      <a:endParaRPr sz="900">
                        <a:solidFill>
                          <a:schemeClr val="dk1"/>
                        </a:solidFill>
                      </a:endParaRPr>
                    </a:p>
                  </a:txBody>
                  <a:tcPr marT="36575" marB="36575" marR="36550" marL="36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r h="1053900">
                <a:tc>
                  <a:txBody>
                    <a:bodyPr/>
                    <a:lstStyle/>
                    <a:p>
                      <a:pPr indent="0" lvl="0" marL="12700" marR="0" rtl="0" algn="ctr">
                        <a:lnSpc>
                          <a:spcPct val="100000"/>
                        </a:lnSpc>
                        <a:spcBef>
                          <a:spcPts val="0"/>
                        </a:spcBef>
                        <a:spcAft>
                          <a:spcPts val="0"/>
                        </a:spcAft>
                        <a:buClr>
                          <a:srgbClr val="000000"/>
                        </a:buClr>
                        <a:buSzPts val="900"/>
                        <a:buFont typeface="Arial"/>
                        <a:buNone/>
                      </a:pPr>
                      <a:r>
                        <a:rPr b="1" lang="en" sz="900"/>
                        <a:t>Failover</a:t>
                      </a:r>
                      <a:r>
                        <a:rPr b="1" lang="en" sz="900" u="none" cap="none" strike="noStrike"/>
                        <a:t> Approach</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marR="0" rtl="0" algn="l">
                        <a:lnSpc>
                          <a:spcPct val="100000"/>
                        </a:lnSpc>
                        <a:spcBef>
                          <a:spcPts val="0"/>
                        </a:spcBef>
                        <a:spcAft>
                          <a:spcPts val="0"/>
                        </a:spcAft>
                        <a:buClr>
                          <a:schemeClr val="dk1"/>
                        </a:buClr>
                        <a:buSzPts val="1500"/>
                        <a:buFont typeface="Arial"/>
                        <a:buNone/>
                      </a:pPr>
                      <a:r>
                        <a:rPr lang="en" sz="900">
                          <a:solidFill>
                            <a:schemeClr val="dk1"/>
                          </a:solidFill>
                        </a:rPr>
                        <a:t>Stop/disable running jobs, notebooks, clusters and pools so so that if the failed service returns online, the primary region does not start processing new data. Sync JSON for cluster configs and job configs to start relevant pipelines. Find your streaming recovery point based on checkpoints. Sync identities from your identity provider (such as Okta). For any outside tool that uses a URL or domain name for your Databricks workspace, update configurations to account for the new control plane. For example, update URLs for REST APIs and JDBC/ODBC connections.</a:t>
                      </a:r>
                      <a:endParaRPr sz="900" u="none" cap="none" strike="noStrike">
                        <a:solidFill>
                          <a:schemeClr val="dk1"/>
                        </a:solidFill>
                      </a:endParaRPr>
                    </a:p>
                  </a:txBody>
                  <a:tcPr marT="36575" marB="36575" marR="36550" marL="36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r h="508125">
                <a:tc>
                  <a:txBody>
                    <a:bodyPr/>
                    <a:lstStyle/>
                    <a:p>
                      <a:pPr indent="0" lvl="0" marL="12700" marR="0" rtl="0" algn="ctr">
                        <a:lnSpc>
                          <a:spcPct val="100000"/>
                        </a:lnSpc>
                        <a:spcBef>
                          <a:spcPts val="0"/>
                        </a:spcBef>
                        <a:spcAft>
                          <a:spcPts val="0"/>
                        </a:spcAft>
                        <a:buClr>
                          <a:srgbClr val="000000"/>
                        </a:buClr>
                        <a:buSzPts val="900"/>
                        <a:buFont typeface="Arial"/>
                        <a:buNone/>
                      </a:pPr>
                      <a:r>
                        <a:rPr b="1" lang="en" sz="900" u="none" cap="none" strike="noStrike"/>
                        <a:t>Failback Approach</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Sync changes jobs, notebook, libraries, and other workspace objects in the DR workspaces in the secondary region to Terraform, stop clusters and pools in the secondary region in order to stop generating more data and perform failback</a:t>
                      </a:r>
                      <a:endParaRPr sz="900" u="none" cap="none" strike="noStrike">
                        <a:solidFill>
                          <a:schemeClr val="dk1"/>
                        </a:solidFill>
                      </a:endParaRPr>
                    </a:p>
                  </a:txBody>
                  <a:tcPr marT="36575" marB="36575" marR="36550" marL="36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r h="774100">
                <a:tc>
                  <a:txBody>
                    <a:bodyPr/>
                    <a:lstStyle/>
                    <a:p>
                      <a:pPr indent="0" lvl="0" marL="12700" marR="0" rtl="0" algn="ctr">
                        <a:lnSpc>
                          <a:spcPct val="100000"/>
                        </a:lnSpc>
                        <a:spcBef>
                          <a:spcPts val="0"/>
                        </a:spcBef>
                        <a:spcAft>
                          <a:spcPts val="0"/>
                        </a:spcAft>
                        <a:buClr>
                          <a:srgbClr val="000000"/>
                        </a:buClr>
                        <a:buSzPts val="900"/>
                        <a:buFont typeface="Arial"/>
                        <a:buNone/>
                      </a:pPr>
                      <a:r>
                        <a:rPr b="1" lang="en" sz="900" u="none" cap="none" strike="noStrike"/>
                        <a:t>Testing Approach</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To test failover, connect to the system and run a shutdown process. Ensure that all jobs are complete and the clusters are terminated. Test Terraform modules by deploying real infrastructure into a sandbox environment, allowing them to be inspected to verify deployed resources. Test to make sure that the workspace and the process can execute successfully and provide the expected results</a:t>
                      </a:r>
                      <a:endParaRPr sz="900" u="none" cap="none" strike="noStrike">
                        <a:solidFill>
                          <a:schemeClr val="dk1"/>
                        </a:solidFill>
                      </a:endParaRPr>
                    </a:p>
                  </a:txBody>
                  <a:tcPr marT="36575" marB="36575" marR="36550" marL="36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r h="415100">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Security Considerations</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Terraform helps with automating some of the security configuration tasks, thus reducing or eliminating manual intervention.</a:t>
                      </a:r>
                      <a:endParaRPr sz="900" u="none" cap="none" strike="noStrike">
                        <a:solidFill>
                          <a:schemeClr val="dk1"/>
                        </a:solidFill>
                      </a:endParaRPr>
                    </a:p>
                  </a:txBody>
                  <a:tcPr marT="36575" marB="365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bl>
          </a:graphicData>
        </a:graphic>
      </p:graphicFrame>
      <p:graphicFrame>
        <p:nvGraphicFramePr>
          <p:cNvPr id="1921" name="Google Shape;1921;p180"/>
          <p:cNvGraphicFramePr/>
          <p:nvPr/>
        </p:nvGraphicFramePr>
        <p:xfrm>
          <a:off x="6274589" y="5507716"/>
          <a:ext cx="3000000" cy="3000000"/>
        </p:xfrm>
        <a:graphic>
          <a:graphicData uri="http://schemas.openxmlformats.org/drawingml/2006/table">
            <a:tbl>
              <a:tblPr>
                <a:noFill/>
                <a:tableStyleId>{AF9535C0-7BE2-42EC-9CCA-B0B965F6F3E3}</a:tableStyleId>
              </a:tblPr>
              <a:tblGrid>
                <a:gridCol w="1557900"/>
                <a:gridCol w="1915450"/>
                <a:gridCol w="2052925"/>
              </a:tblGrid>
              <a:tr h="207125">
                <a:tc gridSpan="3">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FFFFFF"/>
                          </a:solidFill>
                        </a:rPr>
                        <a:t>Implementation Considerations</a:t>
                      </a:r>
                      <a:endParaRPr b="1" sz="1100" u="none" cap="none" strike="noStrike">
                        <a:solidFill>
                          <a:srgbClr val="FFFFFF"/>
                        </a:solidFill>
                      </a:endParaRPr>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24242"/>
                    </a:solidFill>
                  </a:tcPr>
                </a:tc>
                <a:tc hMerge="1"/>
                <a:tc hMerge="1"/>
              </a:tr>
              <a:tr h="178550">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dk1"/>
                          </a:solidFill>
                        </a:rPr>
                        <a:t>Adoption Complexity, Limitations and Challenges, Other Notes</a:t>
                      </a:r>
                      <a:endParaRPr b="1" sz="900" u="none" cap="none" strike="noStrike"/>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hMerge="1"/>
                <a:tc hMerge="1"/>
              </a:tr>
              <a:tr h="793075">
                <a:tc gridSpan="3">
                  <a:txBody>
                    <a:bodyPr/>
                    <a:lstStyle/>
                    <a:p>
                      <a:pPr indent="-107950" lvl="0" marL="114300" marR="0" rtl="0" algn="l">
                        <a:lnSpc>
                          <a:spcPct val="100000"/>
                        </a:lnSpc>
                        <a:spcBef>
                          <a:spcPts val="300"/>
                        </a:spcBef>
                        <a:spcAft>
                          <a:spcPts val="0"/>
                        </a:spcAft>
                        <a:buClr>
                          <a:schemeClr val="dk1"/>
                        </a:buClr>
                        <a:buSzPts val="800"/>
                        <a:buChar char="●"/>
                      </a:pPr>
                      <a:r>
                        <a:rPr lang="en" sz="900">
                          <a:solidFill>
                            <a:schemeClr val="dk1"/>
                          </a:solidFill>
                        </a:rPr>
                        <a:t>Because testing infrastructure modules are expensive and time-intensive, tests should only be run for changed components with an infrequently scheduled build for the whole suite.</a:t>
                      </a:r>
                      <a:endParaRPr sz="900">
                        <a:solidFill>
                          <a:schemeClr val="dk1"/>
                        </a:solidFill>
                      </a:endParaRPr>
                    </a:p>
                    <a:p>
                      <a:pPr indent="-107950" lvl="0" marL="114300" marR="0" rtl="0" algn="l">
                        <a:lnSpc>
                          <a:spcPct val="100000"/>
                        </a:lnSpc>
                        <a:spcBef>
                          <a:spcPts val="300"/>
                        </a:spcBef>
                        <a:spcAft>
                          <a:spcPts val="0"/>
                        </a:spcAft>
                        <a:buClr>
                          <a:schemeClr val="dk1"/>
                        </a:buClr>
                        <a:buSzPts val="800"/>
                        <a:buChar char="●"/>
                      </a:pPr>
                      <a:r>
                        <a:rPr lang="en" sz="900">
                          <a:solidFill>
                            <a:schemeClr val="dk1"/>
                          </a:solidFill>
                        </a:rPr>
                        <a:t>Using a custom script for internal Hive metastore couples RPO to the Databricks workspace, i.e., the time difference when those internal metastore tables and table ACLs were last exported and the disaster event. For external metastore RPO will depend on SLAs provided by the cloud provider services</a:t>
                      </a:r>
                      <a:endParaRPr sz="900">
                        <a:solidFill>
                          <a:schemeClr val="dk1"/>
                        </a:solidFill>
                      </a:endParaRPr>
                    </a:p>
                  </a:txBody>
                  <a:tcPr marT="60925" marB="60925" marR="60925" marL="609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bl>
          </a:graphicData>
        </a:graphic>
      </p:graphicFrame>
      <p:graphicFrame>
        <p:nvGraphicFramePr>
          <p:cNvPr id="1922" name="Google Shape;1922;p180"/>
          <p:cNvGraphicFramePr/>
          <p:nvPr/>
        </p:nvGraphicFramePr>
        <p:xfrm>
          <a:off x="387687" y="829289"/>
          <a:ext cx="3000000" cy="3000000"/>
        </p:xfrm>
        <a:graphic>
          <a:graphicData uri="http://schemas.openxmlformats.org/drawingml/2006/table">
            <a:tbl>
              <a:tblPr>
                <a:noFill/>
                <a:tableStyleId>{AF9535C0-7BE2-42EC-9CCA-B0B965F6F3E3}</a:tableStyleId>
              </a:tblPr>
              <a:tblGrid>
                <a:gridCol w="1351525"/>
                <a:gridCol w="510350"/>
                <a:gridCol w="1624500"/>
                <a:gridCol w="2196550"/>
              </a:tblGrid>
              <a:tr h="157525">
                <a:tc gridSpan="4">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FFFFFF"/>
                          </a:solidFill>
                        </a:rPr>
                        <a:t>DR </a:t>
                      </a:r>
                      <a:r>
                        <a:rPr b="1" lang="en" sz="1100">
                          <a:solidFill>
                            <a:srgbClr val="FFFFFF"/>
                          </a:solidFill>
                        </a:rPr>
                        <a:t>Summary</a:t>
                      </a:r>
                      <a:endParaRPr b="1" sz="1100" u="none" cap="none" strike="noStrike">
                        <a:solidFill>
                          <a:srgbClr val="FFFFFF"/>
                        </a:solidFill>
                      </a:endParaRPr>
                    </a:p>
                  </a:txBody>
                  <a:tcPr marT="26625" marB="26625" marR="12175" marL="121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1"/>
                    </a:solidFill>
                  </a:tcPr>
                </a:tc>
                <a:tc hMerge="1"/>
                <a:tc hMerge="1"/>
                <a:tc hMerge="1"/>
              </a:tr>
              <a:tr h="188700">
                <a:tc gridSpan="2">
                  <a:txBody>
                    <a:bodyPr/>
                    <a:lstStyle/>
                    <a:p>
                      <a:pPr indent="0" lvl="0" marL="0" marR="0" rtl="0" algn="ctr">
                        <a:lnSpc>
                          <a:spcPct val="100000"/>
                        </a:lnSpc>
                        <a:spcBef>
                          <a:spcPts val="0"/>
                        </a:spcBef>
                        <a:spcAft>
                          <a:spcPts val="0"/>
                        </a:spcAft>
                        <a:buClr>
                          <a:srgbClr val="000000"/>
                        </a:buClr>
                        <a:buSzPts val="900"/>
                        <a:buFont typeface="Arial"/>
                        <a:buNone/>
                      </a:pPr>
                      <a:r>
                        <a:rPr b="1" lang="en" sz="900"/>
                        <a:t>DR </a:t>
                      </a:r>
                      <a:r>
                        <a:rPr b="1" lang="en" sz="900" u="none" cap="none" strike="noStrike"/>
                        <a:t>Component: </a:t>
                      </a:r>
                      <a:r>
                        <a:rPr lang="en" sz="900"/>
                        <a:t>Control Plane</a:t>
                      </a:r>
                      <a:endParaRPr sz="900" u="none" cap="none" strike="noStrike"/>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hMerge="1"/>
                <a:tc>
                  <a:txBody>
                    <a:bodyPr/>
                    <a:lstStyle/>
                    <a:p>
                      <a:pPr indent="0" lvl="0" marL="0" marR="0" rtl="0" algn="ctr">
                        <a:lnSpc>
                          <a:spcPct val="100000"/>
                        </a:lnSpc>
                        <a:spcBef>
                          <a:spcPts val="0"/>
                        </a:spcBef>
                        <a:spcAft>
                          <a:spcPts val="0"/>
                        </a:spcAft>
                        <a:buClr>
                          <a:srgbClr val="000000"/>
                        </a:buClr>
                        <a:buSzPts val="900"/>
                        <a:buFont typeface="Arial"/>
                        <a:buNone/>
                      </a:pPr>
                      <a:r>
                        <a:rPr b="1" lang="en" sz="900"/>
                        <a:t>DR Tool: </a:t>
                      </a:r>
                      <a:r>
                        <a:rPr lang="en" sz="900"/>
                        <a:t>Terraform, DB REST APIs, DB CLI</a:t>
                      </a:r>
                      <a:endParaRPr sz="900" u="none" cap="none" strike="noStrike"/>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rowSpan="2">
                  <a:txBody>
                    <a:bodyPr/>
                    <a:lstStyle/>
                    <a:p>
                      <a:pPr indent="0" lvl="0" marL="0" marR="0" rtl="0" algn="l">
                        <a:lnSpc>
                          <a:spcPct val="100000"/>
                        </a:lnSpc>
                        <a:spcBef>
                          <a:spcPts val="0"/>
                        </a:spcBef>
                        <a:spcAft>
                          <a:spcPts val="0"/>
                        </a:spcAft>
                        <a:buClr>
                          <a:srgbClr val="000000"/>
                        </a:buClr>
                        <a:buSzPts val="900"/>
                        <a:buFont typeface="Arial"/>
                        <a:buNone/>
                      </a:pPr>
                      <a:r>
                        <a:rPr b="1" lang="en" sz="900">
                          <a:solidFill>
                            <a:schemeClr val="dk1"/>
                          </a:solidFill>
                        </a:rPr>
                        <a:t>DR Strategy: </a:t>
                      </a:r>
                      <a:r>
                        <a:rPr lang="en" sz="900">
                          <a:solidFill>
                            <a:schemeClr val="dk1"/>
                          </a:solidFill>
                        </a:rPr>
                        <a:t>Synchronize control plane assets such as notebook source code, job configuration, cluster management and user/group ACL data, infra using remote git repo and TF Cloud</a:t>
                      </a:r>
                      <a:endParaRPr sz="900" u="none" cap="none" strike="noStrike">
                        <a:solidFill>
                          <a:schemeClr val="dk1"/>
                        </a:solidFill>
                      </a:endParaRPr>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91775">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Sub-</a:t>
                      </a:r>
                      <a:r>
                        <a:rPr b="1" lang="en" sz="900"/>
                        <a:t>c</a:t>
                      </a:r>
                      <a:r>
                        <a:rPr b="1" lang="en" sz="900" u="none" cap="none" strike="noStrike"/>
                        <a:t>omponents: </a:t>
                      </a:r>
                      <a:r>
                        <a:rPr lang="en" sz="900">
                          <a:solidFill>
                            <a:schemeClr val="dk1"/>
                          </a:solidFill>
                        </a:rPr>
                        <a:t>Clusters, Jobs, Notebooks, Libraries, DBFS files, Secrets, DBSQL queries, MLFlow experiments</a:t>
                      </a:r>
                      <a:endParaRPr sz="900" u="none" cap="none" strike="noStrike"/>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hMerge="1"/>
                <a:tc hMerge="1"/>
                <a:tc vMerge="1"/>
              </a:tr>
            </a:tbl>
          </a:graphicData>
        </a:graphic>
      </p:graphicFrame>
      <p:graphicFrame>
        <p:nvGraphicFramePr>
          <p:cNvPr id="1923" name="Google Shape;1923;p180"/>
          <p:cNvGraphicFramePr/>
          <p:nvPr/>
        </p:nvGraphicFramePr>
        <p:xfrm>
          <a:off x="6273803" y="3928320"/>
          <a:ext cx="3000000" cy="3000000"/>
        </p:xfrm>
        <a:graphic>
          <a:graphicData uri="http://schemas.openxmlformats.org/drawingml/2006/table">
            <a:tbl>
              <a:tblPr>
                <a:noFill/>
                <a:tableStyleId>{AF9535C0-7BE2-42EC-9CCA-B0B965F6F3E3}</a:tableStyleId>
              </a:tblPr>
              <a:tblGrid>
                <a:gridCol w="1231300"/>
                <a:gridCol w="2040225"/>
                <a:gridCol w="2255550"/>
              </a:tblGrid>
              <a:tr h="238425">
                <a:tc gridSpan="3">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rgbClr val="FFFFFF"/>
                          </a:solidFill>
                        </a:rPr>
                        <a:t>Recovery Time/Data loss Targets</a:t>
                      </a:r>
                      <a:endParaRPr b="1" sz="1100" u="none" cap="none" strike="noStrike">
                        <a:solidFill>
                          <a:srgbClr val="FFFFFF"/>
                        </a:solidFill>
                      </a:endParaRPr>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7F7F7F"/>
                    </a:solidFill>
                  </a:tcPr>
                </a:tc>
                <a:tc hMerge="1"/>
                <a:tc hMerge="1"/>
              </a:tr>
              <a:tr h="670500">
                <a:tc>
                  <a:txBody>
                    <a:bodyPr/>
                    <a:lstStyle/>
                    <a:p>
                      <a:pPr indent="0" lvl="0" marL="12700" marR="0" rtl="0" algn="ctr">
                        <a:lnSpc>
                          <a:spcPct val="100000"/>
                        </a:lnSpc>
                        <a:spcBef>
                          <a:spcPts val="0"/>
                        </a:spcBef>
                        <a:spcAft>
                          <a:spcPts val="0"/>
                        </a:spcAft>
                        <a:buClr>
                          <a:srgbClr val="000000"/>
                        </a:buClr>
                        <a:buSzPts val="900"/>
                        <a:buFont typeface="Arial"/>
                        <a:buNone/>
                      </a:pPr>
                      <a:r>
                        <a:rPr b="1" lang="en" sz="900" u="none" cap="none" strike="noStrike"/>
                        <a:t>Recovery Time (RT</a:t>
                      </a:r>
                      <a:r>
                        <a:rPr b="1" lang="en" sz="900"/>
                        <a:t>O)</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RTO ~in minutes. This will depend on the DR strategy and implementation that is selected for the workload or use case, generally the data should already be replicated that includes source code, dependencies. Live SQL endpoints and metastore must be configured to meet specific RTOs</a:t>
                      </a:r>
                      <a:endParaRPr sz="900" u="none" cap="none" strike="noStrike">
                        <a:solidFill>
                          <a:schemeClr val="dk1"/>
                        </a:solidFill>
                      </a:endParaRPr>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hMerge="1"/>
              </a:tr>
              <a:tr h="533325">
                <a:tc>
                  <a:txBody>
                    <a:bodyPr/>
                    <a:lstStyle/>
                    <a:p>
                      <a:pPr indent="0" lvl="0" marL="12700" marR="0" rtl="0" algn="ctr">
                        <a:lnSpc>
                          <a:spcPct val="100000"/>
                        </a:lnSpc>
                        <a:spcBef>
                          <a:spcPts val="0"/>
                        </a:spcBef>
                        <a:spcAft>
                          <a:spcPts val="0"/>
                        </a:spcAft>
                        <a:buClr>
                          <a:srgbClr val="000000"/>
                        </a:buClr>
                        <a:buSzPts val="900"/>
                        <a:buFont typeface="Arial"/>
                        <a:buNone/>
                      </a:pPr>
                      <a:r>
                        <a:rPr b="1" lang="en" sz="900" u="none" cap="none" strike="noStrike"/>
                        <a:t>Data Loss </a:t>
                      </a:r>
                      <a:endParaRPr b="1" sz="900" u="none" cap="none" strike="noStrike"/>
                    </a:p>
                    <a:p>
                      <a:pPr indent="0" lvl="0" marL="12700" marR="0" rtl="0" algn="ctr">
                        <a:lnSpc>
                          <a:spcPct val="100000"/>
                        </a:lnSpc>
                        <a:spcBef>
                          <a:spcPts val="0"/>
                        </a:spcBef>
                        <a:spcAft>
                          <a:spcPts val="0"/>
                        </a:spcAft>
                        <a:buClr>
                          <a:srgbClr val="000000"/>
                        </a:buClr>
                        <a:buSzPts val="900"/>
                        <a:buFont typeface="Arial"/>
                        <a:buNone/>
                      </a:pPr>
                      <a:r>
                        <a:rPr b="1" lang="en" sz="900" u="none" cap="none" strike="noStrike"/>
                        <a:t>(RPO)</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dk1"/>
                          </a:solidFill>
                        </a:rPr>
                        <a:t>RPO ~ in minutes. For Databricks objects will be the time difference between the most recent snapshot of an object’s state and the disaster event. System RPO should be determined as the maximum RPO of all objects</a:t>
                      </a:r>
                      <a:endParaRPr sz="900" u="none" cap="none" strike="noStrike">
                        <a:solidFill>
                          <a:schemeClr val="dk1"/>
                        </a:solidFill>
                      </a:endParaRPr>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hMerge="1"/>
              </a:tr>
            </a:tbl>
          </a:graphicData>
        </a:graphic>
      </p:graphicFrame>
      <p:graphicFrame>
        <p:nvGraphicFramePr>
          <p:cNvPr id="1924" name="Google Shape;1924;p180"/>
          <p:cNvGraphicFramePr/>
          <p:nvPr/>
        </p:nvGraphicFramePr>
        <p:xfrm>
          <a:off x="6274191" y="814607"/>
          <a:ext cx="3000000" cy="3000000"/>
        </p:xfrm>
        <a:graphic>
          <a:graphicData uri="http://schemas.openxmlformats.org/drawingml/2006/table">
            <a:tbl>
              <a:tblPr>
                <a:noFill/>
                <a:tableStyleId>{AF9535C0-7BE2-42EC-9CCA-B0B965F6F3E3}</a:tableStyleId>
              </a:tblPr>
              <a:tblGrid>
                <a:gridCol w="5527075"/>
              </a:tblGrid>
              <a:tr h="208075">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FFFFFF"/>
                          </a:solidFill>
                        </a:rPr>
                        <a:t>Architecture Diagram</a:t>
                      </a:r>
                      <a:endParaRPr b="1" sz="1100" u="none" cap="none" strike="noStrike">
                        <a:solidFill>
                          <a:srgbClr val="FFFFFF"/>
                        </a:solidFill>
                      </a:endParaRPr>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6952"/>
                    </a:solidFill>
                  </a:tcPr>
                </a:tc>
              </a:tr>
              <a:tr h="2755675">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Roboto"/>
                        <a:ea typeface="Roboto"/>
                        <a:cs typeface="Roboto"/>
                        <a:sym typeface="Roboto"/>
                      </a:endParaRPr>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
        <p:nvSpPr>
          <p:cNvPr id="1925" name="Google Shape;1925;p180"/>
          <p:cNvSpPr txBox="1"/>
          <p:nvPr>
            <p:ph idx="4294967295" type="title"/>
          </p:nvPr>
        </p:nvSpPr>
        <p:spPr>
          <a:xfrm>
            <a:off x="369802" y="196836"/>
            <a:ext cx="10658400" cy="582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4000"/>
              <a:buFont typeface="DM Sans Medium"/>
              <a:buNone/>
            </a:pPr>
            <a:r>
              <a:rPr lang="en"/>
              <a:t>Control Plane DR Considerations</a:t>
            </a:r>
            <a:endParaRPr/>
          </a:p>
        </p:txBody>
      </p:sp>
      <p:sp>
        <p:nvSpPr>
          <p:cNvPr id="1926" name="Google Shape;1926;p180"/>
          <p:cNvSpPr/>
          <p:nvPr/>
        </p:nvSpPr>
        <p:spPr>
          <a:xfrm>
            <a:off x="8333750" y="1929762"/>
            <a:ext cx="1464300" cy="1775100"/>
          </a:xfrm>
          <a:prstGeom prst="roundRect">
            <a:avLst>
              <a:gd fmla="val 5209" name="adj"/>
            </a:avLst>
          </a:prstGeom>
          <a:noFill/>
          <a:ln cap="flat" cmpd="sng" w="9525">
            <a:solidFill>
              <a:srgbClr val="1B5162"/>
            </a:solidFill>
            <a:prstDash val="dash"/>
            <a:round/>
            <a:headEnd len="sm" w="sm" type="none"/>
            <a:tailEnd len="sm" w="sm" type="none"/>
          </a:ln>
        </p:spPr>
        <p:txBody>
          <a:bodyPr anchorCtr="0" anchor="t" bIns="91375" lIns="0" spcFirstLastPara="1" rIns="9137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600">
                <a:solidFill>
                  <a:srgbClr val="1B5162"/>
                </a:solidFill>
                <a:latin typeface="DM Sans Medium"/>
                <a:ea typeface="DM Sans Medium"/>
                <a:cs typeface="DM Sans Medium"/>
                <a:sym typeface="DM Sans Medium"/>
              </a:rPr>
              <a:t>  Synchronized Assets</a:t>
            </a:r>
            <a:endParaRPr i="0" sz="600" u="none" cap="none" strike="noStrike">
              <a:solidFill>
                <a:srgbClr val="1B5162"/>
              </a:solidFill>
              <a:latin typeface="DM Sans Medium"/>
              <a:ea typeface="DM Sans Medium"/>
              <a:cs typeface="DM Sans Medium"/>
              <a:sym typeface="DM Sans Medium"/>
            </a:endParaRPr>
          </a:p>
        </p:txBody>
      </p:sp>
      <p:sp>
        <p:nvSpPr>
          <p:cNvPr id="1927" name="Google Shape;1927;p180"/>
          <p:cNvSpPr/>
          <p:nvPr/>
        </p:nvSpPr>
        <p:spPr>
          <a:xfrm>
            <a:off x="8430542" y="2400117"/>
            <a:ext cx="1259700" cy="7164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0" lIns="0" spcFirstLastPara="1" rIns="91375" wrap="square" tIns="0">
            <a:noAutofit/>
          </a:bodyPr>
          <a:lstStyle/>
          <a:p>
            <a:pPr indent="0" lvl="0" marL="0" marR="0" rtl="0" algn="l">
              <a:lnSpc>
                <a:spcPct val="60000"/>
              </a:lnSpc>
              <a:spcBef>
                <a:spcPts val="0"/>
              </a:spcBef>
              <a:spcAft>
                <a:spcPts val="0"/>
              </a:spcAft>
              <a:buClr>
                <a:srgbClr val="000000"/>
              </a:buClr>
              <a:buSzPts val="2000"/>
              <a:buFont typeface="Arial"/>
              <a:buNone/>
            </a:pPr>
            <a:r>
              <a:rPr lang="en" sz="1200">
                <a:solidFill>
                  <a:srgbClr val="1B5162"/>
                </a:solidFill>
                <a:latin typeface="DM Sans Medium"/>
                <a:ea typeface="DM Sans Medium"/>
                <a:cs typeface="DM Sans Medium"/>
                <a:sym typeface="DM Sans Medium"/>
              </a:rPr>
              <a:t>    </a:t>
            </a:r>
            <a:r>
              <a:rPr lang="en" sz="600">
                <a:solidFill>
                  <a:srgbClr val="1B5162"/>
                </a:solidFill>
                <a:latin typeface="DM Sans Medium"/>
                <a:ea typeface="DM Sans Medium"/>
                <a:cs typeface="DM Sans Medium"/>
                <a:sym typeface="DM Sans Medium"/>
              </a:rPr>
              <a:t>Git Provider</a:t>
            </a:r>
            <a:endParaRPr i="0" sz="600" u="none" cap="none" strike="noStrike">
              <a:solidFill>
                <a:srgbClr val="1B5162"/>
              </a:solidFill>
              <a:latin typeface="DM Sans Medium"/>
              <a:ea typeface="DM Sans Medium"/>
              <a:cs typeface="DM Sans Medium"/>
              <a:sym typeface="DM Sans Medium"/>
            </a:endParaRPr>
          </a:p>
        </p:txBody>
      </p:sp>
      <p:sp>
        <p:nvSpPr>
          <p:cNvPr id="1928" name="Google Shape;1928;p180"/>
          <p:cNvSpPr/>
          <p:nvPr/>
        </p:nvSpPr>
        <p:spPr>
          <a:xfrm>
            <a:off x="6399726" y="2116285"/>
            <a:ext cx="1442700" cy="10671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5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sz="600" u="none" cap="none" strike="noStrike">
                <a:solidFill>
                  <a:srgbClr val="1B5162"/>
                </a:solidFill>
                <a:latin typeface="DM Sans Medium"/>
                <a:ea typeface="DM Sans Medium"/>
                <a:cs typeface="DM Sans Medium"/>
                <a:sym typeface="DM Sans Medium"/>
              </a:rPr>
              <a:t>Control Plane</a:t>
            </a:r>
            <a:endParaRPr i="0" sz="600" u="none" cap="none" strike="noStrike">
              <a:solidFill>
                <a:srgbClr val="1B5162"/>
              </a:solidFill>
              <a:latin typeface="DM Sans Medium"/>
              <a:ea typeface="DM Sans Medium"/>
              <a:cs typeface="DM Sans Medium"/>
              <a:sym typeface="DM Sans Medium"/>
            </a:endParaRPr>
          </a:p>
        </p:txBody>
      </p:sp>
      <p:sp>
        <p:nvSpPr>
          <p:cNvPr id="1929" name="Google Shape;1929;p180"/>
          <p:cNvSpPr/>
          <p:nvPr/>
        </p:nvSpPr>
        <p:spPr>
          <a:xfrm>
            <a:off x="6495386" y="2341236"/>
            <a:ext cx="1259700" cy="7725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1930" name="Google Shape;1930;p180"/>
          <p:cNvSpPr txBox="1"/>
          <p:nvPr/>
        </p:nvSpPr>
        <p:spPr>
          <a:xfrm>
            <a:off x="6399737" y="2615625"/>
            <a:ext cx="6687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Notebooks, </a:t>
            </a:r>
            <a:endParaRPr sz="6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Queries,</a:t>
            </a:r>
            <a:endParaRPr sz="6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Experiments</a:t>
            </a:r>
            <a:endParaRPr sz="600">
              <a:solidFill>
                <a:srgbClr val="1B5162"/>
              </a:solidFill>
              <a:latin typeface="DM Sans Medium"/>
              <a:ea typeface="DM Sans Medium"/>
              <a:cs typeface="DM Sans Medium"/>
              <a:sym typeface="DM Sans Medium"/>
            </a:endParaRPr>
          </a:p>
        </p:txBody>
      </p:sp>
      <p:pic>
        <p:nvPicPr>
          <p:cNvPr id="1931" name="Google Shape;1931;p180"/>
          <p:cNvPicPr preferRelativeResize="0"/>
          <p:nvPr/>
        </p:nvPicPr>
        <p:blipFill rotWithShape="1">
          <a:blip r:embed="rId5">
            <a:alphaModFix/>
          </a:blip>
          <a:srcRect b="0" l="0" r="0" t="0"/>
          <a:stretch/>
        </p:blipFill>
        <p:spPr>
          <a:xfrm>
            <a:off x="7419764" y="2424214"/>
            <a:ext cx="289625" cy="284643"/>
          </a:xfrm>
          <a:prstGeom prst="rect">
            <a:avLst/>
          </a:prstGeom>
          <a:noFill/>
          <a:ln>
            <a:noFill/>
          </a:ln>
        </p:spPr>
      </p:pic>
      <p:pic>
        <p:nvPicPr>
          <p:cNvPr id="1932" name="Google Shape;1932;p180"/>
          <p:cNvPicPr preferRelativeResize="0"/>
          <p:nvPr/>
        </p:nvPicPr>
        <p:blipFill rotWithShape="1">
          <a:blip r:embed="rId6">
            <a:alphaModFix/>
          </a:blip>
          <a:srcRect b="0" l="0" r="0" t="0"/>
          <a:stretch/>
        </p:blipFill>
        <p:spPr>
          <a:xfrm>
            <a:off x="6606897" y="2431007"/>
            <a:ext cx="289625" cy="284643"/>
          </a:xfrm>
          <a:prstGeom prst="rect">
            <a:avLst/>
          </a:prstGeom>
          <a:noFill/>
          <a:ln>
            <a:noFill/>
          </a:ln>
        </p:spPr>
      </p:pic>
      <p:sp>
        <p:nvSpPr>
          <p:cNvPr id="1933" name="Google Shape;1933;p180"/>
          <p:cNvSpPr txBox="1"/>
          <p:nvPr/>
        </p:nvSpPr>
        <p:spPr>
          <a:xfrm>
            <a:off x="6977530" y="2613642"/>
            <a:ext cx="411000" cy="2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Jobs API</a:t>
            </a:r>
            <a:endParaRPr sz="600">
              <a:solidFill>
                <a:srgbClr val="1B5162"/>
              </a:solidFill>
              <a:latin typeface="DM Sans Medium"/>
              <a:ea typeface="DM Sans Medium"/>
              <a:cs typeface="DM Sans Medium"/>
              <a:sym typeface="DM Sans Medium"/>
            </a:endParaRPr>
          </a:p>
        </p:txBody>
      </p:sp>
      <p:sp>
        <p:nvSpPr>
          <p:cNvPr id="1934" name="Google Shape;1934;p180"/>
          <p:cNvSpPr txBox="1"/>
          <p:nvPr/>
        </p:nvSpPr>
        <p:spPr>
          <a:xfrm>
            <a:off x="7285450" y="2622338"/>
            <a:ext cx="499800" cy="2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Clusters </a:t>
            </a:r>
            <a:endParaRPr sz="6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API</a:t>
            </a:r>
            <a:endParaRPr sz="600">
              <a:solidFill>
                <a:srgbClr val="1B5162"/>
              </a:solidFill>
              <a:latin typeface="DM Sans Medium"/>
              <a:ea typeface="DM Sans Medium"/>
              <a:cs typeface="DM Sans Medium"/>
              <a:sym typeface="DM Sans Medium"/>
            </a:endParaRPr>
          </a:p>
        </p:txBody>
      </p:sp>
      <p:pic>
        <p:nvPicPr>
          <p:cNvPr id="1935" name="Google Shape;1935;p180"/>
          <p:cNvPicPr preferRelativeResize="0"/>
          <p:nvPr/>
        </p:nvPicPr>
        <p:blipFill rotWithShape="1">
          <a:blip r:embed="rId7">
            <a:alphaModFix/>
          </a:blip>
          <a:srcRect b="0" l="0" r="0" t="0"/>
          <a:stretch/>
        </p:blipFill>
        <p:spPr>
          <a:xfrm>
            <a:off x="7039992" y="2417322"/>
            <a:ext cx="289625" cy="284643"/>
          </a:xfrm>
          <a:prstGeom prst="rect">
            <a:avLst/>
          </a:prstGeom>
          <a:noFill/>
          <a:ln>
            <a:noFill/>
          </a:ln>
        </p:spPr>
      </p:pic>
      <p:pic>
        <p:nvPicPr>
          <p:cNvPr id="1936" name="Google Shape;1936;p180"/>
          <p:cNvPicPr preferRelativeResize="0"/>
          <p:nvPr/>
        </p:nvPicPr>
        <p:blipFill rotWithShape="1">
          <a:blip r:embed="rId8">
            <a:alphaModFix/>
          </a:blip>
          <a:srcRect b="0" l="0" r="0" t="0"/>
          <a:stretch/>
        </p:blipFill>
        <p:spPr>
          <a:xfrm>
            <a:off x="8869314" y="1166462"/>
            <a:ext cx="463064" cy="455114"/>
          </a:xfrm>
          <a:prstGeom prst="rect">
            <a:avLst/>
          </a:prstGeom>
          <a:noFill/>
          <a:ln>
            <a:noFill/>
          </a:ln>
        </p:spPr>
      </p:pic>
      <p:sp>
        <p:nvSpPr>
          <p:cNvPr id="1937" name="Google Shape;1937;p180"/>
          <p:cNvSpPr/>
          <p:nvPr/>
        </p:nvSpPr>
        <p:spPr>
          <a:xfrm rot="-7341217">
            <a:off x="8360976" y="1399396"/>
            <a:ext cx="156967" cy="721763"/>
          </a:xfrm>
          <a:prstGeom prst="upArrow">
            <a:avLst>
              <a:gd fmla="val 50000" name="adj1"/>
              <a:gd fmla="val 72879"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80"/>
          <p:cNvSpPr/>
          <p:nvPr/>
        </p:nvSpPr>
        <p:spPr>
          <a:xfrm rot="7320323">
            <a:off x="9609123" y="1403558"/>
            <a:ext cx="152830" cy="689039"/>
          </a:xfrm>
          <a:prstGeom prst="upArrow">
            <a:avLst>
              <a:gd fmla="val 50000" name="adj1"/>
              <a:gd fmla="val 72879" name="adj2"/>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80"/>
          <p:cNvSpPr txBox="1"/>
          <p:nvPr/>
        </p:nvSpPr>
        <p:spPr>
          <a:xfrm rot="-2047262">
            <a:off x="8248296" y="1506130"/>
            <a:ext cx="420364" cy="10863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chemeClr val="dk1"/>
                </a:solidFill>
                <a:latin typeface="DM Sans"/>
                <a:ea typeface="DM Sans"/>
                <a:cs typeface="DM Sans"/>
                <a:sym typeface="DM Sans"/>
              </a:rPr>
              <a:t>Active</a:t>
            </a:r>
            <a:endParaRPr sz="600">
              <a:solidFill>
                <a:schemeClr val="dk1"/>
              </a:solidFill>
              <a:latin typeface="DM Sans"/>
              <a:ea typeface="DM Sans"/>
              <a:cs typeface="DM Sans"/>
              <a:sym typeface="DM Sans"/>
            </a:endParaRPr>
          </a:p>
        </p:txBody>
      </p:sp>
      <p:sp>
        <p:nvSpPr>
          <p:cNvPr id="1940" name="Google Shape;1940;p180"/>
          <p:cNvSpPr txBox="1"/>
          <p:nvPr/>
        </p:nvSpPr>
        <p:spPr>
          <a:xfrm rot="1992768">
            <a:off x="9519896" y="1536718"/>
            <a:ext cx="419534" cy="10941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chemeClr val="dk1"/>
                </a:solidFill>
                <a:latin typeface="DM Sans"/>
                <a:ea typeface="DM Sans"/>
                <a:cs typeface="DM Sans"/>
                <a:sym typeface="DM Sans"/>
              </a:rPr>
              <a:t>Passive</a:t>
            </a:r>
            <a:endParaRPr sz="600">
              <a:solidFill>
                <a:schemeClr val="dk1"/>
              </a:solidFill>
              <a:latin typeface="DM Sans"/>
              <a:ea typeface="DM Sans"/>
              <a:cs typeface="DM Sans"/>
              <a:sym typeface="DM Sans"/>
            </a:endParaRPr>
          </a:p>
        </p:txBody>
      </p:sp>
      <p:pic>
        <p:nvPicPr>
          <p:cNvPr id="1941" name="Google Shape;1941;p180"/>
          <p:cNvPicPr preferRelativeResize="0"/>
          <p:nvPr/>
        </p:nvPicPr>
        <p:blipFill rotWithShape="1">
          <a:blip r:embed="rId9">
            <a:alphaModFix/>
          </a:blip>
          <a:srcRect b="0" l="0" r="84278" t="0"/>
          <a:stretch/>
        </p:blipFill>
        <p:spPr>
          <a:xfrm>
            <a:off x="6436556" y="2153822"/>
            <a:ext cx="120419" cy="120420"/>
          </a:xfrm>
          <a:prstGeom prst="rect">
            <a:avLst/>
          </a:prstGeom>
          <a:noFill/>
          <a:ln>
            <a:noFill/>
          </a:ln>
        </p:spPr>
      </p:pic>
      <p:sp>
        <p:nvSpPr>
          <p:cNvPr id="1942" name="Google Shape;1942;p180"/>
          <p:cNvSpPr txBox="1"/>
          <p:nvPr/>
        </p:nvSpPr>
        <p:spPr>
          <a:xfrm>
            <a:off x="6345879" y="1847479"/>
            <a:ext cx="1151700" cy="2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EF6450"/>
                </a:solidFill>
                <a:latin typeface="DM Sans"/>
                <a:ea typeface="DM Sans"/>
                <a:cs typeface="DM Sans"/>
                <a:sym typeface="DM Sans"/>
              </a:rPr>
              <a:t>Primary Cloud Region</a:t>
            </a:r>
            <a:endParaRPr sz="700">
              <a:solidFill>
                <a:srgbClr val="EF6450"/>
              </a:solidFill>
              <a:latin typeface="DM Sans"/>
              <a:ea typeface="DM Sans"/>
              <a:cs typeface="DM Sans"/>
              <a:sym typeface="DM Sans"/>
            </a:endParaRPr>
          </a:p>
        </p:txBody>
      </p:sp>
      <p:sp>
        <p:nvSpPr>
          <p:cNvPr id="1943" name="Google Shape;1943;p180"/>
          <p:cNvSpPr txBox="1"/>
          <p:nvPr/>
        </p:nvSpPr>
        <p:spPr>
          <a:xfrm>
            <a:off x="8376512" y="2723989"/>
            <a:ext cx="576000" cy="2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Codebase</a:t>
            </a:r>
            <a:endParaRPr sz="600">
              <a:solidFill>
                <a:srgbClr val="1B5162"/>
              </a:solidFill>
              <a:latin typeface="DM Sans Medium"/>
              <a:ea typeface="DM Sans Medium"/>
              <a:cs typeface="DM Sans Medium"/>
              <a:sym typeface="DM Sans Medium"/>
            </a:endParaRPr>
          </a:p>
        </p:txBody>
      </p:sp>
      <p:sp>
        <p:nvSpPr>
          <p:cNvPr id="1944" name="Google Shape;1944;p180"/>
          <p:cNvSpPr txBox="1"/>
          <p:nvPr/>
        </p:nvSpPr>
        <p:spPr>
          <a:xfrm>
            <a:off x="8828876" y="2688670"/>
            <a:ext cx="463200" cy="40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300"/>
              </a:spcAft>
              <a:buNone/>
            </a:pPr>
            <a:r>
              <a:rPr lang="en" sz="600">
                <a:solidFill>
                  <a:srgbClr val="1B5162"/>
                </a:solidFill>
                <a:latin typeface="DM Sans Medium"/>
                <a:ea typeface="DM Sans Medium"/>
                <a:cs typeface="DM Sans Medium"/>
                <a:sym typeface="DM Sans Medium"/>
              </a:rPr>
              <a:t>Job configs (JSON)</a:t>
            </a:r>
            <a:endParaRPr sz="600">
              <a:solidFill>
                <a:srgbClr val="1B5162"/>
              </a:solidFill>
              <a:latin typeface="DM Sans Medium"/>
              <a:ea typeface="DM Sans Medium"/>
              <a:cs typeface="DM Sans Medium"/>
              <a:sym typeface="DM Sans Medium"/>
            </a:endParaRPr>
          </a:p>
        </p:txBody>
      </p:sp>
      <p:sp>
        <p:nvSpPr>
          <p:cNvPr id="1945" name="Google Shape;1945;p180"/>
          <p:cNvSpPr txBox="1"/>
          <p:nvPr/>
        </p:nvSpPr>
        <p:spPr>
          <a:xfrm>
            <a:off x="9182160" y="2690133"/>
            <a:ext cx="538200" cy="40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600">
                <a:solidFill>
                  <a:srgbClr val="1B5162"/>
                </a:solidFill>
                <a:latin typeface="DM Sans Medium"/>
                <a:ea typeface="DM Sans Medium"/>
                <a:cs typeface="DM Sans Medium"/>
                <a:sym typeface="DM Sans Medium"/>
              </a:rPr>
              <a:t>Cluster </a:t>
            </a:r>
            <a:endParaRPr sz="600">
              <a:solidFill>
                <a:srgbClr val="1B5162"/>
              </a:solidFill>
              <a:latin typeface="DM Sans Medium"/>
              <a:ea typeface="DM Sans Medium"/>
              <a:cs typeface="DM Sans Medium"/>
              <a:sym typeface="DM Sans Medium"/>
            </a:endParaRPr>
          </a:p>
          <a:p>
            <a:pPr indent="0" lvl="0" marL="0" rtl="0" algn="ctr">
              <a:lnSpc>
                <a:spcPct val="115000"/>
              </a:lnSpc>
              <a:spcBef>
                <a:spcPts val="0"/>
              </a:spcBef>
              <a:spcAft>
                <a:spcPts val="0"/>
              </a:spcAft>
              <a:buNone/>
            </a:pPr>
            <a:r>
              <a:rPr lang="en" sz="600">
                <a:solidFill>
                  <a:srgbClr val="1B5162"/>
                </a:solidFill>
                <a:latin typeface="DM Sans Medium"/>
                <a:ea typeface="DM Sans Medium"/>
                <a:cs typeface="DM Sans Medium"/>
                <a:sym typeface="DM Sans Medium"/>
              </a:rPr>
              <a:t>configs</a:t>
            </a:r>
            <a:endParaRPr sz="600">
              <a:solidFill>
                <a:srgbClr val="1B5162"/>
              </a:solidFill>
              <a:latin typeface="DM Sans Medium"/>
              <a:ea typeface="DM Sans Medium"/>
              <a:cs typeface="DM Sans Medium"/>
              <a:sym typeface="DM Sans Medium"/>
            </a:endParaRPr>
          </a:p>
          <a:p>
            <a:pPr indent="0" lvl="0" marL="0" rtl="0" algn="ctr">
              <a:lnSpc>
                <a:spcPct val="115000"/>
              </a:lnSpc>
              <a:spcBef>
                <a:spcPts val="0"/>
              </a:spcBef>
              <a:spcAft>
                <a:spcPts val="0"/>
              </a:spcAft>
              <a:buNone/>
            </a:pPr>
            <a:r>
              <a:rPr lang="en" sz="600">
                <a:solidFill>
                  <a:srgbClr val="1B5162"/>
                </a:solidFill>
                <a:latin typeface="DM Sans Medium"/>
                <a:ea typeface="DM Sans Medium"/>
                <a:cs typeface="DM Sans Medium"/>
                <a:sym typeface="DM Sans Medium"/>
              </a:rPr>
              <a:t>(JSON)</a:t>
            </a:r>
            <a:endParaRPr sz="600">
              <a:solidFill>
                <a:srgbClr val="1B5162"/>
              </a:solidFill>
              <a:latin typeface="DM Sans Medium"/>
              <a:ea typeface="DM Sans Medium"/>
              <a:cs typeface="DM Sans Medium"/>
              <a:sym typeface="DM Sans Medium"/>
            </a:endParaRPr>
          </a:p>
        </p:txBody>
      </p:sp>
      <p:pic>
        <p:nvPicPr>
          <p:cNvPr id="1946" name="Google Shape;1946;p180"/>
          <p:cNvPicPr preferRelativeResize="0"/>
          <p:nvPr/>
        </p:nvPicPr>
        <p:blipFill>
          <a:blip r:embed="rId10">
            <a:alphaModFix/>
          </a:blip>
          <a:stretch>
            <a:fillRect/>
          </a:stretch>
        </p:blipFill>
        <p:spPr>
          <a:xfrm>
            <a:off x="8480789" y="2430540"/>
            <a:ext cx="94911" cy="94911"/>
          </a:xfrm>
          <a:prstGeom prst="rect">
            <a:avLst/>
          </a:prstGeom>
          <a:noFill/>
          <a:ln>
            <a:noFill/>
          </a:ln>
        </p:spPr>
      </p:pic>
      <p:pic>
        <p:nvPicPr>
          <p:cNvPr id="1947" name="Google Shape;1947;p180"/>
          <p:cNvPicPr preferRelativeResize="0"/>
          <p:nvPr/>
        </p:nvPicPr>
        <p:blipFill rotWithShape="1">
          <a:blip r:embed="rId11">
            <a:alphaModFix/>
          </a:blip>
          <a:srcRect b="0" l="0" r="0" t="0"/>
          <a:stretch/>
        </p:blipFill>
        <p:spPr>
          <a:xfrm>
            <a:off x="9322743" y="2522838"/>
            <a:ext cx="289625" cy="284643"/>
          </a:xfrm>
          <a:prstGeom prst="rect">
            <a:avLst/>
          </a:prstGeom>
          <a:noFill/>
          <a:ln>
            <a:noFill/>
          </a:ln>
        </p:spPr>
      </p:pic>
      <p:pic>
        <p:nvPicPr>
          <p:cNvPr id="1948" name="Google Shape;1948;p180"/>
          <p:cNvPicPr preferRelativeResize="0"/>
          <p:nvPr/>
        </p:nvPicPr>
        <p:blipFill rotWithShape="1">
          <a:blip r:embed="rId11">
            <a:alphaModFix/>
          </a:blip>
          <a:srcRect b="0" l="0" r="0" t="0"/>
          <a:stretch/>
        </p:blipFill>
        <p:spPr>
          <a:xfrm>
            <a:off x="8924436" y="2529301"/>
            <a:ext cx="289625" cy="284643"/>
          </a:xfrm>
          <a:prstGeom prst="rect">
            <a:avLst/>
          </a:prstGeom>
          <a:noFill/>
          <a:ln>
            <a:noFill/>
          </a:ln>
        </p:spPr>
      </p:pic>
      <p:pic>
        <p:nvPicPr>
          <p:cNvPr id="1949" name="Google Shape;1949;p180"/>
          <p:cNvPicPr preferRelativeResize="0"/>
          <p:nvPr/>
        </p:nvPicPr>
        <p:blipFill rotWithShape="1">
          <a:blip r:embed="rId11">
            <a:alphaModFix/>
          </a:blip>
          <a:srcRect b="0" l="0" r="0" t="0"/>
          <a:stretch/>
        </p:blipFill>
        <p:spPr>
          <a:xfrm>
            <a:off x="8522913" y="2532908"/>
            <a:ext cx="289625" cy="284643"/>
          </a:xfrm>
          <a:prstGeom prst="rect">
            <a:avLst/>
          </a:prstGeom>
          <a:noFill/>
          <a:ln>
            <a:noFill/>
          </a:ln>
        </p:spPr>
      </p:pic>
      <p:sp>
        <p:nvSpPr>
          <p:cNvPr id="1950" name="Google Shape;1950;p180"/>
          <p:cNvSpPr/>
          <p:nvPr/>
        </p:nvSpPr>
        <p:spPr>
          <a:xfrm>
            <a:off x="8430542" y="3154919"/>
            <a:ext cx="1259700" cy="5130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600">
                <a:solidFill>
                  <a:srgbClr val="1B5162"/>
                </a:solidFill>
                <a:latin typeface="DM Sans Medium"/>
                <a:ea typeface="DM Sans Medium"/>
                <a:cs typeface="DM Sans Medium"/>
                <a:sym typeface="DM Sans Medium"/>
              </a:rPr>
              <a:t>        Identity Provider</a:t>
            </a:r>
            <a:endParaRPr i="0" sz="600" u="none" cap="none" strike="noStrike">
              <a:solidFill>
                <a:srgbClr val="1B5162"/>
              </a:solidFill>
              <a:latin typeface="DM Sans Medium"/>
              <a:ea typeface="DM Sans Medium"/>
              <a:cs typeface="DM Sans Medium"/>
              <a:sym typeface="DM Sans Medium"/>
            </a:endParaRPr>
          </a:p>
        </p:txBody>
      </p:sp>
      <p:pic>
        <p:nvPicPr>
          <p:cNvPr id="1951" name="Google Shape;1951;p180"/>
          <p:cNvPicPr preferRelativeResize="0"/>
          <p:nvPr/>
        </p:nvPicPr>
        <p:blipFill>
          <a:blip r:embed="rId12">
            <a:alphaModFix/>
          </a:blip>
          <a:stretch>
            <a:fillRect/>
          </a:stretch>
        </p:blipFill>
        <p:spPr>
          <a:xfrm>
            <a:off x="8459264" y="3183305"/>
            <a:ext cx="118637" cy="116597"/>
          </a:xfrm>
          <a:prstGeom prst="rect">
            <a:avLst/>
          </a:prstGeom>
          <a:noFill/>
          <a:ln>
            <a:noFill/>
          </a:ln>
        </p:spPr>
      </p:pic>
      <p:pic>
        <p:nvPicPr>
          <p:cNvPr id="1952" name="Google Shape;1952;p180"/>
          <p:cNvPicPr preferRelativeResize="0"/>
          <p:nvPr/>
        </p:nvPicPr>
        <p:blipFill rotWithShape="1">
          <a:blip r:embed="rId13">
            <a:alphaModFix/>
          </a:blip>
          <a:srcRect b="0" l="0" r="0" t="0"/>
          <a:stretch/>
        </p:blipFill>
        <p:spPr>
          <a:xfrm>
            <a:off x="8925832" y="3286282"/>
            <a:ext cx="289625" cy="284643"/>
          </a:xfrm>
          <a:prstGeom prst="rect">
            <a:avLst/>
          </a:prstGeom>
          <a:noFill/>
          <a:ln>
            <a:noFill/>
          </a:ln>
        </p:spPr>
      </p:pic>
      <p:sp>
        <p:nvSpPr>
          <p:cNvPr id="1953" name="Google Shape;1953;p180"/>
          <p:cNvSpPr txBox="1"/>
          <p:nvPr/>
        </p:nvSpPr>
        <p:spPr>
          <a:xfrm>
            <a:off x="8773599" y="3437045"/>
            <a:ext cx="576000" cy="2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Identity</a:t>
            </a:r>
            <a:endParaRPr sz="600">
              <a:solidFill>
                <a:srgbClr val="1B5162"/>
              </a:solidFill>
              <a:latin typeface="DM Sans Medium"/>
              <a:ea typeface="DM Sans Medium"/>
              <a:cs typeface="DM Sans Medium"/>
              <a:sym typeface="DM Sans Medium"/>
            </a:endParaRPr>
          </a:p>
        </p:txBody>
      </p:sp>
      <p:sp>
        <p:nvSpPr>
          <p:cNvPr id="1954" name="Google Shape;1954;p180"/>
          <p:cNvSpPr/>
          <p:nvPr/>
        </p:nvSpPr>
        <p:spPr>
          <a:xfrm>
            <a:off x="10232236" y="2125659"/>
            <a:ext cx="1442700" cy="10671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4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sz="600" u="none" cap="none" strike="noStrike">
                <a:solidFill>
                  <a:srgbClr val="1B5162"/>
                </a:solidFill>
                <a:latin typeface="DM Sans Medium"/>
                <a:ea typeface="DM Sans Medium"/>
                <a:cs typeface="DM Sans Medium"/>
                <a:sym typeface="DM Sans Medium"/>
              </a:rPr>
              <a:t>Control Plane</a:t>
            </a:r>
            <a:endParaRPr i="0" sz="600" u="none" cap="none" strike="noStrike">
              <a:solidFill>
                <a:srgbClr val="1B5162"/>
              </a:solidFill>
              <a:latin typeface="DM Sans Medium"/>
              <a:ea typeface="DM Sans Medium"/>
              <a:cs typeface="DM Sans Medium"/>
              <a:sym typeface="DM Sans Medium"/>
            </a:endParaRPr>
          </a:p>
        </p:txBody>
      </p:sp>
      <p:sp>
        <p:nvSpPr>
          <p:cNvPr id="1955" name="Google Shape;1955;p180"/>
          <p:cNvSpPr/>
          <p:nvPr/>
        </p:nvSpPr>
        <p:spPr>
          <a:xfrm>
            <a:off x="10327897" y="2350609"/>
            <a:ext cx="1259700" cy="7725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1956" name="Google Shape;1956;p180"/>
          <p:cNvSpPr txBox="1"/>
          <p:nvPr/>
        </p:nvSpPr>
        <p:spPr>
          <a:xfrm>
            <a:off x="10250688" y="2624988"/>
            <a:ext cx="6432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Notebooks, </a:t>
            </a:r>
            <a:endParaRPr sz="6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Queries,</a:t>
            </a:r>
            <a:endParaRPr sz="6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Experiments</a:t>
            </a:r>
            <a:endParaRPr sz="600">
              <a:solidFill>
                <a:srgbClr val="1B5162"/>
              </a:solidFill>
              <a:latin typeface="DM Sans Medium"/>
              <a:ea typeface="DM Sans Medium"/>
              <a:cs typeface="DM Sans Medium"/>
              <a:sym typeface="DM Sans Medium"/>
            </a:endParaRPr>
          </a:p>
        </p:txBody>
      </p:sp>
      <p:pic>
        <p:nvPicPr>
          <p:cNvPr id="1957" name="Google Shape;1957;p180"/>
          <p:cNvPicPr preferRelativeResize="0"/>
          <p:nvPr/>
        </p:nvPicPr>
        <p:blipFill rotWithShape="1">
          <a:blip r:embed="rId5">
            <a:alphaModFix/>
          </a:blip>
          <a:srcRect b="0" l="0" r="0" t="0"/>
          <a:stretch/>
        </p:blipFill>
        <p:spPr>
          <a:xfrm>
            <a:off x="11252275" y="2433587"/>
            <a:ext cx="289625" cy="284643"/>
          </a:xfrm>
          <a:prstGeom prst="rect">
            <a:avLst/>
          </a:prstGeom>
          <a:noFill/>
          <a:ln>
            <a:noFill/>
          </a:ln>
        </p:spPr>
      </p:pic>
      <p:pic>
        <p:nvPicPr>
          <p:cNvPr id="1958" name="Google Shape;1958;p180"/>
          <p:cNvPicPr preferRelativeResize="0"/>
          <p:nvPr/>
        </p:nvPicPr>
        <p:blipFill rotWithShape="1">
          <a:blip r:embed="rId6">
            <a:alphaModFix/>
          </a:blip>
          <a:srcRect b="0" l="0" r="0" t="0"/>
          <a:stretch/>
        </p:blipFill>
        <p:spPr>
          <a:xfrm>
            <a:off x="10439408" y="2440381"/>
            <a:ext cx="289625" cy="284643"/>
          </a:xfrm>
          <a:prstGeom prst="rect">
            <a:avLst/>
          </a:prstGeom>
          <a:noFill/>
          <a:ln>
            <a:noFill/>
          </a:ln>
        </p:spPr>
      </p:pic>
      <p:sp>
        <p:nvSpPr>
          <p:cNvPr id="1959" name="Google Shape;1959;p180"/>
          <p:cNvSpPr txBox="1"/>
          <p:nvPr/>
        </p:nvSpPr>
        <p:spPr>
          <a:xfrm>
            <a:off x="10816302" y="2627778"/>
            <a:ext cx="411000" cy="2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Jobs API</a:t>
            </a:r>
            <a:endParaRPr sz="600">
              <a:solidFill>
                <a:srgbClr val="1B5162"/>
              </a:solidFill>
              <a:latin typeface="DM Sans Medium"/>
              <a:ea typeface="DM Sans Medium"/>
              <a:cs typeface="DM Sans Medium"/>
              <a:sym typeface="DM Sans Medium"/>
            </a:endParaRPr>
          </a:p>
        </p:txBody>
      </p:sp>
      <p:sp>
        <p:nvSpPr>
          <p:cNvPr id="1960" name="Google Shape;1960;p180"/>
          <p:cNvSpPr txBox="1"/>
          <p:nvPr/>
        </p:nvSpPr>
        <p:spPr>
          <a:xfrm>
            <a:off x="11132238" y="2636488"/>
            <a:ext cx="499800" cy="2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Clusters </a:t>
            </a:r>
            <a:endParaRPr sz="6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API</a:t>
            </a:r>
            <a:endParaRPr sz="600">
              <a:solidFill>
                <a:srgbClr val="1B5162"/>
              </a:solidFill>
              <a:latin typeface="DM Sans Medium"/>
              <a:ea typeface="DM Sans Medium"/>
              <a:cs typeface="DM Sans Medium"/>
              <a:sym typeface="DM Sans Medium"/>
            </a:endParaRPr>
          </a:p>
        </p:txBody>
      </p:sp>
      <p:pic>
        <p:nvPicPr>
          <p:cNvPr id="1961" name="Google Shape;1961;p180"/>
          <p:cNvPicPr preferRelativeResize="0"/>
          <p:nvPr/>
        </p:nvPicPr>
        <p:blipFill rotWithShape="1">
          <a:blip r:embed="rId7">
            <a:alphaModFix/>
          </a:blip>
          <a:srcRect b="0" l="0" r="0" t="0"/>
          <a:stretch/>
        </p:blipFill>
        <p:spPr>
          <a:xfrm>
            <a:off x="10878764" y="2426695"/>
            <a:ext cx="289625" cy="284643"/>
          </a:xfrm>
          <a:prstGeom prst="rect">
            <a:avLst/>
          </a:prstGeom>
          <a:noFill/>
          <a:ln>
            <a:noFill/>
          </a:ln>
        </p:spPr>
      </p:pic>
      <p:pic>
        <p:nvPicPr>
          <p:cNvPr id="1962" name="Google Shape;1962;p180"/>
          <p:cNvPicPr preferRelativeResize="0"/>
          <p:nvPr/>
        </p:nvPicPr>
        <p:blipFill rotWithShape="1">
          <a:blip r:embed="rId9">
            <a:alphaModFix/>
          </a:blip>
          <a:srcRect b="0" l="0" r="84278" t="0"/>
          <a:stretch/>
        </p:blipFill>
        <p:spPr>
          <a:xfrm>
            <a:off x="10269067" y="2163195"/>
            <a:ext cx="120419" cy="120420"/>
          </a:xfrm>
          <a:prstGeom prst="rect">
            <a:avLst/>
          </a:prstGeom>
          <a:noFill/>
          <a:ln>
            <a:noFill/>
          </a:ln>
        </p:spPr>
      </p:pic>
      <p:sp>
        <p:nvSpPr>
          <p:cNvPr id="1963" name="Google Shape;1963;p180"/>
          <p:cNvSpPr txBox="1"/>
          <p:nvPr/>
        </p:nvSpPr>
        <p:spPr>
          <a:xfrm>
            <a:off x="10149441" y="1861625"/>
            <a:ext cx="1442700" cy="2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EF6450"/>
                </a:solidFill>
                <a:latin typeface="DM Sans"/>
                <a:ea typeface="DM Sans"/>
                <a:cs typeface="DM Sans"/>
                <a:sym typeface="DM Sans"/>
              </a:rPr>
              <a:t>Secondary Cloud Region</a:t>
            </a:r>
            <a:endParaRPr sz="700">
              <a:solidFill>
                <a:srgbClr val="EF6450"/>
              </a:solidFill>
              <a:latin typeface="DM Sans"/>
              <a:ea typeface="DM Sans"/>
              <a:cs typeface="DM Sans"/>
              <a:sym typeface="DM Sans"/>
            </a:endParaRPr>
          </a:p>
        </p:txBody>
      </p:sp>
      <p:sp>
        <p:nvSpPr>
          <p:cNvPr id="1964" name="Google Shape;1964;p180"/>
          <p:cNvSpPr txBox="1"/>
          <p:nvPr/>
        </p:nvSpPr>
        <p:spPr>
          <a:xfrm>
            <a:off x="7908948" y="2505550"/>
            <a:ext cx="414000" cy="2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Sync</a:t>
            </a:r>
            <a:endParaRPr sz="600">
              <a:solidFill>
                <a:srgbClr val="1B5162"/>
              </a:solidFill>
              <a:latin typeface="DM Sans Medium"/>
              <a:ea typeface="DM Sans Medium"/>
              <a:cs typeface="DM Sans Medium"/>
              <a:sym typeface="DM Sans Medium"/>
            </a:endParaRPr>
          </a:p>
        </p:txBody>
      </p:sp>
      <p:sp>
        <p:nvSpPr>
          <p:cNvPr id="1965" name="Google Shape;1965;p180"/>
          <p:cNvSpPr txBox="1"/>
          <p:nvPr/>
        </p:nvSpPr>
        <p:spPr>
          <a:xfrm>
            <a:off x="9783399" y="2511773"/>
            <a:ext cx="381300" cy="2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Sync</a:t>
            </a:r>
            <a:endParaRPr sz="600">
              <a:solidFill>
                <a:srgbClr val="1B5162"/>
              </a:solidFill>
              <a:latin typeface="DM Sans Medium"/>
              <a:ea typeface="DM Sans Medium"/>
              <a:cs typeface="DM Sans Medium"/>
              <a:sym typeface="DM Sans Medium"/>
            </a:endParaRPr>
          </a:p>
        </p:txBody>
      </p:sp>
      <p:sp>
        <p:nvSpPr>
          <p:cNvPr id="1966" name="Google Shape;1966;p180"/>
          <p:cNvSpPr txBox="1"/>
          <p:nvPr/>
        </p:nvSpPr>
        <p:spPr>
          <a:xfrm>
            <a:off x="7917499" y="3042372"/>
            <a:ext cx="411000" cy="2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Sync</a:t>
            </a:r>
            <a:endParaRPr sz="600">
              <a:solidFill>
                <a:srgbClr val="1B5162"/>
              </a:solidFill>
              <a:latin typeface="DM Sans Medium"/>
              <a:ea typeface="DM Sans Medium"/>
              <a:cs typeface="DM Sans Medium"/>
              <a:sym typeface="DM Sans Medium"/>
            </a:endParaRPr>
          </a:p>
        </p:txBody>
      </p:sp>
      <p:sp>
        <p:nvSpPr>
          <p:cNvPr id="1967" name="Google Shape;1967;p180"/>
          <p:cNvSpPr txBox="1"/>
          <p:nvPr/>
        </p:nvSpPr>
        <p:spPr>
          <a:xfrm>
            <a:off x="9783132" y="3030413"/>
            <a:ext cx="381300" cy="2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Sync</a:t>
            </a:r>
            <a:endParaRPr sz="600">
              <a:solidFill>
                <a:srgbClr val="1B5162"/>
              </a:solidFill>
              <a:latin typeface="DM Sans Medium"/>
              <a:ea typeface="DM Sans Medium"/>
              <a:cs typeface="DM Sans Medium"/>
              <a:sym typeface="DM Sans Medium"/>
            </a:endParaRPr>
          </a:p>
        </p:txBody>
      </p:sp>
      <p:sp>
        <p:nvSpPr>
          <p:cNvPr id="1968" name="Google Shape;1968;p180"/>
          <p:cNvSpPr/>
          <p:nvPr/>
        </p:nvSpPr>
        <p:spPr>
          <a:xfrm>
            <a:off x="7045794" y="2936559"/>
            <a:ext cx="282000" cy="1356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80000"/>
              </a:lnSpc>
              <a:spcBef>
                <a:spcPts val="0"/>
              </a:spcBef>
              <a:spcAft>
                <a:spcPts val="0"/>
              </a:spcAft>
              <a:buNone/>
            </a:pPr>
            <a:r>
              <a:rPr lang="en" sz="600">
                <a:solidFill>
                  <a:srgbClr val="1B5161"/>
                </a:solidFill>
                <a:latin typeface="DM Sans Medium"/>
                <a:ea typeface="DM Sans Medium"/>
                <a:cs typeface="DM Sans Medium"/>
                <a:sym typeface="DM Sans Medium"/>
              </a:rPr>
              <a:t>IdP</a:t>
            </a:r>
            <a:endParaRPr sz="600">
              <a:solidFill>
                <a:srgbClr val="1B5161"/>
              </a:solidFill>
              <a:latin typeface="DM Sans Medium"/>
              <a:ea typeface="DM Sans Medium"/>
              <a:cs typeface="DM Sans Medium"/>
              <a:sym typeface="DM Sans Medium"/>
            </a:endParaRPr>
          </a:p>
        </p:txBody>
      </p:sp>
      <p:sp>
        <p:nvSpPr>
          <p:cNvPr id="1969" name="Google Shape;1969;p180"/>
          <p:cNvSpPr/>
          <p:nvPr/>
        </p:nvSpPr>
        <p:spPr>
          <a:xfrm>
            <a:off x="10876543" y="2941376"/>
            <a:ext cx="282000" cy="1356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80000"/>
              </a:lnSpc>
              <a:spcBef>
                <a:spcPts val="0"/>
              </a:spcBef>
              <a:spcAft>
                <a:spcPts val="0"/>
              </a:spcAft>
              <a:buNone/>
            </a:pPr>
            <a:r>
              <a:rPr lang="en" sz="600">
                <a:solidFill>
                  <a:srgbClr val="1B5161"/>
                </a:solidFill>
                <a:latin typeface="DM Sans Medium"/>
                <a:ea typeface="DM Sans Medium"/>
                <a:cs typeface="DM Sans Medium"/>
                <a:sym typeface="DM Sans Medium"/>
              </a:rPr>
              <a:t>IdP</a:t>
            </a:r>
            <a:endParaRPr sz="600">
              <a:solidFill>
                <a:srgbClr val="1B5161"/>
              </a:solidFill>
              <a:latin typeface="DM Sans Medium"/>
              <a:ea typeface="DM Sans Medium"/>
              <a:cs typeface="DM Sans Medium"/>
              <a:sym typeface="DM Sans Medium"/>
            </a:endParaRPr>
          </a:p>
        </p:txBody>
      </p:sp>
      <p:sp>
        <p:nvSpPr>
          <p:cNvPr id="1970" name="Google Shape;1970;p180"/>
          <p:cNvSpPr/>
          <p:nvPr/>
        </p:nvSpPr>
        <p:spPr>
          <a:xfrm>
            <a:off x="7848291" y="2998388"/>
            <a:ext cx="463200" cy="13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80"/>
          <p:cNvSpPr/>
          <p:nvPr/>
        </p:nvSpPr>
        <p:spPr>
          <a:xfrm>
            <a:off x="7841726" y="2449850"/>
            <a:ext cx="499800" cy="13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80"/>
          <p:cNvSpPr/>
          <p:nvPr/>
        </p:nvSpPr>
        <p:spPr>
          <a:xfrm>
            <a:off x="9796622" y="2453875"/>
            <a:ext cx="414000" cy="14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80"/>
          <p:cNvSpPr/>
          <p:nvPr/>
        </p:nvSpPr>
        <p:spPr>
          <a:xfrm>
            <a:off x="9806634" y="2984655"/>
            <a:ext cx="414000" cy="14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80"/>
          <p:cNvSpPr/>
          <p:nvPr/>
        </p:nvSpPr>
        <p:spPr>
          <a:xfrm>
            <a:off x="8440050" y="2055734"/>
            <a:ext cx="1259700" cy="314700"/>
          </a:xfrm>
          <a:prstGeom prst="roundRect">
            <a:avLst>
              <a:gd fmla="val 5209" name="adj"/>
            </a:avLst>
          </a:prstGeom>
          <a:noFill/>
          <a:ln cap="flat" cmpd="sng" w="9525">
            <a:solidFill>
              <a:srgbClr val="1B5162"/>
            </a:solidFill>
            <a:prstDash val="dot"/>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600">
                <a:solidFill>
                  <a:srgbClr val="1B5162"/>
                </a:solidFill>
                <a:latin typeface="DM Sans Medium"/>
                <a:ea typeface="DM Sans Medium"/>
                <a:cs typeface="DM Sans Medium"/>
                <a:sym typeface="DM Sans Medium"/>
              </a:rPr>
              <a:t>        Terraform Cloud</a:t>
            </a:r>
            <a:endParaRPr i="0" sz="600" u="none" cap="none" strike="noStrike">
              <a:solidFill>
                <a:srgbClr val="1B5162"/>
              </a:solidFill>
              <a:latin typeface="DM Sans Medium"/>
              <a:ea typeface="DM Sans Medium"/>
              <a:cs typeface="DM Sans Medium"/>
              <a:sym typeface="DM Sans Medium"/>
            </a:endParaRPr>
          </a:p>
        </p:txBody>
      </p:sp>
      <p:pic>
        <p:nvPicPr>
          <p:cNvPr id="1975" name="Google Shape;1975;p180"/>
          <p:cNvPicPr preferRelativeResize="0"/>
          <p:nvPr/>
        </p:nvPicPr>
        <p:blipFill rotWithShape="1">
          <a:blip r:embed="rId14">
            <a:alphaModFix/>
          </a:blip>
          <a:srcRect b="32700" l="0" r="-260" t="0"/>
          <a:stretch/>
        </p:blipFill>
        <p:spPr>
          <a:xfrm>
            <a:off x="8451825" y="2069507"/>
            <a:ext cx="150600" cy="120425"/>
          </a:xfrm>
          <a:prstGeom prst="rect">
            <a:avLst/>
          </a:prstGeom>
          <a:noFill/>
          <a:ln>
            <a:noFill/>
          </a:ln>
        </p:spPr>
      </p:pic>
      <p:sp>
        <p:nvSpPr>
          <p:cNvPr id="1976" name="Google Shape;1976;p180"/>
          <p:cNvSpPr txBox="1"/>
          <p:nvPr/>
        </p:nvSpPr>
        <p:spPr>
          <a:xfrm>
            <a:off x="8993867" y="2222636"/>
            <a:ext cx="756000" cy="13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TF Modules</a:t>
            </a:r>
            <a:endParaRPr sz="600">
              <a:solidFill>
                <a:srgbClr val="1B5162"/>
              </a:solidFill>
              <a:latin typeface="DM Sans Medium"/>
              <a:ea typeface="DM Sans Medium"/>
              <a:cs typeface="DM Sans Medium"/>
              <a:sym typeface="DM Sans Medium"/>
            </a:endParaRPr>
          </a:p>
        </p:txBody>
      </p:sp>
      <p:pic>
        <p:nvPicPr>
          <p:cNvPr id="1977" name="Google Shape;1977;p180"/>
          <p:cNvPicPr preferRelativeResize="0"/>
          <p:nvPr/>
        </p:nvPicPr>
        <p:blipFill rotWithShape="1">
          <a:blip r:embed="rId15">
            <a:alphaModFix/>
          </a:blip>
          <a:srcRect b="0" l="0" r="0" t="0"/>
          <a:stretch/>
        </p:blipFill>
        <p:spPr>
          <a:xfrm>
            <a:off x="9005124" y="2172865"/>
            <a:ext cx="150599" cy="1505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graphicFrame>
        <p:nvGraphicFramePr>
          <p:cNvPr id="1982" name="Google Shape;1982;p181"/>
          <p:cNvGraphicFramePr/>
          <p:nvPr/>
        </p:nvGraphicFramePr>
        <p:xfrm>
          <a:off x="387720" y="1894907"/>
          <a:ext cx="3000000" cy="3000000"/>
        </p:xfrm>
        <a:graphic>
          <a:graphicData uri="http://schemas.openxmlformats.org/drawingml/2006/table">
            <a:tbl>
              <a:tblPr>
                <a:noFill/>
                <a:tableStyleId>{AF9535C0-7BE2-42EC-9CCA-B0B965F6F3E3}</a:tableStyleId>
              </a:tblPr>
              <a:tblGrid>
                <a:gridCol w="1259475"/>
                <a:gridCol w="1394350"/>
                <a:gridCol w="1458325"/>
                <a:gridCol w="1570300"/>
              </a:tblGrid>
              <a:tr h="146250">
                <a:tc gridSpan="4">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rgbClr val="FFFFFF"/>
                          </a:solidFill>
                          <a:latin typeface="Roboto"/>
                          <a:ea typeface="Roboto"/>
                          <a:cs typeface="Roboto"/>
                          <a:sym typeface="Roboto"/>
                        </a:rPr>
                        <a:t>DR Capabilities</a:t>
                      </a:r>
                      <a:endParaRPr b="1" sz="1100" u="none" cap="none" strike="noStrike">
                        <a:solidFill>
                          <a:srgbClr val="FFFFFF"/>
                        </a:solidFill>
                      </a:endParaRPr>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618794"/>
                    </a:solidFill>
                  </a:tcPr>
                </a:tc>
                <a:tc hMerge="1"/>
                <a:tc hMerge="1"/>
                <a:tc hMerge="1"/>
              </a:tr>
              <a:tr h="158875">
                <a:tc>
                  <a:txBody>
                    <a:bodyPr/>
                    <a:lstStyle/>
                    <a:p>
                      <a:pPr indent="0" lvl="0" marL="0" marR="0" rtl="0" algn="ctr">
                        <a:lnSpc>
                          <a:spcPct val="100000"/>
                        </a:lnSpc>
                        <a:spcBef>
                          <a:spcPts val="0"/>
                        </a:spcBef>
                        <a:spcAft>
                          <a:spcPts val="0"/>
                        </a:spcAft>
                        <a:buClr>
                          <a:srgbClr val="000000"/>
                        </a:buClr>
                        <a:buSzPts val="900"/>
                        <a:buFont typeface="Arial"/>
                        <a:buNone/>
                      </a:pPr>
                      <a:r>
                        <a:rPr b="1" lang="en" sz="900"/>
                        <a:t>Azure </a:t>
                      </a:r>
                      <a:r>
                        <a:rPr b="1" lang="en" sz="900"/>
                        <a:t>Region</a:t>
                      </a:r>
                      <a:r>
                        <a:rPr b="1" lang="en" sz="900" u="none" cap="none" strike="noStrike"/>
                        <a:t> Pair</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marR="0" rtl="0" algn="l">
                        <a:lnSpc>
                          <a:spcPct val="100000"/>
                        </a:lnSpc>
                        <a:spcBef>
                          <a:spcPts val="0"/>
                        </a:spcBef>
                        <a:spcAft>
                          <a:spcPts val="0"/>
                        </a:spcAft>
                        <a:buClr>
                          <a:srgbClr val="000000"/>
                        </a:buClr>
                        <a:buSzPts val="900"/>
                        <a:buFont typeface="Arial"/>
                        <a:buNone/>
                      </a:pPr>
                      <a:r>
                        <a:rPr lang="en" sz="900"/>
                        <a:t>Example: </a:t>
                      </a:r>
                      <a:r>
                        <a:rPr lang="en" sz="900">
                          <a:solidFill>
                            <a:schemeClr val="dk1"/>
                          </a:solidFill>
                        </a:rPr>
                        <a:t>East US to Central US (</a:t>
                      </a:r>
                      <a:r>
                        <a:rPr lang="en" sz="900">
                          <a:solidFill>
                            <a:schemeClr val="dk2"/>
                          </a:solidFill>
                        </a:rPr>
                        <a:t>for data storage services</a:t>
                      </a:r>
                      <a:r>
                        <a:rPr lang="en" sz="900">
                          <a:solidFill>
                            <a:schemeClr val="dk1"/>
                          </a:solidFill>
                        </a:rPr>
                        <a:t>)</a:t>
                      </a:r>
                      <a:endParaRPr sz="900" u="none" cap="none" strike="noStrike"/>
                    </a:p>
                  </a:txBody>
                  <a:tcPr marT="36575" marB="36575" marR="36550" marL="36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r h="675850">
                <a:tc>
                  <a:txBody>
                    <a:bodyPr/>
                    <a:lstStyle/>
                    <a:p>
                      <a:pPr indent="0" lvl="0" marL="12700" marR="0" rtl="0" algn="ctr">
                        <a:lnSpc>
                          <a:spcPct val="100000"/>
                        </a:lnSpc>
                        <a:spcBef>
                          <a:spcPts val="0"/>
                        </a:spcBef>
                        <a:spcAft>
                          <a:spcPts val="0"/>
                        </a:spcAft>
                        <a:buNone/>
                      </a:pPr>
                      <a:r>
                        <a:rPr b="1" lang="en" sz="900"/>
                        <a:t>Protection Method</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rtl="0" algn="l">
                        <a:spcBef>
                          <a:spcPts val="0"/>
                        </a:spcBef>
                        <a:spcAft>
                          <a:spcPts val="0"/>
                        </a:spcAft>
                        <a:buNone/>
                      </a:pPr>
                      <a:r>
                        <a:rPr lang="en" sz="900"/>
                        <a:t>The ACID guarantees of Delta Lake virtually eliminate data corruption risks during failover to and failback from a DR site. Furthermore, a deep clone should be used to replicate all Delta tables, it  ensures that the latest version of the Delta table is replicated in its entirety, guarantees file order, and provides additional control over when the replication happens.</a:t>
                      </a:r>
                      <a:endParaRPr sz="900"/>
                    </a:p>
                    <a:p>
                      <a:pPr indent="0" lvl="0" marL="0" rtl="0" algn="l">
                        <a:spcBef>
                          <a:spcPts val="0"/>
                        </a:spcBef>
                        <a:spcAft>
                          <a:spcPts val="0"/>
                        </a:spcAft>
                        <a:buNone/>
                      </a:pPr>
                      <a:r>
                        <a:rPr lang="en" sz="900"/>
                        <a:t>We encourage all major tables to be stored in delta format; for delta tables, use dedicated jobs (batch scheduled / always running) to do deep clone to secondary region. Delta tables should not rely on native copy activities like GRS by storage account since there’s no guarantee that transaction logs and data can arrive together. Use dedicated job to get more control in your data replication activities. </a:t>
                      </a:r>
                      <a:endParaRPr sz="900"/>
                    </a:p>
                    <a:p>
                      <a:pPr indent="0" lvl="0" marL="0" rtl="0" algn="l">
                        <a:spcBef>
                          <a:spcPts val="0"/>
                        </a:spcBef>
                        <a:spcAft>
                          <a:spcPts val="0"/>
                        </a:spcAft>
                        <a:buNone/>
                      </a:pPr>
                      <a:r>
                        <a:rPr lang="en" sz="900"/>
                        <a:t>Files that cannot be converted to Delta should rely on az- and region-based Geo-Redundant Replication (GRR) services. </a:t>
                      </a:r>
                      <a:endParaRPr sz="900"/>
                    </a:p>
                  </a:txBody>
                  <a:tcPr marT="36575" marB="36575" marR="36550" marL="36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r h="374700">
                <a:tc>
                  <a:txBody>
                    <a:bodyPr/>
                    <a:lstStyle/>
                    <a:p>
                      <a:pPr indent="0" lvl="0" marL="12700" marR="0" rtl="0" algn="ctr">
                        <a:lnSpc>
                          <a:spcPct val="100000"/>
                        </a:lnSpc>
                        <a:spcBef>
                          <a:spcPts val="0"/>
                        </a:spcBef>
                        <a:spcAft>
                          <a:spcPts val="0"/>
                        </a:spcAft>
                        <a:buClr>
                          <a:srgbClr val="000000"/>
                        </a:buClr>
                        <a:buSzPts val="900"/>
                        <a:buFont typeface="Arial"/>
                        <a:buNone/>
                      </a:pPr>
                      <a:r>
                        <a:rPr b="1" lang="en" sz="900"/>
                        <a:t>Failover</a:t>
                      </a:r>
                      <a:r>
                        <a:rPr b="1" lang="en" sz="900" u="none" cap="none" strike="noStrike"/>
                        <a:t> Approach</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rtl="0" algn="l">
                        <a:spcBef>
                          <a:spcPts val="0"/>
                        </a:spcBef>
                        <a:spcAft>
                          <a:spcPts val="0"/>
                        </a:spcAft>
                        <a:buNone/>
                      </a:pPr>
                      <a:r>
                        <a:rPr lang="en" sz="900"/>
                        <a:t>On failover, disable pools and clusters on the primary region so that if the failed service returns online, the primary region does not start processing new data. Based on last synced data start sync from ADLS backups or Delta clones saved in the Azure backup region/data plane or in ADLS to the failover region </a:t>
                      </a:r>
                      <a:endParaRPr sz="900"/>
                    </a:p>
                  </a:txBody>
                  <a:tcPr marT="36575" marB="36575" marR="36550" marL="36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r h="332675">
                <a:tc>
                  <a:txBody>
                    <a:bodyPr/>
                    <a:lstStyle/>
                    <a:p>
                      <a:pPr indent="0" lvl="0" marL="12700" marR="0" rtl="0" algn="ctr">
                        <a:lnSpc>
                          <a:spcPct val="100000"/>
                        </a:lnSpc>
                        <a:spcBef>
                          <a:spcPts val="0"/>
                        </a:spcBef>
                        <a:spcAft>
                          <a:spcPts val="0"/>
                        </a:spcAft>
                        <a:buClr>
                          <a:srgbClr val="000000"/>
                        </a:buClr>
                        <a:buSzPts val="900"/>
                        <a:buFont typeface="Arial"/>
                        <a:buNone/>
                      </a:pPr>
                      <a:r>
                        <a:rPr b="1" lang="en" sz="900" u="none" cap="none" strike="noStrike"/>
                        <a:t>Failback Approach</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rtl="0" algn="l">
                        <a:spcBef>
                          <a:spcPts val="0"/>
                        </a:spcBef>
                        <a:spcAft>
                          <a:spcPts val="0"/>
                        </a:spcAft>
                        <a:buNone/>
                      </a:pPr>
                      <a:r>
                        <a:rPr lang="en" sz="900"/>
                        <a:t>Disable pools and clusters on the secondary region so it will not start processing new data. Sync any new or modified assets in the secondary workspace back to the primary deployment. Depending on the design of your failover scripts, you might be able to run the same scripts to sync the objects from the secondary (disaster recovery) region to the primary (production) region. Sync any new data updates back to the primary deployment. You can use the audit trails of logs and Delta tables to guarantee no loss of data. Shut down all workloads in the disaster recovery region. Change the jobs and users URL to the primary region. Run tests to confirm that the platform is up to date. </a:t>
                      </a:r>
                      <a:endParaRPr sz="900"/>
                    </a:p>
                  </a:txBody>
                  <a:tcPr marT="36575" marB="36575" marR="36550" marL="36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r h="329650">
                <a:tc>
                  <a:txBody>
                    <a:bodyPr/>
                    <a:lstStyle/>
                    <a:p>
                      <a:pPr indent="0" lvl="0" marL="12700" marR="0" rtl="0" algn="ctr">
                        <a:lnSpc>
                          <a:spcPct val="100000"/>
                        </a:lnSpc>
                        <a:spcBef>
                          <a:spcPts val="0"/>
                        </a:spcBef>
                        <a:spcAft>
                          <a:spcPts val="0"/>
                        </a:spcAft>
                        <a:buClr>
                          <a:srgbClr val="000000"/>
                        </a:buClr>
                        <a:buSzPts val="900"/>
                        <a:buFont typeface="Arial"/>
                        <a:buNone/>
                      </a:pPr>
                      <a:r>
                        <a:rPr b="1" lang="en" sz="900" u="none" cap="none" strike="noStrike"/>
                        <a:t>Testing Approach</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rtl="0" algn="l">
                        <a:spcBef>
                          <a:spcPts val="0"/>
                        </a:spcBef>
                        <a:spcAft>
                          <a:spcPts val="0"/>
                        </a:spcAft>
                        <a:buNone/>
                      </a:pPr>
                      <a:r>
                        <a:rPr lang="en" sz="900"/>
                        <a:t>Test failback in a controlled fashion during a maintenance window to minimize any disruptions form this planned event</a:t>
                      </a:r>
                      <a:endParaRPr sz="900"/>
                    </a:p>
                  </a:txBody>
                  <a:tcPr marT="36575" marB="36575" marR="36550" marL="36550"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r h="261625">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Security Considerations</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3">
                  <a:txBody>
                    <a:bodyPr/>
                    <a:lstStyle/>
                    <a:p>
                      <a:pPr indent="0" lvl="0" marL="0" rtl="0" algn="l">
                        <a:spcBef>
                          <a:spcPts val="0"/>
                        </a:spcBef>
                        <a:spcAft>
                          <a:spcPts val="0"/>
                        </a:spcAft>
                        <a:buNone/>
                      </a:pPr>
                      <a:r>
                        <a:rPr lang="en" sz="900"/>
                        <a:t>Secure all data at rest and in transit using cloud provider native services </a:t>
                      </a:r>
                      <a:endParaRPr/>
                    </a:p>
                  </a:txBody>
                  <a:tcPr marT="36575" marB="365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bl>
          </a:graphicData>
        </a:graphic>
      </p:graphicFrame>
      <p:graphicFrame>
        <p:nvGraphicFramePr>
          <p:cNvPr id="1983" name="Google Shape;1983;p181"/>
          <p:cNvGraphicFramePr/>
          <p:nvPr/>
        </p:nvGraphicFramePr>
        <p:xfrm>
          <a:off x="6259039" y="4957754"/>
          <a:ext cx="3000000" cy="3000000"/>
        </p:xfrm>
        <a:graphic>
          <a:graphicData uri="http://schemas.openxmlformats.org/drawingml/2006/table">
            <a:tbl>
              <a:tblPr>
                <a:noFill/>
                <a:tableStyleId>{AF9535C0-7BE2-42EC-9CCA-B0B965F6F3E3}</a:tableStyleId>
              </a:tblPr>
              <a:tblGrid>
                <a:gridCol w="1562300"/>
                <a:gridCol w="1920850"/>
                <a:gridCol w="2058700"/>
              </a:tblGrid>
              <a:tr h="220900">
                <a:tc gridSpan="3">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FFFFFF"/>
                          </a:solidFill>
                        </a:rPr>
                        <a:t>Implementation Considerations</a:t>
                      </a:r>
                      <a:endParaRPr b="1" sz="1100" u="none" cap="none" strike="noStrike">
                        <a:solidFill>
                          <a:srgbClr val="FFFFFF"/>
                        </a:solidFill>
                      </a:endParaRPr>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424242"/>
                    </a:solidFill>
                  </a:tcPr>
                </a:tc>
                <a:tc hMerge="1"/>
                <a:tc hMerge="1"/>
              </a:tr>
              <a:tr h="190400">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chemeClr val="dk1"/>
                          </a:solidFill>
                        </a:rPr>
                        <a:t>Adoption Complexity, Limitations and Challenges, Other Notes</a:t>
                      </a:r>
                      <a:endParaRPr b="1" sz="900" u="none" cap="none" strike="noStrike"/>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hMerge="1"/>
                <a:tc hMerge="1"/>
              </a:tr>
              <a:tr h="1219125">
                <a:tc gridSpan="3">
                  <a:txBody>
                    <a:bodyPr/>
                    <a:lstStyle/>
                    <a:p>
                      <a:pPr indent="-171450" lvl="0" marL="228600" marR="0" rtl="0" algn="l">
                        <a:lnSpc>
                          <a:spcPct val="100000"/>
                        </a:lnSpc>
                        <a:spcBef>
                          <a:spcPts val="0"/>
                        </a:spcBef>
                        <a:spcAft>
                          <a:spcPts val="0"/>
                        </a:spcAft>
                        <a:buSzPts val="900"/>
                        <a:buChar char="●"/>
                      </a:pPr>
                      <a:r>
                        <a:rPr lang="en" sz="900"/>
                        <a:t>External Delta tables saved to ADLS storage are not replicated by default</a:t>
                      </a:r>
                      <a:endParaRPr sz="900"/>
                    </a:p>
                    <a:p>
                      <a:pPr indent="-171450" lvl="0" marL="228600" marR="0" rtl="0" algn="l">
                        <a:lnSpc>
                          <a:spcPct val="100000"/>
                        </a:lnSpc>
                        <a:spcBef>
                          <a:spcPts val="0"/>
                        </a:spcBef>
                        <a:spcAft>
                          <a:spcPts val="0"/>
                        </a:spcAft>
                        <a:buSzPts val="900"/>
                        <a:buChar char="●"/>
                      </a:pPr>
                      <a:r>
                        <a:rPr lang="en" sz="900"/>
                        <a:t>These files should be stored within a different location than Delta files to avoid conflicts from running both GRR and Delta DEEP CLONE</a:t>
                      </a:r>
                      <a:endParaRPr sz="900"/>
                    </a:p>
                    <a:p>
                      <a:pPr indent="-171450" lvl="0" marL="228600" marR="0" rtl="0" algn="l">
                        <a:lnSpc>
                          <a:spcPct val="100000"/>
                        </a:lnSpc>
                        <a:spcBef>
                          <a:spcPts val="0"/>
                        </a:spcBef>
                        <a:spcAft>
                          <a:spcPts val="0"/>
                        </a:spcAft>
                        <a:buSzPts val="900"/>
                        <a:buChar char="●"/>
                      </a:pPr>
                      <a:r>
                        <a:rPr lang="en" sz="900"/>
                        <a:t>For data in an object store, RPO will depend on when it was last replicated using Delta Deep Clone or the SLAs provided by the cloud provider in the case of using Geo-Redundant Storage</a:t>
                      </a:r>
                      <a:endParaRPr sz="900"/>
                    </a:p>
                  </a:txBody>
                  <a:tcPr marT="60925" marB="60925" marR="60925" marL="609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hMerge="1"/>
              </a:tr>
            </a:tbl>
          </a:graphicData>
        </a:graphic>
      </p:graphicFrame>
      <p:graphicFrame>
        <p:nvGraphicFramePr>
          <p:cNvPr id="1984" name="Google Shape;1984;p181"/>
          <p:cNvGraphicFramePr/>
          <p:nvPr/>
        </p:nvGraphicFramePr>
        <p:xfrm>
          <a:off x="387687" y="905489"/>
          <a:ext cx="3000000" cy="3000000"/>
        </p:xfrm>
        <a:graphic>
          <a:graphicData uri="http://schemas.openxmlformats.org/drawingml/2006/table">
            <a:tbl>
              <a:tblPr>
                <a:noFill/>
                <a:tableStyleId>{AF9535C0-7BE2-42EC-9CCA-B0B965F6F3E3}</a:tableStyleId>
              </a:tblPr>
              <a:tblGrid>
                <a:gridCol w="1351525"/>
                <a:gridCol w="382850"/>
                <a:gridCol w="1752000"/>
                <a:gridCol w="2196550"/>
              </a:tblGrid>
              <a:tr h="157525">
                <a:tc gridSpan="4">
                  <a:txBody>
                    <a:bodyPr/>
                    <a:lstStyle/>
                    <a:p>
                      <a:pPr indent="0" lvl="0" marL="0" marR="0" rtl="0" algn="ctr">
                        <a:lnSpc>
                          <a:spcPct val="100000"/>
                        </a:lnSpc>
                        <a:spcBef>
                          <a:spcPts val="0"/>
                        </a:spcBef>
                        <a:spcAft>
                          <a:spcPts val="0"/>
                        </a:spcAft>
                        <a:buClr>
                          <a:srgbClr val="000000"/>
                        </a:buClr>
                        <a:buSzPts val="1100"/>
                        <a:buFont typeface="Arial"/>
                        <a:buNone/>
                      </a:pPr>
                      <a:r>
                        <a:rPr b="1" lang="en" sz="1100">
                          <a:solidFill>
                            <a:srgbClr val="FFFFFF"/>
                          </a:solidFill>
                        </a:rPr>
                        <a:t>DR Summary</a:t>
                      </a:r>
                      <a:endParaRPr b="1" sz="1100" u="none" cap="none" strike="noStrike">
                        <a:solidFill>
                          <a:srgbClr val="FFFFFF"/>
                        </a:solidFill>
                      </a:endParaRPr>
                    </a:p>
                  </a:txBody>
                  <a:tcPr marT="26625" marB="26625" marR="12175" marL="121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accent1"/>
                    </a:solidFill>
                  </a:tcPr>
                </a:tc>
                <a:tc hMerge="1"/>
                <a:tc hMerge="1"/>
                <a:tc hMerge="1"/>
              </a:tr>
              <a:tr h="188700">
                <a:tc gridSpan="2">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Component: </a:t>
                      </a:r>
                      <a:r>
                        <a:rPr lang="en" sz="900"/>
                        <a:t>Data Sources</a:t>
                      </a:r>
                      <a:endParaRPr sz="900" u="none" cap="none" strike="noStrike"/>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hMerge="1"/>
                <a:tc>
                  <a:txBody>
                    <a:bodyPr/>
                    <a:lstStyle/>
                    <a:p>
                      <a:pPr indent="0" lvl="0" marL="0" marR="0" rtl="0" algn="ctr">
                        <a:lnSpc>
                          <a:spcPct val="100000"/>
                        </a:lnSpc>
                        <a:spcBef>
                          <a:spcPts val="0"/>
                        </a:spcBef>
                        <a:spcAft>
                          <a:spcPts val="0"/>
                        </a:spcAft>
                        <a:buClr>
                          <a:srgbClr val="000000"/>
                        </a:buClr>
                        <a:buSzPts val="900"/>
                        <a:buFont typeface="Arial"/>
                        <a:buNone/>
                      </a:pPr>
                      <a:r>
                        <a:rPr b="1" lang="en" sz="900"/>
                        <a:t>DR Tool: Deep Clones, Geo-Redundant Replication </a:t>
                      </a:r>
                      <a:endParaRPr sz="900" u="none" cap="none" strike="noStrike"/>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rowSpan="2">
                  <a:txBody>
                    <a:bodyPr/>
                    <a:lstStyle/>
                    <a:p>
                      <a:pPr indent="0" lvl="0" marL="0" marR="0" rtl="0" algn="l">
                        <a:lnSpc>
                          <a:spcPct val="100000"/>
                        </a:lnSpc>
                        <a:spcBef>
                          <a:spcPts val="0"/>
                        </a:spcBef>
                        <a:spcAft>
                          <a:spcPts val="0"/>
                        </a:spcAft>
                        <a:buClr>
                          <a:srgbClr val="000000"/>
                        </a:buClr>
                        <a:buSzPts val="900"/>
                        <a:buFont typeface="Arial"/>
                        <a:buNone/>
                      </a:pPr>
                      <a:r>
                        <a:rPr b="1" lang="en" sz="900"/>
                        <a:t>DR Strategy: </a:t>
                      </a:r>
                      <a:r>
                        <a:rPr lang="en" sz="900"/>
                        <a:t>Replicate Delta tables with Deep Clone. Files that cannot be converted to Delta should rely on GRR</a:t>
                      </a:r>
                      <a:endParaRPr sz="900" u="none" cap="none" strike="noStrike"/>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188700">
                <a:tc gridSpan="3">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Sub-Component: </a:t>
                      </a:r>
                      <a:r>
                        <a:rPr lang="en" sz="900"/>
                        <a:t>Cloud Object Storage</a:t>
                      </a:r>
                      <a:endParaRPr sz="900" u="none" cap="none" strike="noStrike"/>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hMerge="1"/>
                <a:tc hMerge="1"/>
                <a:tc vMerge="1"/>
              </a:tr>
            </a:tbl>
          </a:graphicData>
        </a:graphic>
      </p:graphicFrame>
      <p:graphicFrame>
        <p:nvGraphicFramePr>
          <p:cNvPr id="1985" name="Google Shape;1985;p181"/>
          <p:cNvGraphicFramePr/>
          <p:nvPr/>
        </p:nvGraphicFramePr>
        <p:xfrm>
          <a:off x="6259428" y="4031570"/>
          <a:ext cx="3000000" cy="3000000"/>
        </p:xfrm>
        <a:graphic>
          <a:graphicData uri="http://schemas.openxmlformats.org/drawingml/2006/table">
            <a:tbl>
              <a:tblPr>
                <a:noFill/>
                <a:tableStyleId>{AF9535C0-7BE2-42EC-9CCA-B0B965F6F3E3}</a:tableStyleId>
              </a:tblPr>
              <a:tblGrid>
                <a:gridCol w="1228625"/>
                <a:gridCol w="2035800"/>
                <a:gridCol w="2277425"/>
              </a:tblGrid>
              <a:tr h="207500">
                <a:tc gridSpan="3">
                  <a:txBody>
                    <a:bodyPr/>
                    <a:lstStyle/>
                    <a:p>
                      <a:pPr indent="0" lvl="0" marL="0" rtl="0" algn="ctr">
                        <a:spcBef>
                          <a:spcPts val="0"/>
                        </a:spcBef>
                        <a:spcAft>
                          <a:spcPts val="0"/>
                        </a:spcAft>
                        <a:buClr>
                          <a:srgbClr val="000000"/>
                        </a:buClr>
                        <a:buSzPts val="1100"/>
                        <a:buFont typeface="Arial"/>
                        <a:buNone/>
                      </a:pPr>
                      <a:r>
                        <a:rPr b="1" lang="en" sz="1100">
                          <a:solidFill>
                            <a:srgbClr val="FFFFFF"/>
                          </a:solidFill>
                        </a:rPr>
                        <a:t>Recovery Time/Data loss Targets</a:t>
                      </a:r>
                      <a:endParaRPr b="1" sz="1100">
                        <a:solidFill>
                          <a:srgbClr val="FFFFFF"/>
                        </a:solidFill>
                      </a:endParaRPr>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7F7F7F"/>
                    </a:solidFill>
                  </a:tcPr>
                </a:tc>
                <a:tc hMerge="1"/>
                <a:tc hMerge="1"/>
              </a:tr>
              <a:tr h="291750">
                <a:tc>
                  <a:txBody>
                    <a:bodyPr/>
                    <a:lstStyle/>
                    <a:p>
                      <a:pPr indent="0" lvl="0" marL="12700" marR="0" rtl="0" algn="ctr">
                        <a:lnSpc>
                          <a:spcPct val="100000"/>
                        </a:lnSpc>
                        <a:spcBef>
                          <a:spcPts val="0"/>
                        </a:spcBef>
                        <a:spcAft>
                          <a:spcPts val="0"/>
                        </a:spcAft>
                        <a:buClr>
                          <a:srgbClr val="000000"/>
                        </a:buClr>
                        <a:buSzPts val="900"/>
                        <a:buFont typeface="Arial"/>
                        <a:buNone/>
                      </a:pPr>
                      <a:r>
                        <a:rPr b="1" lang="en" sz="900" u="none" cap="none" strike="noStrike"/>
                        <a:t>Recovery Time</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2">
                  <a:txBody>
                    <a:bodyPr/>
                    <a:lstStyle/>
                    <a:p>
                      <a:pPr indent="0" lvl="0" marL="0" rtl="0" algn="l">
                        <a:spcBef>
                          <a:spcPts val="0"/>
                        </a:spcBef>
                        <a:spcAft>
                          <a:spcPts val="0"/>
                        </a:spcAft>
                        <a:buNone/>
                      </a:pPr>
                      <a:r>
                        <a:rPr lang="en" sz="900"/>
                        <a:t>RTO ~ minutes</a:t>
                      </a:r>
                      <a:endParaRPr sz="900"/>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r>
              <a:tr h="291750">
                <a:tc>
                  <a:txBody>
                    <a:bodyPr/>
                    <a:lstStyle/>
                    <a:p>
                      <a:pPr indent="0" lvl="0" marL="12700" marR="0" rtl="0" algn="ctr">
                        <a:lnSpc>
                          <a:spcPct val="100000"/>
                        </a:lnSpc>
                        <a:spcBef>
                          <a:spcPts val="0"/>
                        </a:spcBef>
                        <a:spcAft>
                          <a:spcPts val="0"/>
                        </a:spcAft>
                        <a:buClr>
                          <a:srgbClr val="000000"/>
                        </a:buClr>
                        <a:buSzPts val="900"/>
                        <a:buFont typeface="Arial"/>
                        <a:buNone/>
                      </a:pPr>
                      <a:r>
                        <a:rPr b="1" lang="en" sz="900" u="none" cap="none" strike="noStrike"/>
                        <a:t>Data Loss</a:t>
                      </a:r>
                      <a:endParaRPr b="1" sz="900" u="none" cap="none" strike="noStrike"/>
                    </a:p>
                  </a:txBody>
                  <a:tcPr marT="48775" marB="4877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FEFEF"/>
                    </a:solidFill>
                  </a:tcPr>
                </a:tc>
                <a:tc gridSpan="2">
                  <a:txBody>
                    <a:bodyPr/>
                    <a:lstStyle/>
                    <a:p>
                      <a:pPr indent="0" lvl="0" marL="0" marR="0" rtl="0" algn="l">
                        <a:lnSpc>
                          <a:spcPct val="100000"/>
                        </a:lnSpc>
                        <a:spcBef>
                          <a:spcPts val="0"/>
                        </a:spcBef>
                        <a:spcAft>
                          <a:spcPts val="0"/>
                        </a:spcAft>
                        <a:buNone/>
                      </a:pPr>
                      <a:r>
                        <a:rPr lang="en" sz="900"/>
                        <a:t>RPO ~ minutes</a:t>
                      </a:r>
                      <a:endParaRPr sz="900"/>
                    </a:p>
                  </a:txBody>
                  <a:tcPr marT="60925" marB="60925" marR="60925" marL="609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r>
            </a:tbl>
          </a:graphicData>
        </a:graphic>
      </p:graphicFrame>
      <p:graphicFrame>
        <p:nvGraphicFramePr>
          <p:cNvPr id="1986" name="Google Shape;1986;p181"/>
          <p:cNvGraphicFramePr/>
          <p:nvPr/>
        </p:nvGraphicFramePr>
        <p:xfrm>
          <a:off x="6274191" y="890807"/>
          <a:ext cx="3000000" cy="3000000"/>
        </p:xfrm>
        <a:graphic>
          <a:graphicData uri="http://schemas.openxmlformats.org/drawingml/2006/table">
            <a:tbl>
              <a:tblPr>
                <a:noFill/>
                <a:tableStyleId>{AF9535C0-7BE2-42EC-9CCA-B0B965F6F3E3}</a:tableStyleId>
              </a:tblPr>
              <a:tblGrid>
                <a:gridCol w="5527075"/>
              </a:tblGrid>
              <a:tr h="204875">
                <a:tc>
                  <a:txBody>
                    <a:bodyPr/>
                    <a:lstStyle/>
                    <a:p>
                      <a:pPr indent="0" lvl="0" marL="0" marR="0" rtl="0" algn="ctr">
                        <a:lnSpc>
                          <a:spcPct val="100000"/>
                        </a:lnSpc>
                        <a:spcBef>
                          <a:spcPts val="0"/>
                        </a:spcBef>
                        <a:spcAft>
                          <a:spcPts val="0"/>
                        </a:spcAft>
                        <a:buClr>
                          <a:srgbClr val="000000"/>
                        </a:buClr>
                        <a:buSzPts val="1100"/>
                        <a:buFont typeface="Arial"/>
                        <a:buNone/>
                      </a:pPr>
                      <a:r>
                        <a:rPr b="1" lang="en" sz="1100" u="none" cap="none" strike="noStrike">
                          <a:solidFill>
                            <a:srgbClr val="FFFFFF"/>
                          </a:solidFill>
                        </a:rPr>
                        <a:t>Architecture Diagram</a:t>
                      </a:r>
                      <a:endParaRPr b="1" sz="1100" u="none" cap="none" strike="noStrike">
                        <a:solidFill>
                          <a:srgbClr val="FFFFFF"/>
                        </a:solidFill>
                      </a:endParaRPr>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6952"/>
                    </a:solidFill>
                  </a:tcPr>
                </a:tc>
              </a:tr>
              <a:tr h="2803225">
                <a:tc>
                  <a:txBody>
                    <a:bodyPr/>
                    <a:lstStyle/>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latin typeface="Roboto"/>
                        <a:ea typeface="Roboto"/>
                        <a:cs typeface="Roboto"/>
                        <a:sym typeface="Roboto"/>
                      </a:endParaRPr>
                    </a:p>
                  </a:txBody>
                  <a:tcPr marT="26625" marB="26625" marR="26625" marL="26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
        <p:nvSpPr>
          <p:cNvPr id="1987" name="Google Shape;1987;p181"/>
          <p:cNvSpPr txBox="1"/>
          <p:nvPr>
            <p:ph idx="4294967295" type="title"/>
          </p:nvPr>
        </p:nvSpPr>
        <p:spPr>
          <a:xfrm>
            <a:off x="390679" y="283474"/>
            <a:ext cx="10658400" cy="582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4000"/>
              <a:buFont typeface="DM Sans Medium"/>
              <a:buNone/>
            </a:pPr>
            <a:r>
              <a:rPr lang="en"/>
              <a:t>Data Plane DR Considerations</a:t>
            </a:r>
            <a:endParaRPr/>
          </a:p>
        </p:txBody>
      </p:sp>
      <p:sp>
        <p:nvSpPr>
          <p:cNvPr id="1988" name="Google Shape;1988;p181"/>
          <p:cNvSpPr/>
          <p:nvPr/>
        </p:nvSpPr>
        <p:spPr>
          <a:xfrm>
            <a:off x="8328593" y="1932261"/>
            <a:ext cx="1468200" cy="1855200"/>
          </a:xfrm>
          <a:prstGeom prst="roundRect">
            <a:avLst>
              <a:gd fmla="val 5209" name="adj"/>
            </a:avLst>
          </a:prstGeom>
          <a:solidFill>
            <a:schemeClr val="lt1"/>
          </a:solidFill>
          <a:ln cap="flat" cmpd="sng" w="9525">
            <a:solidFill>
              <a:srgbClr val="1B5162"/>
            </a:solidFill>
            <a:prstDash val="dash"/>
            <a:round/>
            <a:headEnd len="sm" w="sm" type="none"/>
            <a:tailEnd len="sm" w="sm" type="none"/>
          </a:ln>
        </p:spPr>
        <p:txBody>
          <a:bodyPr anchorCtr="0" anchor="t" bIns="91375" lIns="0" spcFirstLastPara="1" rIns="9137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600">
                <a:solidFill>
                  <a:srgbClr val="1B5162"/>
                </a:solidFill>
                <a:latin typeface="DM Sans Medium"/>
                <a:ea typeface="DM Sans Medium"/>
                <a:cs typeface="DM Sans Medium"/>
                <a:sym typeface="DM Sans Medium"/>
              </a:rPr>
              <a:t>  Synchronized Assets</a:t>
            </a:r>
            <a:endParaRPr i="0" sz="600" u="none" cap="none" strike="noStrike">
              <a:solidFill>
                <a:srgbClr val="1B5162"/>
              </a:solidFill>
              <a:latin typeface="DM Sans Medium"/>
              <a:ea typeface="DM Sans Medium"/>
              <a:cs typeface="DM Sans Medium"/>
              <a:sym typeface="DM Sans Medium"/>
            </a:endParaRPr>
          </a:p>
        </p:txBody>
      </p:sp>
      <p:sp>
        <p:nvSpPr>
          <p:cNvPr id="1989" name="Google Shape;1989;p181"/>
          <p:cNvSpPr/>
          <p:nvPr/>
        </p:nvSpPr>
        <p:spPr>
          <a:xfrm>
            <a:off x="6400238" y="2095285"/>
            <a:ext cx="1441500" cy="15999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600">
                <a:solidFill>
                  <a:srgbClr val="1B5162"/>
                </a:solidFill>
                <a:latin typeface="DM Sans Medium"/>
                <a:ea typeface="DM Sans Medium"/>
                <a:cs typeface="DM Sans Medium"/>
                <a:sym typeface="DM Sans Medium"/>
              </a:rPr>
              <a:t>        Data</a:t>
            </a:r>
            <a:r>
              <a:rPr i="0" lang="en" sz="600" u="none" cap="none" strike="noStrike">
                <a:solidFill>
                  <a:srgbClr val="1B5162"/>
                </a:solidFill>
                <a:latin typeface="DM Sans Medium"/>
                <a:ea typeface="DM Sans Medium"/>
                <a:cs typeface="DM Sans Medium"/>
                <a:sym typeface="DM Sans Medium"/>
              </a:rPr>
              <a:t> Plane</a:t>
            </a:r>
            <a:endParaRPr i="0" sz="600" u="none" cap="none" strike="noStrike">
              <a:solidFill>
                <a:srgbClr val="1B5162"/>
              </a:solidFill>
              <a:latin typeface="DM Sans Medium"/>
              <a:ea typeface="DM Sans Medium"/>
              <a:cs typeface="DM Sans Medium"/>
              <a:sym typeface="DM Sans Medium"/>
            </a:endParaRPr>
          </a:p>
        </p:txBody>
      </p:sp>
      <p:sp>
        <p:nvSpPr>
          <p:cNvPr id="1990" name="Google Shape;1990;p181"/>
          <p:cNvSpPr/>
          <p:nvPr/>
        </p:nvSpPr>
        <p:spPr>
          <a:xfrm>
            <a:off x="6495907" y="2336740"/>
            <a:ext cx="1259700" cy="6591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600">
                <a:solidFill>
                  <a:srgbClr val="1B5162"/>
                </a:solidFill>
                <a:latin typeface="DM Sans Medium"/>
                <a:ea typeface="DM Sans Medium"/>
                <a:cs typeface="DM Sans Medium"/>
                <a:sym typeface="DM Sans Medium"/>
              </a:rPr>
              <a:t>Cloud Compute</a:t>
            </a:r>
            <a:endParaRPr sz="600">
              <a:solidFill>
                <a:srgbClr val="1B5162"/>
              </a:solidFill>
              <a:latin typeface="DM Sans Medium"/>
              <a:ea typeface="DM Sans Medium"/>
              <a:cs typeface="DM Sans Medium"/>
              <a:sym typeface="DM Sans Medium"/>
            </a:endParaRPr>
          </a:p>
        </p:txBody>
      </p:sp>
      <p:pic>
        <p:nvPicPr>
          <p:cNvPr id="1991" name="Google Shape;1991;p181"/>
          <p:cNvPicPr preferRelativeResize="0"/>
          <p:nvPr/>
        </p:nvPicPr>
        <p:blipFill rotWithShape="1">
          <a:blip r:embed="rId3">
            <a:alphaModFix/>
          </a:blip>
          <a:srcRect b="0" l="0" r="0" t="0"/>
          <a:stretch/>
        </p:blipFill>
        <p:spPr>
          <a:xfrm>
            <a:off x="6586394" y="2558890"/>
            <a:ext cx="252180" cy="258466"/>
          </a:xfrm>
          <a:prstGeom prst="rect">
            <a:avLst/>
          </a:prstGeom>
          <a:noFill/>
          <a:ln>
            <a:noFill/>
          </a:ln>
        </p:spPr>
      </p:pic>
      <p:sp>
        <p:nvSpPr>
          <p:cNvPr id="1992" name="Google Shape;1992;p181"/>
          <p:cNvSpPr txBox="1"/>
          <p:nvPr/>
        </p:nvSpPr>
        <p:spPr>
          <a:xfrm>
            <a:off x="6517150" y="2766986"/>
            <a:ext cx="4677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B5162"/>
                </a:solidFill>
                <a:latin typeface="DM Sans Medium"/>
                <a:ea typeface="DM Sans Medium"/>
                <a:cs typeface="DM Sans Medium"/>
                <a:sym typeface="DM Sans Medium"/>
              </a:rPr>
              <a:t>Cluster</a:t>
            </a:r>
            <a:endParaRPr sz="600">
              <a:solidFill>
                <a:srgbClr val="1B5162"/>
              </a:solidFill>
              <a:latin typeface="DM Sans Medium"/>
              <a:ea typeface="DM Sans Medium"/>
              <a:cs typeface="DM Sans Medium"/>
              <a:sym typeface="DM Sans Medium"/>
            </a:endParaRPr>
          </a:p>
        </p:txBody>
      </p:sp>
      <p:pic>
        <p:nvPicPr>
          <p:cNvPr id="1993" name="Google Shape;1993;p181"/>
          <p:cNvPicPr preferRelativeResize="0"/>
          <p:nvPr/>
        </p:nvPicPr>
        <p:blipFill rotWithShape="1">
          <a:blip r:embed="rId3">
            <a:alphaModFix/>
          </a:blip>
          <a:srcRect b="0" l="0" r="0" t="0"/>
          <a:stretch/>
        </p:blipFill>
        <p:spPr>
          <a:xfrm>
            <a:off x="6934827" y="2558889"/>
            <a:ext cx="252180" cy="258466"/>
          </a:xfrm>
          <a:prstGeom prst="rect">
            <a:avLst/>
          </a:prstGeom>
          <a:noFill/>
          <a:ln>
            <a:noFill/>
          </a:ln>
        </p:spPr>
      </p:pic>
      <p:sp>
        <p:nvSpPr>
          <p:cNvPr id="1994" name="Google Shape;1994;p181"/>
          <p:cNvSpPr txBox="1"/>
          <p:nvPr/>
        </p:nvSpPr>
        <p:spPr>
          <a:xfrm>
            <a:off x="6865574" y="2766986"/>
            <a:ext cx="4545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B5162"/>
                </a:solidFill>
                <a:latin typeface="DM Sans Medium"/>
                <a:ea typeface="DM Sans Medium"/>
                <a:cs typeface="DM Sans Medium"/>
                <a:sym typeface="DM Sans Medium"/>
              </a:rPr>
              <a:t>Cluster</a:t>
            </a:r>
            <a:endParaRPr sz="600">
              <a:solidFill>
                <a:srgbClr val="1B5162"/>
              </a:solidFill>
              <a:latin typeface="DM Sans Medium"/>
              <a:ea typeface="DM Sans Medium"/>
              <a:cs typeface="DM Sans Medium"/>
              <a:sym typeface="DM Sans Medium"/>
            </a:endParaRPr>
          </a:p>
        </p:txBody>
      </p:sp>
      <p:pic>
        <p:nvPicPr>
          <p:cNvPr id="1995" name="Google Shape;1995;p181"/>
          <p:cNvPicPr preferRelativeResize="0"/>
          <p:nvPr/>
        </p:nvPicPr>
        <p:blipFill rotWithShape="1">
          <a:blip r:embed="rId4">
            <a:alphaModFix/>
          </a:blip>
          <a:srcRect b="0" l="0" r="84278" t="0"/>
          <a:stretch/>
        </p:blipFill>
        <p:spPr>
          <a:xfrm>
            <a:off x="6440075" y="2138688"/>
            <a:ext cx="105300" cy="105300"/>
          </a:xfrm>
          <a:prstGeom prst="rect">
            <a:avLst/>
          </a:prstGeom>
          <a:noFill/>
          <a:ln>
            <a:noFill/>
          </a:ln>
        </p:spPr>
      </p:pic>
      <p:sp>
        <p:nvSpPr>
          <p:cNvPr id="1996" name="Google Shape;1996;p181"/>
          <p:cNvSpPr/>
          <p:nvPr/>
        </p:nvSpPr>
        <p:spPr>
          <a:xfrm>
            <a:off x="6495922" y="3078915"/>
            <a:ext cx="1259700" cy="553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600">
                <a:solidFill>
                  <a:srgbClr val="1B5162"/>
                </a:solidFill>
                <a:latin typeface="DM Sans Medium"/>
                <a:ea typeface="DM Sans Medium"/>
                <a:cs typeface="DM Sans Medium"/>
                <a:sym typeface="DM Sans Medium"/>
              </a:rPr>
              <a:t>Cloud Storage</a:t>
            </a:r>
            <a:endParaRPr sz="600">
              <a:solidFill>
                <a:srgbClr val="1B5162"/>
              </a:solidFill>
              <a:latin typeface="DM Sans Medium"/>
              <a:ea typeface="DM Sans Medium"/>
              <a:cs typeface="DM Sans Medium"/>
              <a:sym typeface="DM Sans Medium"/>
            </a:endParaRPr>
          </a:p>
        </p:txBody>
      </p:sp>
      <p:pic>
        <p:nvPicPr>
          <p:cNvPr id="1997" name="Google Shape;1997;p181"/>
          <p:cNvPicPr preferRelativeResize="0"/>
          <p:nvPr/>
        </p:nvPicPr>
        <p:blipFill rotWithShape="1">
          <a:blip r:embed="rId5">
            <a:alphaModFix/>
          </a:blip>
          <a:srcRect b="0" l="0" r="0" t="0"/>
          <a:stretch/>
        </p:blipFill>
        <p:spPr>
          <a:xfrm>
            <a:off x="6721065" y="3251992"/>
            <a:ext cx="313935" cy="313782"/>
          </a:xfrm>
          <a:prstGeom prst="rect">
            <a:avLst/>
          </a:prstGeom>
          <a:noFill/>
          <a:ln>
            <a:noFill/>
          </a:ln>
        </p:spPr>
      </p:pic>
      <p:sp>
        <p:nvSpPr>
          <p:cNvPr id="1998" name="Google Shape;1998;p181"/>
          <p:cNvSpPr txBox="1"/>
          <p:nvPr/>
        </p:nvSpPr>
        <p:spPr>
          <a:xfrm>
            <a:off x="6900542" y="3432106"/>
            <a:ext cx="4317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B5162"/>
                </a:solidFill>
                <a:latin typeface="DM Sans Medium"/>
                <a:ea typeface="DM Sans Medium"/>
                <a:cs typeface="DM Sans Medium"/>
                <a:sym typeface="DM Sans Medium"/>
              </a:rPr>
              <a:t>Data</a:t>
            </a:r>
            <a:endParaRPr sz="600">
              <a:solidFill>
                <a:srgbClr val="1B5162"/>
              </a:solidFill>
              <a:latin typeface="DM Sans Medium"/>
              <a:ea typeface="DM Sans Medium"/>
              <a:cs typeface="DM Sans Medium"/>
              <a:sym typeface="DM Sans Medium"/>
            </a:endParaRPr>
          </a:p>
        </p:txBody>
      </p:sp>
      <p:grpSp>
        <p:nvGrpSpPr>
          <p:cNvPr id="1999" name="Google Shape;1999;p181"/>
          <p:cNvGrpSpPr/>
          <p:nvPr/>
        </p:nvGrpSpPr>
        <p:grpSpPr>
          <a:xfrm>
            <a:off x="7005406" y="3397377"/>
            <a:ext cx="118661" cy="23248"/>
            <a:chOff x="268600" y="5129784"/>
            <a:chExt cx="197768" cy="38766"/>
          </a:xfrm>
        </p:grpSpPr>
        <p:cxnSp>
          <p:nvCxnSpPr>
            <p:cNvPr id="2000" name="Google Shape;2000;p181"/>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001" name="Google Shape;2001;p181"/>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002" name="Google Shape;2002;p181"/>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003" name="Google Shape;2003;p181"/>
          <p:cNvPicPr preferRelativeResize="0"/>
          <p:nvPr/>
        </p:nvPicPr>
        <p:blipFill rotWithShape="1">
          <a:blip r:embed="rId5">
            <a:alphaModFix/>
          </a:blip>
          <a:srcRect b="0" l="0" r="0" t="0"/>
          <a:stretch/>
        </p:blipFill>
        <p:spPr>
          <a:xfrm>
            <a:off x="7086825" y="3251992"/>
            <a:ext cx="313935" cy="313782"/>
          </a:xfrm>
          <a:prstGeom prst="rect">
            <a:avLst/>
          </a:prstGeom>
          <a:noFill/>
          <a:ln>
            <a:noFill/>
          </a:ln>
        </p:spPr>
      </p:pic>
      <p:pic>
        <p:nvPicPr>
          <p:cNvPr id="2004" name="Google Shape;2004;p181"/>
          <p:cNvPicPr preferRelativeResize="0"/>
          <p:nvPr/>
        </p:nvPicPr>
        <p:blipFill rotWithShape="1">
          <a:blip r:embed="rId3">
            <a:alphaModFix/>
          </a:blip>
          <a:srcRect b="0" l="0" r="0" t="0"/>
          <a:stretch/>
        </p:blipFill>
        <p:spPr>
          <a:xfrm>
            <a:off x="7283460" y="2558889"/>
            <a:ext cx="252180" cy="258466"/>
          </a:xfrm>
          <a:prstGeom prst="rect">
            <a:avLst/>
          </a:prstGeom>
          <a:noFill/>
          <a:ln>
            <a:noFill/>
          </a:ln>
        </p:spPr>
      </p:pic>
      <p:sp>
        <p:nvSpPr>
          <p:cNvPr id="2005" name="Google Shape;2005;p181"/>
          <p:cNvSpPr txBox="1"/>
          <p:nvPr/>
        </p:nvSpPr>
        <p:spPr>
          <a:xfrm>
            <a:off x="7214225" y="2766986"/>
            <a:ext cx="4545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B5162"/>
                </a:solidFill>
                <a:latin typeface="DM Sans Medium"/>
                <a:ea typeface="DM Sans Medium"/>
                <a:cs typeface="DM Sans Medium"/>
                <a:sym typeface="DM Sans Medium"/>
              </a:rPr>
              <a:t>Cluster</a:t>
            </a:r>
            <a:endParaRPr sz="600">
              <a:solidFill>
                <a:srgbClr val="1B5162"/>
              </a:solidFill>
              <a:latin typeface="DM Sans Medium"/>
              <a:ea typeface="DM Sans Medium"/>
              <a:cs typeface="DM Sans Medium"/>
              <a:sym typeface="DM Sans Medium"/>
            </a:endParaRPr>
          </a:p>
        </p:txBody>
      </p:sp>
      <p:sp>
        <p:nvSpPr>
          <p:cNvPr id="2006" name="Google Shape;2006;p181"/>
          <p:cNvSpPr/>
          <p:nvPr/>
        </p:nvSpPr>
        <p:spPr>
          <a:xfrm>
            <a:off x="8437575" y="2613631"/>
            <a:ext cx="1259700" cy="531300"/>
          </a:xfrm>
          <a:prstGeom prst="roundRect">
            <a:avLst>
              <a:gd fmla="val 5209" name="adj"/>
            </a:avLst>
          </a:prstGeom>
          <a:solidFill>
            <a:srgbClr val="F3F3F3"/>
          </a:solidFill>
          <a:ln cap="flat" cmpd="sng" w="9525">
            <a:solidFill>
              <a:srgbClr val="1B5162"/>
            </a:solidFill>
            <a:prstDash val="dot"/>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600">
                <a:solidFill>
                  <a:srgbClr val="1B5162"/>
                </a:solidFill>
                <a:latin typeface="DM Sans Medium"/>
                <a:ea typeface="DM Sans Medium"/>
                <a:cs typeface="DM Sans Medium"/>
                <a:sym typeface="DM Sans Medium"/>
              </a:rPr>
              <a:t>Ext. Hive Metastore</a:t>
            </a:r>
            <a:endParaRPr i="0" sz="600" u="none" cap="none" strike="noStrike">
              <a:solidFill>
                <a:srgbClr val="1B5162"/>
              </a:solidFill>
              <a:latin typeface="DM Sans Medium"/>
              <a:ea typeface="DM Sans Medium"/>
              <a:cs typeface="DM Sans Medium"/>
              <a:sym typeface="DM Sans Medium"/>
            </a:endParaRPr>
          </a:p>
        </p:txBody>
      </p:sp>
      <p:sp>
        <p:nvSpPr>
          <p:cNvPr id="2007" name="Google Shape;2007;p181"/>
          <p:cNvSpPr/>
          <p:nvPr/>
        </p:nvSpPr>
        <p:spPr>
          <a:xfrm>
            <a:off x="10233735" y="2104821"/>
            <a:ext cx="1441500" cy="15999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600">
                <a:solidFill>
                  <a:srgbClr val="1B5162"/>
                </a:solidFill>
                <a:latin typeface="DM Sans Medium"/>
                <a:ea typeface="DM Sans Medium"/>
                <a:cs typeface="DM Sans Medium"/>
                <a:sym typeface="DM Sans Medium"/>
              </a:rPr>
              <a:t>         Data</a:t>
            </a:r>
            <a:r>
              <a:rPr i="0" lang="en" sz="600" u="none" cap="none" strike="noStrike">
                <a:solidFill>
                  <a:srgbClr val="1B5162"/>
                </a:solidFill>
                <a:latin typeface="DM Sans Medium"/>
                <a:ea typeface="DM Sans Medium"/>
                <a:cs typeface="DM Sans Medium"/>
                <a:sym typeface="DM Sans Medium"/>
              </a:rPr>
              <a:t> Plane</a:t>
            </a:r>
            <a:endParaRPr i="0" sz="600" u="none" cap="none" strike="noStrike">
              <a:solidFill>
                <a:srgbClr val="1B5162"/>
              </a:solidFill>
              <a:latin typeface="DM Sans Medium"/>
              <a:ea typeface="DM Sans Medium"/>
              <a:cs typeface="DM Sans Medium"/>
              <a:sym typeface="DM Sans Medium"/>
            </a:endParaRPr>
          </a:p>
        </p:txBody>
      </p:sp>
      <p:sp>
        <p:nvSpPr>
          <p:cNvPr id="2008" name="Google Shape;2008;p181"/>
          <p:cNvSpPr/>
          <p:nvPr/>
        </p:nvSpPr>
        <p:spPr>
          <a:xfrm>
            <a:off x="10329405" y="2346275"/>
            <a:ext cx="1259700" cy="6591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600">
                <a:solidFill>
                  <a:srgbClr val="1B5162"/>
                </a:solidFill>
                <a:latin typeface="DM Sans Medium"/>
                <a:ea typeface="DM Sans Medium"/>
                <a:cs typeface="DM Sans Medium"/>
                <a:sym typeface="DM Sans Medium"/>
              </a:rPr>
              <a:t>Cloud Compute</a:t>
            </a:r>
            <a:endParaRPr sz="600">
              <a:solidFill>
                <a:srgbClr val="1B5162"/>
              </a:solidFill>
              <a:latin typeface="DM Sans Medium"/>
              <a:ea typeface="DM Sans Medium"/>
              <a:cs typeface="DM Sans Medium"/>
              <a:sym typeface="DM Sans Medium"/>
            </a:endParaRPr>
          </a:p>
        </p:txBody>
      </p:sp>
      <p:pic>
        <p:nvPicPr>
          <p:cNvPr id="2009" name="Google Shape;2009;p181"/>
          <p:cNvPicPr preferRelativeResize="0"/>
          <p:nvPr/>
        </p:nvPicPr>
        <p:blipFill rotWithShape="1">
          <a:blip r:embed="rId3">
            <a:alphaModFix/>
          </a:blip>
          <a:srcRect b="0" l="0" r="0" t="0"/>
          <a:stretch/>
        </p:blipFill>
        <p:spPr>
          <a:xfrm>
            <a:off x="10419892" y="2568426"/>
            <a:ext cx="252180" cy="258466"/>
          </a:xfrm>
          <a:prstGeom prst="rect">
            <a:avLst/>
          </a:prstGeom>
          <a:noFill/>
          <a:ln>
            <a:noFill/>
          </a:ln>
        </p:spPr>
      </p:pic>
      <p:sp>
        <p:nvSpPr>
          <p:cNvPr id="2010" name="Google Shape;2010;p181"/>
          <p:cNvSpPr txBox="1"/>
          <p:nvPr/>
        </p:nvSpPr>
        <p:spPr>
          <a:xfrm>
            <a:off x="10324020" y="2742595"/>
            <a:ext cx="4458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B5162"/>
                </a:solidFill>
                <a:latin typeface="DM Sans Medium"/>
                <a:ea typeface="DM Sans Medium"/>
                <a:cs typeface="DM Sans Medium"/>
                <a:sym typeface="DM Sans Medium"/>
              </a:rPr>
              <a:t>Cluster</a:t>
            </a:r>
            <a:endParaRPr sz="600">
              <a:solidFill>
                <a:srgbClr val="1B5162"/>
              </a:solidFill>
              <a:latin typeface="DM Sans Medium"/>
              <a:ea typeface="DM Sans Medium"/>
              <a:cs typeface="DM Sans Medium"/>
              <a:sym typeface="DM Sans Medium"/>
            </a:endParaRPr>
          </a:p>
        </p:txBody>
      </p:sp>
      <p:pic>
        <p:nvPicPr>
          <p:cNvPr id="2011" name="Google Shape;2011;p181"/>
          <p:cNvPicPr preferRelativeResize="0"/>
          <p:nvPr/>
        </p:nvPicPr>
        <p:blipFill rotWithShape="1">
          <a:blip r:embed="rId3">
            <a:alphaModFix/>
          </a:blip>
          <a:srcRect b="0" l="0" r="0" t="0"/>
          <a:stretch/>
        </p:blipFill>
        <p:spPr>
          <a:xfrm>
            <a:off x="10768324" y="2568425"/>
            <a:ext cx="252180" cy="258466"/>
          </a:xfrm>
          <a:prstGeom prst="rect">
            <a:avLst/>
          </a:prstGeom>
          <a:noFill/>
          <a:ln>
            <a:noFill/>
          </a:ln>
        </p:spPr>
      </p:pic>
      <p:sp>
        <p:nvSpPr>
          <p:cNvPr id="2012" name="Google Shape;2012;p181"/>
          <p:cNvSpPr txBox="1"/>
          <p:nvPr/>
        </p:nvSpPr>
        <p:spPr>
          <a:xfrm>
            <a:off x="10683905" y="2742595"/>
            <a:ext cx="4458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B5162"/>
                </a:solidFill>
                <a:latin typeface="DM Sans Medium"/>
                <a:ea typeface="DM Sans Medium"/>
                <a:cs typeface="DM Sans Medium"/>
                <a:sym typeface="DM Sans Medium"/>
              </a:rPr>
              <a:t>Cluster</a:t>
            </a:r>
            <a:endParaRPr sz="600">
              <a:solidFill>
                <a:srgbClr val="1B5162"/>
              </a:solidFill>
              <a:latin typeface="DM Sans Medium"/>
              <a:ea typeface="DM Sans Medium"/>
              <a:cs typeface="DM Sans Medium"/>
              <a:sym typeface="DM Sans Medium"/>
            </a:endParaRPr>
          </a:p>
        </p:txBody>
      </p:sp>
      <p:pic>
        <p:nvPicPr>
          <p:cNvPr id="2013" name="Google Shape;2013;p181"/>
          <p:cNvPicPr preferRelativeResize="0"/>
          <p:nvPr/>
        </p:nvPicPr>
        <p:blipFill rotWithShape="1">
          <a:blip r:embed="rId4">
            <a:alphaModFix/>
          </a:blip>
          <a:srcRect b="0" l="0" r="84278" t="0"/>
          <a:stretch/>
        </p:blipFill>
        <p:spPr>
          <a:xfrm>
            <a:off x="10293513" y="2151711"/>
            <a:ext cx="105300" cy="105300"/>
          </a:xfrm>
          <a:prstGeom prst="rect">
            <a:avLst/>
          </a:prstGeom>
          <a:noFill/>
          <a:ln>
            <a:noFill/>
          </a:ln>
        </p:spPr>
      </p:pic>
      <p:sp>
        <p:nvSpPr>
          <p:cNvPr id="2014" name="Google Shape;2014;p181"/>
          <p:cNvSpPr/>
          <p:nvPr/>
        </p:nvSpPr>
        <p:spPr>
          <a:xfrm>
            <a:off x="10329420" y="3088451"/>
            <a:ext cx="1259700" cy="553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600">
                <a:solidFill>
                  <a:srgbClr val="1B5162"/>
                </a:solidFill>
                <a:latin typeface="DM Sans Medium"/>
                <a:ea typeface="DM Sans Medium"/>
                <a:cs typeface="DM Sans Medium"/>
                <a:sym typeface="DM Sans Medium"/>
              </a:rPr>
              <a:t>Cloud Storage</a:t>
            </a:r>
            <a:endParaRPr sz="600">
              <a:solidFill>
                <a:srgbClr val="1B5162"/>
              </a:solidFill>
              <a:latin typeface="DM Sans Medium"/>
              <a:ea typeface="DM Sans Medium"/>
              <a:cs typeface="DM Sans Medium"/>
              <a:sym typeface="DM Sans Medium"/>
            </a:endParaRPr>
          </a:p>
        </p:txBody>
      </p:sp>
      <p:pic>
        <p:nvPicPr>
          <p:cNvPr id="2015" name="Google Shape;2015;p181"/>
          <p:cNvPicPr preferRelativeResize="0"/>
          <p:nvPr/>
        </p:nvPicPr>
        <p:blipFill rotWithShape="1">
          <a:blip r:embed="rId5">
            <a:alphaModFix/>
          </a:blip>
          <a:srcRect b="0" l="0" r="0" t="0"/>
          <a:stretch/>
        </p:blipFill>
        <p:spPr>
          <a:xfrm>
            <a:off x="10554562" y="3261527"/>
            <a:ext cx="313935" cy="313782"/>
          </a:xfrm>
          <a:prstGeom prst="rect">
            <a:avLst/>
          </a:prstGeom>
          <a:noFill/>
          <a:ln>
            <a:noFill/>
          </a:ln>
        </p:spPr>
      </p:pic>
      <p:sp>
        <p:nvSpPr>
          <p:cNvPr id="2016" name="Google Shape;2016;p181"/>
          <p:cNvSpPr txBox="1"/>
          <p:nvPr/>
        </p:nvSpPr>
        <p:spPr>
          <a:xfrm>
            <a:off x="10734365" y="3423378"/>
            <a:ext cx="4458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B5162"/>
                </a:solidFill>
                <a:latin typeface="DM Sans Medium"/>
                <a:ea typeface="DM Sans Medium"/>
                <a:cs typeface="DM Sans Medium"/>
                <a:sym typeface="DM Sans Medium"/>
              </a:rPr>
              <a:t>Data</a:t>
            </a:r>
            <a:endParaRPr sz="600">
              <a:solidFill>
                <a:srgbClr val="1B5162"/>
              </a:solidFill>
              <a:latin typeface="DM Sans Medium"/>
              <a:ea typeface="DM Sans Medium"/>
              <a:cs typeface="DM Sans Medium"/>
              <a:sym typeface="DM Sans Medium"/>
            </a:endParaRPr>
          </a:p>
        </p:txBody>
      </p:sp>
      <p:grpSp>
        <p:nvGrpSpPr>
          <p:cNvPr id="2017" name="Google Shape;2017;p181"/>
          <p:cNvGrpSpPr/>
          <p:nvPr/>
        </p:nvGrpSpPr>
        <p:grpSpPr>
          <a:xfrm>
            <a:off x="10838904" y="3406912"/>
            <a:ext cx="118661" cy="23248"/>
            <a:chOff x="268600" y="5129784"/>
            <a:chExt cx="197768" cy="38766"/>
          </a:xfrm>
        </p:grpSpPr>
        <p:cxnSp>
          <p:nvCxnSpPr>
            <p:cNvPr id="2018" name="Google Shape;2018;p181"/>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019" name="Google Shape;2019;p181"/>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020" name="Google Shape;2020;p181"/>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021" name="Google Shape;2021;p181"/>
          <p:cNvPicPr preferRelativeResize="0"/>
          <p:nvPr/>
        </p:nvPicPr>
        <p:blipFill rotWithShape="1">
          <a:blip r:embed="rId5">
            <a:alphaModFix/>
          </a:blip>
          <a:srcRect b="0" l="0" r="0" t="0"/>
          <a:stretch/>
        </p:blipFill>
        <p:spPr>
          <a:xfrm>
            <a:off x="10920322" y="3261527"/>
            <a:ext cx="313935" cy="313782"/>
          </a:xfrm>
          <a:prstGeom prst="rect">
            <a:avLst/>
          </a:prstGeom>
          <a:noFill/>
          <a:ln>
            <a:noFill/>
          </a:ln>
        </p:spPr>
      </p:pic>
      <p:pic>
        <p:nvPicPr>
          <p:cNvPr id="2022" name="Google Shape;2022;p181"/>
          <p:cNvPicPr preferRelativeResize="0"/>
          <p:nvPr/>
        </p:nvPicPr>
        <p:blipFill rotWithShape="1">
          <a:blip r:embed="rId3">
            <a:alphaModFix/>
          </a:blip>
          <a:srcRect b="0" l="0" r="0" t="0"/>
          <a:stretch/>
        </p:blipFill>
        <p:spPr>
          <a:xfrm>
            <a:off x="11116957" y="2568425"/>
            <a:ext cx="252180" cy="258466"/>
          </a:xfrm>
          <a:prstGeom prst="rect">
            <a:avLst/>
          </a:prstGeom>
          <a:noFill/>
          <a:ln>
            <a:noFill/>
          </a:ln>
        </p:spPr>
      </p:pic>
      <p:sp>
        <p:nvSpPr>
          <p:cNvPr id="2023" name="Google Shape;2023;p181"/>
          <p:cNvSpPr txBox="1"/>
          <p:nvPr/>
        </p:nvSpPr>
        <p:spPr>
          <a:xfrm>
            <a:off x="11043990" y="2742595"/>
            <a:ext cx="4458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1B5162"/>
                </a:solidFill>
                <a:latin typeface="DM Sans Medium"/>
                <a:ea typeface="DM Sans Medium"/>
                <a:cs typeface="DM Sans Medium"/>
                <a:sym typeface="DM Sans Medium"/>
              </a:rPr>
              <a:t>Cluster</a:t>
            </a:r>
            <a:endParaRPr sz="600">
              <a:solidFill>
                <a:srgbClr val="1B5162"/>
              </a:solidFill>
              <a:latin typeface="DM Sans Medium"/>
              <a:ea typeface="DM Sans Medium"/>
              <a:cs typeface="DM Sans Medium"/>
              <a:sym typeface="DM Sans Medium"/>
            </a:endParaRPr>
          </a:p>
        </p:txBody>
      </p:sp>
      <p:pic>
        <p:nvPicPr>
          <p:cNvPr id="2024" name="Google Shape;2024;p181"/>
          <p:cNvPicPr preferRelativeResize="0"/>
          <p:nvPr/>
        </p:nvPicPr>
        <p:blipFill rotWithShape="1">
          <a:blip r:embed="rId6">
            <a:alphaModFix/>
          </a:blip>
          <a:srcRect b="0" l="0" r="0" t="0"/>
          <a:stretch/>
        </p:blipFill>
        <p:spPr>
          <a:xfrm>
            <a:off x="8681858" y="2736034"/>
            <a:ext cx="234975" cy="234872"/>
          </a:xfrm>
          <a:prstGeom prst="rect">
            <a:avLst/>
          </a:prstGeom>
          <a:noFill/>
          <a:ln>
            <a:noFill/>
          </a:ln>
        </p:spPr>
      </p:pic>
      <p:pic>
        <p:nvPicPr>
          <p:cNvPr id="2025" name="Google Shape;2025;p181"/>
          <p:cNvPicPr preferRelativeResize="0"/>
          <p:nvPr/>
        </p:nvPicPr>
        <p:blipFill rotWithShape="1">
          <a:blip r:embed="rId7">
            <a:alphaModFix/>
          </a:blip>
          <a:srcRect b="0" l="0" r="0" t="0"/>
          <a:stretch/>
        </p:blipFill>
        <p:spPr>
          <a:xfrm>
            <a:off x="9206377" y="2734135"/>
            <a:ext cx="234975" cy="234872"/>
          </a:xfrm>
          <a:prstGeom prst="rect">
            <a:avLst/>
          </a:prstGeom>
          <a:noFill/>
          <a:ln>
            <a:noFill/>
          </a:ln>
        </p:spPr>
      </p:pic>
      <p:sp>
        <p:nvSpPr>
          <p:cNvPr id="2026" name="Google Shape;2026;p181"/>
          <p:cNvSpPr txBox="1"/>
          <p:nvPr/>
        </p:nvSpPr>
        <p:spPr>
          <a:xfrm>
            <a:off x="8410839" y="2860599"/>
            <a:ext cx="7320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Table Definitions</a:t>
            </a:r>
            <a:endParaRPr sz="600">
              <a:solidFill>
                <a:srgbClr val="1B5162"/>
              </a:solidFill>
              <a:latin typeface="DM Sans Medium"/>
              <a:ea typeface="DM Sans Medium"/>
              <a:cs typeface="DM Sans Medium"/>
              <a:sym typeface="DM Sans Medium"/>
            </a:endParaRPr>
          </a:p>
        </p:txBody>
      </p:sp>
      <p:sp>
        <p:nvSpPr>
          <p:cNvPr id="2027" name="Google Shape;2027;p181"/>
          <p:cNvSpPr txBox="1"/>
          <p:nvPr/>
        </p:nvSpPr>
        <p:spPr>
          <a:xfrm>
            <a:off x="9045987" y="2866735"/>
            <a:ext cx="5754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Table ACLs</a:t>
            </a:r>
            <a:endParaRPr sz="600">
              <a:solidFill>
                <a:srgbClr val="1B5162"/>
              </a:solidFill>
              <a:latin typeface="DM Sans Medium"/>
              <a:ea typeface="DM Sans Medium"/>
              <a:cs typeface="DM Sans Medium"/>
              <a:sym typeface="DM Sans Medium"/>
            </a:endParaRPr>
          </a:p>
        </p:txBody>
      </p:sp>
      <p:sp>
        <p:nvSpPr>
          <p:cNvPr id="2028" name="Google Shape;2028;p181"/>
          <p:cNvSpPr/>
          <p:nvPr/>
        </p:nvSpPr>
        <p:spPr>
          <a:xfrm>
            <a:off x="8431583" y="3207802"/>
            <a:ext cx="1259700" cy="521400"/>
          </a:xfrm>
          <a:prstGeom prst="roundRect">
            <a:avLst>
              <a:gd fmla="val 5209" name="adj"/>
            </a:avLst>
          </a:prstGeom>
          <a:solidFill>
            <a:srgbClr val="F3F3F3"/>
          </a:solidFill>
          <a:ln cap="flat" cmpd="sng" w="9525">
            <a:solidFill>
              <a:srgbClr val="1B5162"/>
            </a:solidFill>
            <a:prstDash val="dot"/>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600">
                <a:solidFill>
                  <a:srgbClr val="1B5162"/>
                </a:solidFill>
                <a:latin typeface="DM Sans Medium"/>
                <a:ea typeface="DM Sans Medium"/>
                <a:cs typeface="DM Sans Medium"/>
                <a:sym typeface="DM Sans Medium"/>
              </a:rPr>
              <a:t>Cloud Data Plane</a:t>
            </a:r>
            <a:endParaRPr i="0" sz="600" u="none" cap="none" strike="noStrike">
              <a:solidFill>
                <a:srgbClr val="1B5162"/>
              </a:solidFill>
              <a:latin typeface="DM Sans Medium"/>
              <a:ea typeface="DM Sans Medium"/>
              <a:cs typeface="DM Sans Medium"/>
              <a:sym typeface="DM Sans Medium"/>
            </a:endParaRPr>
          </a:p>
        </p:txBody>
      </p:sp>
      <p:sp>
        <p:nvSpPr>
          <p:cNvPr id="2029" name="Google Shape;2029;p181"/>
          <p:cNvSpPr txBox="1"/>
          <p:nvPr/>
        </p:nvSpPr>
        <p:spPr>
          <a:xfrm>
            <a:off x="8395100" y="3499667"/>
            <a:ext cx="13083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CRR backups/Delta Clones</a:t>
            </a:r>
            <a:endParaRPr sz="600">
              <a:solidFill>
                <a:srgbClr val="1B5162"/>
              </a:solidFill>
              <a:latin typeface="DM Sans Medium"/>
              <a:ea typeface="DM Sans Medium"/>
              <a:cs typeface="DM Sans Medium"/>
              <a:sym typeface="DM Sans Medium"/>
            </a:endParaRPr>
          </a:p>
        </p:txBody>
      </p:sp>
      <p:pic>
        <p:nvPicPr>
          <p:cNvPr id="2030" name="Google Shape;2030;p181"/>
          <p:cNvPicPr preferRelativeResize="0"/>
          <p:nvPr/>
        </p:nvPicPr>
        <p:blipFill>
          <a:blip r:embed="rId8">
            <a:alphaModFix/>
          </a:blip>
          <a:stretch>
            <a:fillRect/>
          </a:stretch>
        </p:blipFill>
        <p:spPr>
          <a:xfrm>
            <a:off x="8910142" y="3355855"/>
            <a:ext cx="234975" cy="234872"/>
          </a:xfrm>
          <a:prstGeom prst="rect">
            <a:avLst/>
          </a:prstGeom>
          <a:noFill/>
          <a:ln>
            <a:noFill/>
          </a:ln>
        </p:spPr>
      </p:pic>
      <p:sp>
        <p:nvSpPr>
          <p:cNvPr id="2031" name="Google Shape;2031;p181"/>
          <p:cNvSpPr/>
          <p:nvPr/>
        </p:nvSpPr>
        <p:spPr>
          <a:xfrm>
            <a:off x="7854326" y="2663086"/>
            <a:ext cx="467700" cy="143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81"/>
          <p:cNvSpPr/>
          <p:nvPr/>
        </p:nvSpPr>
        <p:spPr>
          <a:xfrm>
            <a:off x="9795644" y="2644961"/>
            <a:ext cx="431700" cy="143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81"/>
          <p:cNvSpPr txBox="1"/>
          <p:nvPr/>
        </p:nvSpPr>
        <p:spPr>
          <a:xfrm>
            <a:off x="7908837" y="2698538"/>
            <a:ext cx="3663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Sync</a:t>
            </a:r>
            <a:endParaRPr sz="600">
              <a:solidFill>
                <a:srgbClr val="1B5162"/>
              </a:solidFill>
              <a:latin typeface="DM Sans Medium"/>
              <a:ea typeface="DM Sans Medium"/>
              <a:cs typeface="DM Sans Medium"/>
              <a:sym typeface="DM Sans Medium"/>
            </a:endParaRPr>
          </a:p>
        </p:txBody>
      </p:sp>
      <p:sp>
        <p:nvSpPr>
          <p:cNvPr id="2034" name="Google Shape;2034;p181"/>
          <p:cNvSpPr txBox="1"/>
          <p:nvPr/>
        </p:nvSpPr>
        <p:spPr>
          <a:xfrm>
            <a:off x="9810772" y="2670885"/>
            <a:ext cx="4011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Sync</a:t>
            </a:r>
            <a:endParaRPr sz="600">
              <a:solidFill>
                <a:srgbClr val="1B5162"/>
              </a:solidFill>
              <a:latin typeface="DM Sans Medium"/>
              <a:ea typeface="DM Sans Medium"/>
              <a:cs typeface="DM Sans Medium"/>
              <a:sym typeface="DM Sans Medium"/>
            </a:endParaRPr>
          </a:p>
        </p:txBody>
      </p:sp>
      <p:sp>
        <p:nvSpPr>
          <p:cNvPr id="2035" name="Google Shape;2035;p181"/>
          <p:cNvSpPr txBox="1"/>
          <p:nvPr/>
        </p:nvSpPr>
        <p:spPr>
          <a:xfrm>
            <a:off x="7914055" y="3342840"/>
            <a:ext cx="3663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Sync</a:t>
            </a:r>
            <a:endParaRPr sz="600">
              <a:solidFill>
                <a:srgbClr val="1B5162"/>
              </a:solidFill>
              <a:latin typeface="DM Sans Medium"/>
              <a:ea typeface="DM Sans Medium"/>
              <a:cs typeface="DM Sans Medium"/>
              <a:sym typeface="DM Sans Medium"/>
            </a:endParaRPr>
          </a:p>
        </p:txBody>
      </p:sp>
      <p:sp>
        <p:nvSpPr>
          <p:cNvPr id="2036" name="Google Shape;2036;p181"/>
          <p:cNvSpPr txBox="1"/>
          <p:nvPr/>
        </p:nvSpPr>
        <p:spPr>
          <a:xfrm>
            <a:off x="9805554" y="3325120"/>
            <a:ext cx="4011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Sync</a:t>
            </a:r>
            <a:endParaRPr sz="600">
              <a:solidFill>
                <a:srgbClr val="1B5162"/>
              </a:solidFill>
              <a:latin typeface="DM Sans Medium"/>
              <a:ea typeface="DM Sans Medium"/>
              <a:cs typeface="DM Sans Medium"/>
              <a:sym typeface="DM Sans Medium"/>
            </a:endParaRPr>
          </a:p>
        </p:txBody>
      </p:sp>
      <p:sp>
        <p:nvSpPr>
          <p:cNvPr id="2037" name="Google Shape;2037;p181"/>
          <p:cNvSpPr/>
          <p:nvPr/>
        </p:nvSpPr>
        <p:spPr>
          <a:xfrm>
            <a:off x="9810204" y="3293561"/>
            <a:ext cx="413400" cy="15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81"/>
          <p:cNvSpPr/>
          <p:nvPr/>
        </p:nvSpPr>
        <p:spPr>
          <a:xfrm>
            <a:off x="7853250" y="3319936"/>
            <a:ext cx="467700" cy="138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81"/>
          <p:cNvSpPr/>
          <p:nvPr/>
        </p:nvSpPr>
        <p:spPr>
          <a:xfrm>
            <a:off x="8440043" y="2091657"/>
            <a:ext cx="1259700" cy="461100"/>
          </a:xfrm>
          <a:prstGeom prst="roundRect">
            <a:avLst>
              <a:gd fmla="val 5209" name="adj"/>
            </a:avLst>
          </a:prstGeom>
          <a:solidFill>
            <a:srgbClr val="F3F3F3"/>
          </a:solidFill>
          <a:ln cap="flat" cmpd="sng" w="9525">
            <a:solidFill>
              <a:srgbClr val="1B5162"/>
            </a:solidFill>
            <a:prstDash val="dot"/>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600">
                <a:solidFill>
                  <a:srgbClr val="1B5162"/>
                </a:solidFill>
                <a:latin typeface="DM Sans Medium"/>
                <a:ea typeface="DM Sans Medium"/>
                <a:cs typeface="DM Sans Medium"/>
                <a:sym typeface="DM Sans Medium"/>
              </a:rPr>
              <a:t>        Terraform Cloud</a:t>
            </a:r>
            <a:endParaRPr i="0" sz="600" u="none" cap="none" strike="noStrike">
              <a:solidFill>
                <a:srgbClr val="1B5162"/>
              </a:solidFill>
              <a:latin typeface="DM Sans Medium"/>
              <a:ea typeface="DM Sans Medium"/>
              <a:cs typeface="DM Sans Medium"/>
              <a:sym typeface="DM Sans Medium"/>
            </a:endParaRPr>
          </a:p>
        </p:txBody>
      </p:sp>
      <p:pic>
        <p:nvPicPr>
          <p:cNvPr id="2040" name="Google Shape;2040;p181"/>
          <p:cNvPicPr preferRelativeResize="0"/>
          <p:nvPr/>
        </p:nvPicPr>
        <p:blipFill rotWithShape="1">
          <a:blip r:embed="rId9">
            <a:alphaModFix/>
          </a:blip>
          <a:srcRect b="32700" l="0" r="-260" t="0"/>
          <a:stretch/>
        </p:blipFill>
        <p:spPr>
          <a:xfrm>
            <a:off x="8451817" y="2111811"/>
            <a:ext cx="150600" cy="106855"/>
          </a:xfrm>
          <a:prstGeom prst="rect">
            <a:avLst/>
          </a:prstGeom>
          <a:noFill/>
          <a:ln>
            <a:noFill/>
          </a:ln>
        </p:spPr>
      </p:pic>
      <p:pic>
        <p:nvPicPr>
          <p:cNvPr id="2041" name="Google Shape;2041;p181"/>
          <p:cNvPicPr preferRelativeResize="0"/>
          <p:nvPr/>
        </p:nvPicPr>
        <p:blipFill rotWithShape="1">
          <a:blip r:embed="rId10">
            <a:alphaModFix/>
          </a:blip>
          <a:srcRect b="0" l="0" r="0" t="0"/>
          <a:stretch/>
        </p:blipFill>
        <p:spPr>
          <a:xfrm>
            <a:off x="8928923" y="2193867"/>
            <a:ext cx="282060" cy="281928"/>
          </a:xfrm>
          <a:prstGeom prst="rect">
            <a:avLst/>
          </a:prstGeom>
          <a:noFill/>
          <a:ln>
            <a:noFill/>
          </a:ln>
        </p:spPr>
      </p:pic>
      <p:sp>
        <p:nvSpPr>
          <p:cNvPr id="2042" name="Google Shape;2042;p181"/>
          <p:cNvSpPr txBox="1"/>
          <p:nvPr/>
        </p:nvSpPr>
        <p:spPr>
          <a:xfrm>
            <a:off x="8689059" y="2359306"/>
            <a:ext cx="756000" cy="2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1B5162"/>
                </a:solidFill>
                <a:latin typeface="DM Sans Medium"/>
                <a:ea typeface="DM Sans Medium"/>
                <a:cs typeface="DM Sans Medium"/>
                <a:sym typeface="DM Sans Medium"/>
              </a:rPr>
              <a:t>TF Modules</a:t>
            </a:r>
            <a:endParaRPr sz="600">
              <a:solidFill>
                <a:srgbClr val="1B5162"/>
              </a:solidFill>
              <a:latin typeface="DM Sans Medium"/>
              <a:ea typeface="DM Sans Medium"/>
              <a:cs typeface="DM Sans Medium"/>
              <a:sym typeface="DM Sans Medium"/>
            </a:endParaRPr>
          </a:p>
        </p:txBody>
      </p:sp>
      <p:pic>
        <p:nvPicPr>
          <p:cNvPr id="2043" name="Google Shape;2043;p181"/>
          <p:cNvPicPr preferRelativeResize="0"/>
          <p:nvPr/>
        </p:nvPicPr>
        <p:blipFill rotWithShape="1">
          <a:blip r:embed="rId11">
            <a:alphaModFix/>
          </a:blip>
          <a:srcRect b="0" l="0" r="0" t="0"/>
          <a:stretch/>
        </p:blipFill>
        <p:spPr>
          <a:xfrm>
            <a:off x="8869314" y="1102498"/>
            <a:ext cx="463064" cy="455114"/>
          </a:xfrm>
          <a:prstGeom prst="rect">
            <a:avLst/>
          </a:prstGeom>
          <a:noFill/>
          <a:ln>
            <a:noFill/>
          </a:ln>
        </p:spPr>
      </p:pic>
      <p:sp>
        <p:nvSpPr>
          <p:cNvPr id="2044" name="Google Shape;2044;p181"/>
          <p:cNvSpPr/>
          <p:nvPr/>
        </p:nvSpPr>
        <p:spPr>
          <a:xfrm rot="-7341217">
            <a:off x="8360976" y="1335432"/>
            <a:ext cx="156967" cy="721763"/>
          </a:xfrm>
          <a:prstGeom prst="upArrow">
            <a:avLst>
              <a:gd fmla="val 50000" name="adj1"/>
              <a:gd fmla="val 72879"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181"/>
          <p:cNvSpPr/>
          <p:nvPr/>
        </p:nvSpPr>
        <p:spPr>
          <a:xfrm rot="7320323">
            <a:off x="9609123" y="1339595"/>
            <a:ext cx="152830" cy="689039"/>
          </a:xfrm>
          <a:prstGeom prst="upArrow">
            <a:avLst>
              <a:gd fmla="val 50000" name="adj1"/>
              <a:gd fmla="val 72879" name="adj2"/>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181"/>
          <p:cNvSpPr txBox="1"/>
          <p:nvPr/>
        </p:nvSpPr>
        <p:spPr>
          <a:xfrm rot="-2047262">
            <a:off x="8248296" y="1442167"/>
            <a:ext cx="420364" cy="10863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chemeClr val="dk1"/>
                </a:solidFill>
                <a:latin typeface="DM Sans"/>
                <a:ea typeface="DM Sans"/>
                <a:cs typeface="DM Sans"/>
                <a:sym typeface="DM Sans"/>
              </a:rPr>
              <a:t>Active</a:t>
            </a:r>
            <a:endParaRPr sz="600">
              <a:solidFill>
                <a:schemeClr val="dk1"/>
              </a:solidFill>
              <a:latin typeface="DM Sans"/>
              <a:ea typeface="DM Sans"/>
              <a:cs typeface="DM Sans"/>
              <a:sym typeface="DM Sans"/>
            </a:endParaRPr>
          </a:p>
        </p:txBody>
      </p:sp>
      <p:sp>
        <p:nvSpPr>
          <p:cNvPr id="2047" name="Google Shape;2047;p181"/>
          <p:cNvSpPr txBox="1"/>
          <p:nvPr/>
        </p:nvSpPr>
        <p:spPr>
          <a:xfrm rot="1992768">
            <a:off x="9519896" y="1472755"/>
            <a:ext cx="419534" cy="10941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600">
                <a:solidFill>
                  <a:schemeClr val="dk1"/>
                </a:solidFill>
                <a:latin typeface="DM Sans"/>
                <a:ea typeface="DM Sans"/>
                <a:cs typeface="DM Sans"/>
                <a:sym typeface="DM Sans"/>
              </a:rPr>
              <a:t>Passive</a:t>
            </a:r>
            <a:endParaRPr sz="6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182"/>
          <p:cNvSpPr txBox="1"/>
          <p:nvPr>
            <p:ph type="title"/>
          </p:nvPr>
        </p:nvSpPr>
        <p:spPr>
          <a:xfrm>
            <a:off x="749246" y="535633"/>
            <a:ext cx="88782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Future Roadmap</a:t>
            </a:r>
            <a:endParaRPr/>
          </a:p>
          <a:p>
            <a:pPr indent="0" lvl="0" marL="0" rtl="0" algn="l">
              <a:spcBef>
                <a:spcPts val="0"/>
              </a:spcBef>
              <a:spcAft>
                <a:spcPts val="0"/>
              </a:spcAft>
              <a:buNone/>
            </a:pPr>
            <a:r>
              <a:t/>
            </a:r>
            <a:endParaRPr/>
          </a:p>
        </p:txBody>
      </p:sp>
      <p:sp>
        <p:nvSpPr>
          <p:cNvPr id="2053" name="Google Shape;2053;p18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183"/>
          <p:cNvSpPr/>
          <p:nvPr/>
        </p:nvSpPr>
        <p:spPr>
          <a:xfrm>
            <a:off x="1266550" y="1880975"/>
            <a:ext cx="2723400" cy="4845900"/>
          </a:xfrm>
          <a:prstGeom prst="roundRect">
            <a:avLst>
              <a:gd fmla="val 5209" name="adj"/>
            </a:avLst>
          </a:prstGeom>
          <a:solidFill>
            <a:schemeClr val="lt1"/>
          </a:solidFill>
          <a:ln cap="flat" cmpd="sng" w="9525">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059" name="Google Shape;2059;p183"/>
          <p:cNvSpPr/>
          <p:nvPr/>
        </p:nvSpPr>
        <p:spPr>
          <a:xfrm>
            <a:off x="1425050" y="3966125"/>
            <a:ext cx="2402700" cy="26679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lang="en" sz="1300">
                <a:solidFill>
                  <a:srgbClr val="1B5162"/>
                </a:solidFill>
                <a:latin typeface="DM Sans Medium"/>
                <a:ea typeface="DM Sans Medium"/>
                <a:cs typeface="DM Sans Medium"/>
                <a:sym typeface="DM Sans Medium"/>
              </a:rPr>
              <a:t>Data</a:t>
            </a:r>
            <a:r>
              <a:rPr i="0" lang="en" sz="1300" u="none" cap="none" strike="noStrike">
                <a:solidFill>
                  <a:srgbClr val="1B5162"/>
                </a:solidFill>
                <a:latin typeface="DM Sans Medium"/>
                <a:ea typeface="DM Sans Medium"/>
                <a:cs typeface="DM Sans Medium"/>
                <a:sym typeface="DM Sans Medium"/>
              </a:rPr>
              <a:t> Plane</a:t>
            </a:r>
            <a:endParaRPr i="0" sz="1300" u="none" cap="none" strike="noStrike">
              <a:solidFill>
                <a:srgbClr val="1B5162"/>
              </a:solidFill>
              <a:latin typeface="DM Sans Medium"/>
              <a:ea typeface="DM Sans Medium"/>
              <a:cs typeface="DM Sans Medium"/>
              <a:sym typeface="DM Sans Medium"/>
            </a:endParaRPr>
          </a:p>
        </p:txBody>
      </p:sp>
      <p:sp>
        <p:nvSpPr>
          <p:cNvPr id="2060" name="Google Shape;2060;p183"/>
          <p:cNvSpPr/>
          <p:nvPr/>
        </p:nvSpPr>
        <p:spPr>
          <a:xfrm>
            <a:off x="1425050" y="2021950"/>
            <a:ext cx="2402700" cy="18126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sz="1300" u="none" cap="none" strike="noStrike">
                <a:solidFill>
                  <a:srgbClr val="1B5162"/>
                </a:solidFill>
                <a:latin typeface="DM Sans Medium"/>
                <a:ea typeface="DM Sans Medium"/>
                <a:cs typeface="DM Sans Medium"/>
                <a:sym typeface="DM Sans Medium"/>
              </a:rPr>
              <a:t>Control Plane</a:t>
            </a:r>
            <a:endParaRPr i="0" sz="1300" u="none" cap="none" strike="noStrike">
              <a:solidFill>
                <a:srgbClr val="1B5162"/>
              </a:solidFill>
              <a:latin typeface="DM Sans Medium"/>
              <a:ea typeface="DM Sans Medium"/>
              <a:cs typeface="DM Sans Medium"/>
              <a:sym typeface="DM Sans Medium"/>
            </a:endParaRPr>
          </a:p>
        </p:txBody>
      </p:sp>
      <p:sp>
        <p:nvSpPr>
          <p:cNvPr id="2061" name="Google Shape;2061;p183"/>
          <p:cNvSpPr/>
          <p:nvPr/>
        </p:nvSpPr>
        <p:spPr>
          <a:xfrm>
            <a:off x="1584525" y="2403525"/>
            <a:ext cx="20997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062" name="Google Shape;2062;p183"/>
          <p:cNvSpPr txBox="1"/>
          <p:nvPr/>
        </p:nvSpPr>
        <p:spPr>
          <a:xfrm>
            <a:off x="1519325" y="2933578"/>
            <a:ext cx="95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Notebooks,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Queries,</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Experiments</a:t>
            </a:r>
            <a:endParaRPr sz="1000">
              <a:solidFill>
                <a:srgbClr val="1B5162"/>
              </a:solidFill>
              <a:latin typeface="DM Sans Medium"/>
              <a:ea typeface="DM Sans Medium"/>
              <a:cs typeface="DM Sans Medium"/>
              <a:sym typeface="DM Sans Medium"/>
            </a:endParaRPr>
          </a:p>
        </p:txBody>
      </p:sp>
      <p:pic>
        <p:nvPicPr>
          <p:cNvPr id="2063" name="Google Shape;2063;p183"/>
          <p:cNvPicPr preferRelativeResize="0"/>
          <p:nvPr/>
        </p:nvPicPr>
        <p:blipFill rotWithShape="1">
          <a:blip r:embed="rId3">
            <a:alphaModFix/>
          </a:blip>
          <a:srcRect b="0" l="0" r="0" t="0"/>
          <a:stretch/>
        </p:blipFill>
        <p:spPr>
          <a:xfrm>
            <a:off x="3125551" y="2544277"/>
            <a:ext cx="482848" cy="482833"/>
          </a:xfrm>
          <a:prstGeom prst="rect">
            <a:avLst/>
          </a:prstGeom>
          <a:noFill/>
          <a:ln>
            <a:noFill/>
          </a:ln>
        </p:spPr>
      </p:pic>
      <p:pic>
        <p:nvPicPr>
          <p:cNvPr id="2064" name="Google Shape;2064;p183"/>
          <p:cNvPicPr preferRelativeResize="0"/>
          <p:nvPr/>
        </p:nvPicPr>
        <p:blipFill rotWithShape="1">
          <a:blip r:embed="rId4">
            <a:alphaModFix/>
          </a:blip>
          <a:srcRect b="0" l="0" r="0" t="0"/>
          <a:stretch/>
        </p:blipFill>
        <p:spPr>
          <a:xfrm>
            <a:off x="1770424" y="2555801"/>
            <a:ext cx="482848" cy="482833"/>
          </a:xfrm>
          <a:prstGeom prst="rect">
            <a:avLst/>
          </a:prstGeom>
          <a:noFill/>
          <a:ln>
            <a:noFill/>
          </a:ln>
        </p:spPr>
      </p:pic>
      <p:sp>
        <p:nvSpPr>
          <p:cNvPr id="2065" name="Google Shape;2065;p183"/>
          <p:cNvSpPr txBox="1"/>
          <p:nvPr/>
        </p:nvSpPr>
        <p:spPr>
          <a:xfrm>
            <a:off x="2388305" y="2938303"/>
            <a:ext cx="68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Jobs API</a:t>
            </a:r>
            <a:endParaRPr sz="1000">
              <a:solidFill>
                <a:srgbClr val="1B5162"/>
              </a:solidFill>
              <a:latin typeface="DM Sans Medium"/>
              <a:ea typeface="DM Sans Medium"/>
              <a:cs typeface="DM Sans Medium"/>
              <a:sym typeface="DM Sans Medium"/>
            </a:endParaRPr>
          </a:p>
        </p:txBody>
      </p:sp>
      <p:sp>
        <p:nvSpPr>
          <p:cNvPr id="2066" name="Google Shape;2066;p183"/>
          <p:cNvSpPr txBox="1"/>
          <p:nvPr/>
        </p:nvSpPr>
        <p:spPr>
          <a:xfrm>
            <a:off x="3020725" y="2944995"/>
            <a:ext cx="6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Clusters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API</a:t>
            </a:r>
            <a:endParaRPr sz="1000">
              <a:solidFill>
                <a:srgbClr val="1B5162"/>
              </a:solidFill>
              <a:latin typeface="DM Sans Medium"/>
              <a:ea typeface="DM Sans Medium"/>
              <a:cs typeface="DM Sans Medium"/>
              <a:sym typeface="DM Sans Medium"/>
            </a:endParaRPr>
          </a:p>
        </p:txBody>
      </p:sp>
      <p:pic>
        <p:nvPicPr>
          <p:cNvPr id="2067" name="Google Shape;2067;p183"/>
          <p:cNvPicPr preferRelativeResize="0"/>
          <p:nvPr/>
        </p:nvPicPr>
        <p:blipFill rotWithShape="1">
          <a:blip r:embed="rId5">
            <a:alphaModFix/>
          </a:blip>
          <a:srcRect b="0" l="0" r="0" t="0"/>
          <a:stretch/>
        </p:blipFill>
        <p:spPr>
          <a:xfrm>
            <a:off x="2492435" y="2532587"/>
            <a:ext cx="482848" cy="482848"/>
          </a:xfrm>
          <a:prstGeom prst="rect">
            <a:avLst/>
          </a:prstGeom>
          <a:noFill/>
          <a:ln>
            <a:noFill/>
          </a:ln>
        </p:spPr>
      </p:pic>
      <p:pic>
        <p:nvPicPr>
          <p:cNvPr id="2068" name="Google Shape;2068;p183"/>
          <p:cNvPicPr preferRelativeResize="0"/>
          <p:nvPr/>
        </p:nvPicPr>
        <p:blipFill rotWithShape="1">
          <a:blip r:embed="rId6">
            <a:alphaModFix/>
          </a:blip>
          <a:srcRect b="0" l="0" r="0" t="0"/>
          <a:stretch/>
        </p:blipFill>
        <p:spPr>
          <a:xfrm>
            <a:off x="5542090" y="410799"/>
            <a:ext cx="771976" cy="771976"/>
          </a:xfrm>
          <a:prstGeom prst="rect">
            <a:avLst/>
          </a:prstGeom>
          <a:noFill/>
          <a:ln>
            <a:noFill/>
          </a:ln>
        </p:spPr>
      </p:pic>
      <p:sp>
        <p:nvSpPr>
          <p:cNvPr id="2069" name="Google Shape;2069;p183"/>
          <p:cNvSpPr/>
          <p:nvPr/>
        </p:nvSpPr>
        <p:spPr>
          <a:xfrm rot="-7342277">
            <a:off x="4693012" y="815553"/>
            <a:ext cx="263913" cy="1208591"/>
          </a:xfrm>
          <a:prstGeom prst="upArrow">
            <a:avLst>
              <a:gd fmla="val 50000" name="adj1"/>
              <a:gd fmla="val 72879"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183"/>
          <p:cNvSpPr/>
          <p:nvPr/>
        </p:nvSpPr>
        <p:spPr>
          <a:xfrm rot="7313523">
            <a:off x="6773743" y="820866"/>
            <a:ext cx="257230" cy="1153325"/>
          </a:xfrm>
          <a:prstGeom prst="upArrow">
            <a:avLst>
              <a:gd fmla="val 50000" name="adj1"/>
              <a:gd fmla="val 72879" name="adj2"/>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183"/>
          <p:cNvSpPr txBox="1"/>
          <p:nvPr/>
        </p:nvSpPr>
        <p:spPr>
          <a:xfrm rot="-2077736">
            <a:off x="4504579" y="987094"/>
            <a:ext cx="705840" cy="18457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Active</a:t>
            </a:r>
            <a:endParaRPr sz="1200">
              <a:solidFill>
                <a:schemeClr val="dk1"/>
              </a:solidFill>
              <a:latin typeface="DM Sans"/>
              <a:ea typeface="DM Sans"/>
              <a:cs typeface="DM Sans"/>
              <a:sym typeface="DM Sans"/>
            </a:endParaRPr>
          </a:p>
        </p:txBody>
      </p:sp>
      <p:sp>
        <p:nvSpPr>
          <p:cNvPr id="2072" name="Google Shape;2072;p183"/>
          <p:cNvSpPr txBox="1"/>
          <p:nvPr/>
        </p:nvSpPr>
        <p:spPr>
          <a:xfrm rot="2026266">
            <a:off x="6623107" y="1039873"/>
            <a:ext cx="705912" cy="18454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Passive</a:t>
            </a:r>
            <a:endParaRPr sz="1200">
              <a:solidFill>
                <a:schemeClr val="dk1"/>
              </a:solidFill>
              <a:latin typeface="DM Sans"/>
              <a:ea typeface="DM Sans"/>
              <a:cs typeface="DM Sans"/>
              <a:sym typeface="DM Sans"/>
            </a:endParaRPr>
          </a:p>
        </p:txBody>
      </p:sp>
      <p:pic>
        <p:nvPicPr>
          <p:cNvPr id="2073" name="Google Shape;2073;p183"/>
          <p:cNvPicPr preferRelativeResize="0"/>
          <p:nvPr/>
        </p:nvPicPr>
        <p:blipFill rotWithShape="1">
          <a:blip r:embed="rId7">
            <a:alphaModFix/>
          </a:blip>
          <a:srcRect b="0" l="0" r="84278" t="0"/>
          <a:stretch/>
        </p:blipFill>
        <p:spPr>
          <a:xfrm>
            <a:off x="1486449" y="2085622"/>
            <a:ext cx="250987" cy="251122"/>
          </a:xfrm>
          <a:prstGeom prst="rect">
            <a:avLst/>
          </a:prstGeom>
          <a:noFill/>
          <a:ln>
            <a:noFill/>
          </a:ln>
        </p:spPr>
      </p:pic>
      <p:sp>
        <p:nvSpPr>
          <p:cNvPr id="2074" name="Google Shape;2074;p183"/>
          <p:cNvSpPr/>
          <p:nvPr/>
        </p:nvSpPr>
        <p:spPr>
          <a:xfrm>
            <a:off x="1584500" y="4368725"/>
            <a:ext cx="2099700" cy="1099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Compute</a:t>
            </a:r>
            <a:endParaRPr sz="1300">
              <a:solidFill>
                <a:srgbClr val="1B5162"/>
              </a:solidFill>
              <a:latin typeface="DM Sans Medium"/>
              <a:ea typeface="DM Sans Medium"/>
              <a:cs typeface="DM Sans Medium"/>
              <a:sym typeface="DM Sans Medium"/>
            </a:endParaRPr>
          </a:p>
        </p:txBody>
      </p:sp>
      <p:pic>
        <p:nvPicPr>
          <p:cNvPr id="2075" name="Google Shape;2075;p183"/>
          <p:cNvPicPr preferRelativeResize="0"/>
          <p:nvPr/>
        </p:nvPicPr>
        <p:blipFill rotWithShape="1">
          <a:blip r:embed="rId8">
            <a:alphaModFix/>
          </a:blip>
          <a:srcRect b="0" l="0" r="0" t="0"/>
          <a:stretch/>
        </p:blipFill>
        <p:spPr>
          <a:xfrm>
            <a:off x="1735311" y="4739138"/>
            <a:ext cx="420298" cy="430966"/>
          </a:xfrm>
          <a:prstGeom prst="rect">
            <a:avLst/>
          </a:prstGeom>
          <a:noFill/>
          <a:ln>
            <a:noFill/>
          </a:ln>
        </p:spPr>
      </p:pic>
      <p:sp>
        <p:nvSpPr>
          <p:cNvPr id="2076" name="Google Shape;2076;p183"/>
          <p:cNvSpPr txBox="1"/>
          <p:nvPr/>
        </p:nvSpPr>
        <p:spPr>
          <a:xfrm>
            <a:off x="16198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077" name="Google Shape;2077;p183"/>
          <p:cNvPicPr preferRelativeResize="0"/>
          <p:nvPr/>
        </p:nvPicPr>
        <p:blipFill rotWithShape="1">
          <a:blip r:embed="rId8">
            <a:alphaModFix/>
          </a:blip>
          <a:srcRect b="0" l="0" r="0" t="0"/>
          <a:stretch/>
        </p:blipFill>
        <p:spPr>
          <a:xfrm>
            <a:off x="2316032" y="4739137"/>
            <a:ext cx="420298" cy="430966"/>
          </a:xfrm>
          <a:prstGeom prst="rect">
            <a:avLst/>
          </a:prstGeom>
          <a:noFill/>
          <a:ln>
            <a:noFill/>
          </a:ln>
        </p:spPr>
      </p:pic>
      <p:sp>
        <p:nvSpPr>
          <p:cNvPr id="2078" name="Google Shape;2078;p183"/>
          <p:cNvSpPr txBox="1"/>
          <p:nvPr/>
        </p:nvSpPr>
        <p:spPr>
          <a:xfrm>
            <a:off x="2200633"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079" name="Google Shape;2079;p183"/>
          <p:cNvPicPr preferRelativeResize="0"/>
          <p:nvPr/>
        </p:nvPicPr>
        <p:blipFill rotWithShape="1">
          <a:blip r:embed="rId7">
            <a:alphaModFix/>
          </a:blip>
          <a:srcRect b="0" l="0" r="84278" t="0"/>
          <a:stretch/>
        </p:blipFill>
        <p:spPr>
          <a:xfrm>
            <a:off x="1494249" y="4044301"/>
            <a:ext cx="250987" cy="251122"/>
          </a:xfrm>
          <a:prstGeom prst="rect">
            <a:avLst/>
          </a:prstGeom>
          <a:noFill/>
          <a:ln>
            <a:noFill/>
          </a:ln>
        </p:spPr>
      </p:pic>
      <p:sp>
        <p:nvSpPr>
          <p:cNvPr id="2080" name="Google Shape;2080;p183"/>
          <p:cNvSpPr/>
          <p:nvPr/>
        </p:nvSpPr>
        <p:spPr>
          <a:xfrm>
            <a:off x="1584525" y="5606225"/>
            <a:ext cx="20997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2081" name="Google Shape;2081;p183"/>
          <p:cNvPicPr preferRelativeResize="0"/>
          <p:nvPr/>
        </p:nvPicPr>
        <p:blipFill rotWithShape="1">
          <a:blip r:embed="rId9">
            <a:alphaModFix/>
          </a:blip>
          <a:srcRect b="0" l="0" r="0" t="0"/>
          <a:stretch/>
        </p:blipFill>
        <p:spPr>
          <a:xfrm>
            <a:off x="1959762" y="5894813"/>
            <a:ext cx="523228" cy="523199"/>
          </a:xfrm>
          <a:prstGeom prst="rect">
            <a:avLst/>
          </a:prstGeom>
          <a:noFill/>
          <a:ln>
            <a:noFill/>
          </a:ln>
        </p:spPr>
      </p:pic>
      <p:sp>
        <p:nvSpPr>
          <p:cNvPr id="2082" name="Google Shape;2082;p183"/>
          <p:cNvSpPr txBox="1"/>
          <p:nvPr/>
        </p:nvSpPr>
        <p:spPr>
          <a:xfrm>
            <a:off x="2298024" y="6229936"/>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2083" name="Google Shape;2083;p183"/>
          <p:cNvGrpSpPr/>
          <p:nvPr/>
        </p:nvGrpSpPr>
        <p:grpSpPr>
          <a:xfrm>
            <a:off x="2433664" y="6137036"/>
            <a:ext cx="197768" cy="38762"/>
            <a:chOff x="268600" y="5129784"/>
            <a:chExt cx="197768" cy="38766"/>
          </a:xfrm>
        </p:grpSpPr>
        <p:cxnSp>
          <p:nvCxnSpPr>
            <p:cNvPr id="2084" name="Google Shape;2084;p183"/>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085" name="Google Shape;2085;p183"/>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086" name="Google Shape;2086;p183"/>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087" name="Google Shape;2087;p183"/>
          <p:cNvPicPr preferRelativeResize="0"/>
          <p:nvPr/>
        </p:nvPicPr>
        <p:blipFill rotWithShape="1">
          <a:blip r:embed="rId9">
            <a:alphaModFix/>
          </a:blip>
          <a:srcRect b="0" l="0" r="0" t="0"/>
          <a:stretch/>
        </p:blipFill>
        <p:spPr>
          <a:xfrm>
            <a:off x="2569362" y="5894813"/>
            <a:ext cx="523228" cy="523199"/>
          </a:xfrm>
          <a:prstGeom prst="rect">
            <a:avLst/>
          </a:prstGeom>
          <a:noFill/>
          <a:ln>
            <a:noFill/>
          </a:ln>
        </p:spPr>
      </p:pic>
      <p:sp>
        <p:nvSpPr>
          <p:cNvPr id="2088" name="Google Shape;2088;p183"/>
          <p:cNvSpPr txBox="1"/>
          <p:nvPr/>
        </p:nvSpPr>
        <p:spPr>
          <a:xfrm>
            <a:off x="1222775" y="1504850"/>
            <a:ext cx="20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Primary Cloud Region</a:t>
            </a:r>
            <a:endParaRPr>
              <a:solidFill>
                <a:srgbClr val="EF6450"/>
              </a:solidFill>
              <a:latin typeface="DM Sans"/>
              <a:ea typeface="DM Sans"/>
              <a:cs typeface="DM Sans"/>
              <a:sym typeface="DM Sans"/>
            </a:endParaRPr>
          </a:p>
        </p:txBody>
      </p:sp>
      <p:sp>
        <p:nvSpPr>
          <p:cNvPr id="2089" name="Google Shape;2089;p183"/>
          <p:cNvSpPr txBox="1"/>
          <p:nvPr>
            <p:ph type="title"/>
          </p:nvPr>
        </p:nvSpPr>
        <p:spPr>
          <a:xfrm>
            <a:off x="1610941" y="97475"/>
            <a:ext cx="83688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HA - Redundant Control Plane</a:t>
            </a:r>
            <a:endParaRPr sz="3000"/>
          </a:p>
        </p:txBody>
      </p:sp>
      <p:pic>
        <p:nvPicPr>
          <p:cNvPr id="2090" name="Google Shape;2090;p183"/>
          <p:cNvPicPr preferRelativeResize="0"/>
          <p:nvPr/>
        </p:nvPicPr>
        <p:blipFill rotWithShape="1">
          <a:blip r:embed="rId8">
            <a:alphaModFix/>
          </a:blip>
          <a:srcRect b="0" l="0" r="0" t="0"/>
          <a:stretch/>
        </p:blipFill>
        <p:spPr>
          <a:xfrm>
            <a:off x="2897087" y="4739137"/>
            <a:ext cx="420298" cy="430966"/>
          </a:xfrm>
          <a:prstGeom prst="rect">
            <a:avLst/>
          </a:prstGeom>
          <a:noFill/>
          <a:ln>
            <a:noFill/>
          </a:ln>
        </p:spPr>
      </p:pic>
      <p:sp>
        <p:nvSpPr>
          <p:cNvPr id="2091" name="Google Shape;2091;p183"/>
          <p:cNvSpPr txBox="1"/>
          <p:nvPr/>
        </p:nvSpPr>
        <p:spPr>
          <a:xfrm>
            <a:off x="2781688"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sp>
        <p:nvSpPr>
          <p:cNvPr id="2092" name="Google Shape;2092;p183"/>
          <p:cNvSpPr/>
          <p:nvPr/>
        </p:nvSpPr>
        <p:spPr>
          <a:xfrm>
            <a:off x="7655725" y="1896875"/>
            <a:ext cx="2723400" cy="2147400"/>
          </a:xfrm>
          <a:prstGeom prst="roundRect">
            <a:avLst>
              <a:gd fmla="val 5209" name="adj"/>
            </a:avLst>
          </a:prstGeom>
          <a:solidFill>
            <a:schemeClr val="lt1"/>
          </a:solidFill>
          <a:ln cap="flat" cmpd="sng" w="9525">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093" name="Google Shape;2093;p183"/>
          <p:cNvSpPr/>
          <p:nvPr/>
        </p:nvSpPr>
        <p:spPr>
          <a:xfrm>
            <a:off x="7814213" y="2037850"/>
            <a:ext cx="2402700" cy="18126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a:solidFill>
                  <a:srgbClr val="1B5162"/>
                </a:solidFill>
                <a:latin typeface="DM Sans Medium"/>
                <a:ea typeface="DM Sans Medium"/>
                <a:cs typeface="DM Sans Medium"/>
                <a:sym typeface="DM Sans Medium"/>
              </a:rPr>
              <a:t>       </a:t>
            </a:r>
            <a:r>
              <a:rPr lang="en" sz="1200">
                <a:solidFill>
                  <a:srgbClr val="1B5162"/>
                </a:solidFill>
                <a:latin typeface="DM Sans Medium"/>
                <a:ea typeface="DM Sans Medium"/>
                <a:cs typeface="DM Sans Medium"/>
                <a:sym typeface="DM Sans Medium"/>
              </a:rPr>
              <a:t>Redundant </a:t>
            </a:r>
            <a:r>
              <a:rPr i="0" lang="en" sz="1200" u="none" cap="none" strike="noStrike">
                <a:solidFill>
                  <a:srgbClr val="1B5162"/>
                </a:solidFill>
                <a:latin typeface="DM Sans Medium"/>
                <a:ea typeface="DM Sans Medium"/>
                <a:cs typeface="DM Sans Medium"/>
                <a:sym typeface="DM Sans Medium"/>
              </a:rPr>
              <a:t>Control Plane</a:t>
            </a:r>
            <a:endParaRPr i="0" sz="1200" u="none" cap="none" strike="noStrike">
              <a:solidFill>
                <a:srgbClr val="1B5162"/>
              </a:solidFill>
              <a:latin typeface="DM Sans Medium"/>
              <a:ea typeface="DM Sans Medium"/>
              <a:cs typeface="DM Sans Medium"/>
              <a:sym typeface="DM Sans Medium"/>
            </a:endParaRPr>
          </a:p>
        </p:txBody>
      </p:sp>
      <p:sp>
        <p:nvSpPr>
          <p:cNvPr id="2094" name="Google Shape;2094;p183"/>
          <p:cNvSpPr/>
          <p:nvPr/>
        </p:nvSpPr>
        <p:spPr>
          <a:xfrm>
            <a:off x="7973688" y="2419425"/>
            <a:ext cx="20997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095" name="Google Shape;2095;p183"/>
          <p:cNvSpPr txBox="1"/>
          <p:nvPr/>
        </p:nvSpPr>
        <p:spPr>
          <a:xfrm>
            <a:off x="7908487" y="2949478"/>
            <a:ext cx="95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Notebooks,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Queries,</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Experiments</a:t>
            </a:r>
            <a:endParaRPr sz="1000">
              <a:solidFill>
                <a:srgbClr val="1B5162"/>
              </a:solidFill>
              <a:latin typeface="DM Sans Medium"/>
              <a:ea typeface="DM Sans Medium"/>
              <a:cs typeface="DM Sans Medium"/>
              <a:sym typeface="DM Sans Medium"/>
            </a:endParaRPr>
          </a:p>
        </p:txBody>
      </p:sp>
      <p:pic>
        <p:nvPicPr>
          <p:cNvPr id="2096" name="Google Shape;2096;p183"/>
          <p:cNvPicPr preferRelativeResize="0"/>
          <p:nvPr/>
        </p:nvPicPr>
        <p:blipFill rotWithShape="1">
          <a:blip r:embed="rId3">
            <a:alphaModFix/>
          </a:blip>
          <a:srcRect b="0" l="0" r="0" t="0"/>
          <a:stretch/>
        </p:blipFill>
        <p:spPr>
          <a:xfrm>
            <a:off x="9514714" y="2560177"/>
            <a:ext cx="482848" cy="482833"/>
          </a:xfrm>
          <a:prstGeom prst="rect">
            <a:avLst/>
          </a:prstGeom>
          <a:noFill/>
          <a:ln>
            <a:noFill/>
          </a:ln>
        </p:spPr>
      </p:pic>
      <p:pic>
        <p:nvPicPr>
          <p:cNvPr id="2097" name="Google Shape;2097;p183"/>
          <p:cNvPicPr preferRelativeResize="0"/>
          <p:nvPr/>
        </p:nvPicPr>
        <p:blipFill rotWithShape="1">
          <a:blip r:embed="rId4">
            <a:alphaModFix/>
          </a:blip>
          <a:srcRect b="0" l="0" r="0" t="0"/>
          <a:stretch/>
        </p:blipFill>
        <p:spPr>
          <a:xfrm>
            <a:off x="8159587" y="2571701"/>
            <a:ext cx="482848" cy="482833"/>
          </a:xfrm>
          <a:prstGeom prst="rect">
            <a:avLst/>
          </a:prstGeom>
          <a:noFill/>
          <a:ln>
            <a:noFill/>
          </a:ln>
        </p:spPr>
      </p:pic>
      <p:sp>
        <p:nvSpPr>
          <p:cNvPr id="2098" name="Google Shape;2098;p183"/>
          <p:cNvSpPr txBox="1"/>
          <p:nvPr/>
        </p:nvSpPr>
        <p:spPr>
          <a:xfrm>
            <a:off x="8787906" y="2954203"/>
            <a:ext cx="68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Jobs API</a:t>
            </a:r>
            <a:endParaRPr sz="1000">
              <a:solidFill>
                <a:srgbClr val="1B5162"/>
              </a:solidFill>
              <a:latin typeface="DM Sans Medium"/>
              <a:ea typeface="DM Sans Medium"/>
              <a:cs typeface="DM Sans Medium"/>
              <a:sym typeface="DM Sans Medium"/>
            </a:endParaRPr>
          </a:p>
        </p:txBody>
      </p:sp>
      <p:sp>
        <p:nvSpPr>
          <p:cNvPr id="2099" name="Google Shape;2099;p183"/>
          <p:cNvSpPr txBox="1"/>
          <p:nvPr/>
        </p:nvSpPr>
        <p:spPr>
          <a:xfrm>
            <a:off x="9409888" y="2960895"/>
            <a:ext cx="6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Clusters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API</a:t>
            </a:r>
            <a:endParaRPr sz="1000">
              <a:solidFill>
                <a:srgbClr val="1B5162"/>
              </a:solidFill>
              <a:latin typeface="DM Sans Medium"/>
              <a:ea typeface="DM Sans Medium"/>
              <a:cs typeface="DM Sans Medium"/>
              <a:sym typeface="DM Sans Medium"/>
            </a:endParaRPr>
          </a:p>
        </p:txBody>
      </p:sp>
      <p:pic>
        <p:nvPicPr>
          <p:cNvPr id="2100" name="Google Shape;2100;p183"/>
          <p:cNvPicPr preferRelativeResize="0"/>
          <p:nvPr/>
        </p:nvPicPr>
        <p:blipFill rotWithShape="1">
          <a:blip r:embed="rId5">
            <a:alphaModFix/>
          </a:blip>
          <a:srcRect b="0" l="0" r="0" t="0"/>
          <a:stretch/>
        </p:blipFill>
        <p:spPr>
          <a:xfrm>
            <a:off x="8892036" y="2548487"/>
            <a:ext cx="482848" cy="482848"/>
          </a:xfrm>
          <a:prstGeom prst="rect">
            <a:avLst/>
          </a:prstGeom>
          <a:noFill/>
          <a:ln>
            <a:noFill/>
          </a:ln>
        </p:spPr>
      </p:pic>
      <p:pic>
        <p:nvPicPr>
          <p:cNvPr id="2101" name="Google Shape;2101;p183"/>
          <p:cNvPicPr preferRelativeResize="0"/>
          <p:nvPr/>
        </p:nvPicPr>
        <p:blipFill rotWithShape="1">
          <a:blip r:embed="rId7">
            <a:alphaModFix/>
          </a:blip>
          <a:srcRect b="0" l="0" r="84278" t="0"/>
          <a:stretch/>
        </p:blipFill>
        <p:spPr>
          <a:xfrm>
            <a:off x="7895625" y="2111536"/>
            <a:ext cx="197750" cy="197849"/>
          </a:xfrm>
          <a:prstGeom prst="rect">
            <a:avLst/>
          </a:prstGeom>
          <a:noFill/>
          <a:ln>
            <a:noFill/>
          </a:ln>
        </p:spPr>
      </p:pic>
      <p:sp>
        <p:nvSpPr>
          <p:cNvPr id="2102" name="Google Shape;2102;p183"/>
          <p:cNvSpPr txBox="1"/>
          <p:nvPr/>
        </p:nvSpPr>
        <p:spPr>
          <a:xfrm>
            <a:off x="7611951" y="1520750"/>
            <a:ext cx="23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Secondary Cloud Region</a:t>
            </a:r>
            <a:endParaRPr>
              <a:solidFill>
                <a:srgbClr val="EF6450"/>
              </a:solidFill>
              <a:latin typeface="DM Sans"/>
              <a:ea typeface="DM Sans"/>
              <a:cs typeface="DM Sans"/>
              <a:sym typeface="DM Sans"/>
            </a:endParaRPr>
          </a:p>
        </p:txBody>
      </p:sp>
      <p:sp>
        <p:nvSpPr>
          <p:cNvPr id="2103" name="Google Shape;2103;p183"/>
          <p:cNvSpPr/>
          <p:nvPr/>
        </p:nvSpPr>
        <p:spPr>
          <a:xfrm>
            <a:off x="3989950" y="2703075"/>
            <a:ext cx="36657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83"/>
          <p:cNvSpPr txBox="1"/>
          <p:nvPr/>
        </p:nvSpPr>
        <p:spPr>
          <a:xfrm>
            <a:off x="5774900" y="2368110"/>
            <a:ext cx="5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1B5162"/>
                </a:solidFill>
                <a:latin typeface="DM Sans"/>
                <a:ea typeface="DM Sans"/>
                <a:cs typeface="DM Sans"/>
                <a:sym typeface="DM Sans"/>
              </a:rPr>
              <a:t>Sync</a:t>
            </a:r>
            <a:endParaRPr b="1" sz="1100">
              <a:solidFill>
                <a:srgbClr val="1B5162"/>
              </a:solidFill>
              <a:latin typeface="DM Sans"/>
              <a:ea typeface="DM Sans"/>
              <a:cs typeface="DM Sans"/>
              <a:sym typeface="DM Sans"/>
            </a:endParaRPr>
          </a:p>
        </p:txBody>
      </p:sp>
      <p:cxnSp>
        <p:nvCxnSpPr>
          <p:cNvPr id="2105" name="Google Shape;2105;p183"/>
          <p:cNvCxnSpPr>
            <a:stCxn id="2061" idx="2"/>
            <a:endCxn id="2059" idx="0"/>
          </p:cNvCxnSpPr>
          <p:nvPr/>
        </p:nvCxnSpPr>
        <p:spPr>
          <a:xfrm flipH="1">
            <a:off x="2626275" y="3714825"/>
            <a:ext cx="8100" cy="251400"/>
          </a:xfrm>
          <a:prstGeom prst="straightConnector1">
            <a:avLst/>
          </a:prstGeom>
          <a:noFill/>
          <a:ln cap="flat" cmpd="sng" w="19050">
            <a:solidFill>
              <a:srgbClr val="1B5161"/>
            </a:solidFill>
            <a:prstDash val="solid"/>
            <a:round/>
            <a:headEnd len="med" w="med" type="oval"/>
            <a:tailEnd len="sm" w="sm" type="oval"/>
          </a:ln>
        </p:spPr>
      </p:cxnSp>
      <p:sp>
        <p:nvSpPr>
          <p:cNvPr id="2106" name="Google Shape;2106;p183"/>
          <p:cNvSpPr/>
          <p:nvPr/>
        </p:nvSpPr>
        <p:spPr>
          <a:xfrm>
            <a:off x="2501958" y="3413349"/>
            <a:ext cx="469800" cy="2301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100">
                <a:solidFill>
                  <a:srgbClr val="1B5161"/>
                </a:solidFill>
                <a:latin typeface="DM Sans Medium"/>
                <a:ea typeface="DM Sans Medium"/>
                <a:cs typeface="DM Sans Medium"/>
                <a:sym typeface="DM Sans Medium"/>
              </a:rPr>
              <a:t>IdP</a:t>
            </a:r>
            <a:endParaRPr sz="1100">
              <a:solidFill>
                <a:srgbClr val="1B5161"/>
              </a:solidFill>
              <a:latin typeface="DM Sans Medium"/>
              <a:ea typeface="DM Sans Medium"/>
              <a:cs typeface="DM Sans Medium"/>
              <a:sym typeface="DM Sans Medium"/>
            </a:endParaRPr>
          </a:p>
        </p:txBody>
      </p:sp>
      <p:sp>
        <p:nvSpPr>
          <p:cNvPr id="2107" name="Google Shape;2107;p183"/>
          <p:cNvSpPr/>
          <p:nvPr/>
        </p:nvSpPr>
        <p:spPr>
          <a:xfrm>
            <a:off x="8888183" y="3421520"/>
            <a:ext cx="469800" cy="2301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100">
                <a:solidFill>
                  <a:srgbClr val="1B5161"/>
                </a:solidFill>
                <a:latin typeface="DM Sans Medium"/>
                <a:ea typeface="DM Sans Medium"/>
                <a:cs typeface="DM Sans Medium"/>
                <a:sym typeface="DM Sans Medium"/>
              </a:rPr>
              <a:t>IdP</a:t>
            </a:r>
            <a:endParaRPr sz="1100">
              <a:solidFill>
                <a:srgbClr val="1B5161"/>
              </a:solidFill>
              <a:latin typeface="DM Sans Medium"/>
              <a:ea typeface="DM Sans Medium"/>
              <a:cs typeface="DM Sans Medium"/>
              <a:sym typeface="DM Sans Medium"/>
            </a:endParaRPr>
          </a:p>
        </p:txBody>
      </p:sp>
      <p:sp>
        <p:nvSpPr>
          <p:cNvPr id="2108" name="Google Shape;2108;p183"/>
          <p:cNvSpPr/>
          <p:nvPr/>
        </p:nvSpPr>
        <p:spPr>
          <a:xfrm>
            <a:off x="10174600" y="160175"/>
            <a:ext cx="1919400" cy="771900"/>
          </a:xfrm>
          <a:prstGeom prst="roundRect">
            <a:avLst>
              <a:gd fmla="val 16667" name="adj"/>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DM Sans"/>
                <a:ea typeface="DM Sans"/>
                <a:cs typeface="DM Sans"/>
                <a:sym typeface="DM Sans"/>
              </a:rPr>
              <a:t>RTO</a:t>
            </a:r>
            <a:r>
              <a:rPr lang="en" sz="1200">
                <a:latin typeface="DM Sans"/>
                <a:ea typeface="DM Sans"/>
                <a:cs typeface="DM Sans"/>
                <a:sym typeface="DM Sans"/>
              </a:rPr>
              <a:t> - mins</a:t>
            </a:r>
            <a:endParaRPr sz="1200">
              <a:latin typeface="DM Sans"/>
              <a:ea typeface="DM Sans"/>
              <a:cs typeface="DM Sans"/>
              <a:sym typeface="DM Sans"/>
            </a:endParaRPr>
          </a:p>
          <a:p>
            <a:pPr indent="0" lvl="0" marL="0" rtl="0" algn="l">
              <a:spcBef>
                <a:spcPts val="0"/>
              </a:spcBef>
              <a:spcAft>
                <a:spcPts val="0"/>
              </a:spcAft>
              <a:buNone/>
            </a:pPr>
            <a:r>
              <a:rPr b="1" lang="en" sz="1200">
                <a:latin typeface="DM Sans"/>
                <a:ea typeface="DM Sans"/>
                <a:cs typeface="DM Sans"/>
                <a:sym typeface="DM Sans"/>
              </a:rPr>
              <a:t>RPO</a:t>
            </a:r>
            <a:r>
              <a:rPr lang="en" sz="1200">
                <a:latin typeface="DM Sans"/>
                <a:ea typeface="DM Sans"/>
                <a:cs typeface="DM Sans"/>
                <a:sym typeface="DM Sans"/>
              </a:rPr>
              <a:t> - seconds</a:t>
            </a:r>
            <a:endParaRPr sz="1200">
              <a:latin typeface="DM Sans"/>
              <a:ea typeface="DM Sans"/>
              <a:cs typeface="DM Sans"/>
              <a:sym typeface="DM Sans"/>
            </a:endParaRPr>
          </a:p>
          <a:p>
            <a:pPr indent="0" lvl="0" marL="0" rtl="0" algn="l">
              <a:spcBef>
                <a:spcPts val="0"/>
              </a:spcBef>
              <a:spcAft>
                <a:spcPts val="0"/>
              </a:spcAft>
              <a:buNone/>
            </a:pPr>
            <a:r>
              <a:rPr i="1" lang="en" sz="1000">
                <a:latin typeface="DM Sans"/>
                <a:ea typeface="DM Sans"/>
                <a:cs typeface="DM Sans"/>
                <a:sym typeface="DM Sans"/>
              </a:rPr>
              <a:t>Includes all CP assets (excl. metastore)</a:t>
            </a:r>
            <a:endParaRPr i="1" sz="1000"/>
          </a:p>
        </p:txBody>
      </p:sp>
      <p:sp>
        <p:nvSpPr>
          <p:cNvPr id="2109" name="Google Shape;2109;p183"/>
          <p:cNvSpPr txBox="1"/>
          <p:nvPr/>
        </p:nvSpPr>
        <p:spPr>
          <a:xfrm>
            <a:off x="4655197" y="2885475"/>
            <a:ext cx="2805000" cy="150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DM Sans"/>
                <a:ea typeface="DM Sans"/>
                <a:cs typeface="DM Sans"/>
                <a:sym typeface="DM Sans"/>
              </a:rPr>
              <a:t>Replicated Job Configs, Cluster Configs, Codebase from active to standby CP</a:t>
            </a:r>
            <a:endParaRPr sz="1100">
              <a:latin typeface="DM Sans"/>
              <a:ea typeface="DM Sans"/>
              <a:cs typeface="DM Sans"/>
              <a:sym typeface="DM Sans"/>
            </a:endParaRPr>
          </a:p>
          <a:p>
            <a:pPr indent="0" lvl="0" marL="0" rtl="0" algn="l">
              <a:lnSpc>
                <a:spcPct val="115000"/>
              </a:lnSpc>
              <a:spcBef>
                <a:spcPts val="500"/>
              </a:spcBef>
              <a:spcAft>
                <a:spcPts val="0"/>
              </a:spcAft>
              <a:buNone/>
            </a:pPr>
            <a:r>
              <a:rPr lang="en" sz="1100">
                <a:latin typeface="DM Sans"/>
                <a:ea typeface="DM Sans"/>
                <a:cs typeface="DM Sans"/>
                <a:sym typeface="DM Sans"/>
              </a:rPr>
              <a:t>Seamlessly failover to the newly active CP for continued access to customer workspaces </a:t>
            </a:r>
            <a:endParaRPr sz="1100">
              <a:latin typeface="DM Sans"/>
              <a:ea typeface="DM Sans"/>
              <a:cs typeface="DM Sans"/>
              <a:sym typeface="DM Sans"/>
            </a:endParaRPr>
          </a:p>
          <a:p>
            <a:pPr indent="0" lvl="0" marL="0" rtl="0" algn="l">
              <a:lnSpc>
                <a:spcPct val="115000"/>
              </a:lnSpc>
              <a:spcBef>
                <a:spcPts val="500"/>
              </a:spcBef>
              <a:spcAft>
                <a:spcPts val="0"/>
              </a:spcAft>
              <a:buNone/>
            </a:pPr>
            <a:r>
              <a:t/>
            </a:r>
            <a:endParaRPr>
              <a:latin typeface="DM Sans"/>
              <a:ea typeface="DM Sans"/>
              <a:cs typeface="DM Sans"/>
              <a:sym typeface="DM Sans"/>
            </a:endParaRPr>
          </a:p>
        </p:txBody>
      </p:sp>
      <p:pic>
        <p:nvPicPr>
          <p:cNvPr id="2110" name="Google Shape;2110;p183"/>
          <p:cNvPicPr preferRelativeResize="0"/>
          <p:nvPr/>
        </p:nvPicPr>
        <p:blipFill rotWithShape="1">
          <a:blip r:embed="rId10">
            <a:alphaModFix/>
          </a:blip>
          <a:srcRect b="0" l="0" r="0" t="0"/>
          <a:stretch/>
        </p:blipFill>
        <p:spPr>
          <a:xfrm>
            <a:off x="4339203" y="3481099"/>
            <a:ext cx="353999" cy="353999"/>
          </a:xfrm>
          <a:prstGeom prst="rect">
            <a:avLst/>
          </a:prstGeom>
          <a:noFill/>
          <a:ln>
            <a:noFill/>
          </a:ln>
        </p:spPr>
      </p:pic>
      <p:pic>
        <p:nvPicPr>
          <p:cNvPr id="2111" name="Google Shape;2111;p183"/>
          <p:cNvPicPr preferRelativeResize="0"/>
          <p:nvPr/>
        </p:nvPicPr>
        <p:blipFill rotWithShape="1">
          <a:blip r:embed="rId11">
            <a:alphaModFix/>
          </a:blip>
          <a:srcRect b="0" l="0" r="0" t="0"/>
          <a:stretch/>
        </p:blipFill>
        <p:spPr>
          <a:xfrm>
            <a:off x="4310556" y="2941951"/>
            <a:ext cx="420298" cy="420270"/>
          </a:xfrm>
          <a:prstGeom prst="rect">
            <a:avLst/>
          </a:prstGeom>
          <a:noFill/>
          <a:ln>
            <a:noFill/>
          </a:ln>
        </p:spPr>
      </p:pic>
      <p:pic>
        <p:nvPicPr>
          <p:cNvPr id="2112" name="Google Shape;2112;p183"/>
          <p:cNvPicPr preferRelativeResize="0"/>
          <p:nvPr/>
        </p:nvPicPr>
        <p:blipFill rotWithShape="1">
          <a:blip r:embed="rId12">
            <a:alphaModFix/>
          </a:blip>
          <a:srcRect b="0" l="0" r="0" t="0"/>
          <a:stretch/>
        </p:blipFill>
        <p:spPr>
          <a:xfrm>
            <a:off x="5506070" y="2390526"/>
            <a:ext cx="324300" cy="324290"/>
          </a:xfrm>
          <a:prstGeom prst="rect">
            <a:avLst/>
          </a:prstGeom>
          <a:noFill/>
          <a:ln>
            <a:noFill/>
          </a:ln>
        </p:spPr>
      </p:pic>
      <p:cxnSp>
        <p:nvCxnSpPr>
          <p:cNvPr id="2113" name="Google Shape;2113;p183"/>
          <p:cNvCxnSpPr>
            <a:endCxn id="2059" idx="3"/>
          </p:cNvCxnSpPr>
          <p:nvPr/>
        </p:nvCxnSpPr>
        <p:spPr>
          <a:xfrm flipH="1">
            <a:off x="3827750" y="3730775"/>
            <a:ext cx="5195700" cy="1569300"/>
          </a:xfrm>
          <a:prstGeom prst="bentConnector3">
            <a:avLst>
              <a:gd fmla="val -8" name="adj1"/>
            </a:avLst>
          </a:prstGeom>
          <a:noFill/>
          <a:ln cap="flat" cmpd="sng" w="19050">
            <a:solidFill>
              <a:schemeClr val="accent1"/>
            </a:solidFill>
            <a:prstDash val="dot"/>
            <a:round/>
            <a:headEnd len="med" w="med" type="oval"/>
            <a:tailEnd len="med" w="med" type="oval"/>
          </a:ln>
        </p:spPr>
      </p:cxnSp>
      <p:sp>
        <p:nvSpPr>
          <p:cNvPr id="2114" name="Google Shape;2114;p183"/>
          <p:cNvSpPr txBox="1"/>
          <p:nvPr/>
        </p:nvSpPr>
        <p:spPr>
          <a:xfrm>
            <a:off x="0" y="85775"/>
            <a:ext cx="1486500" cy="600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
                <a:solidFill>
                  <a:srgbClr val="FFAB00"/>
                </a:solidFill>
                <a:latin typeface="DM Sans Medium"/>
                <a:ea typeface="DM Sans Medium"/>
                <a:cs typeface="DM Sans Medium"/>
                <a:sym typeface="DM Sans Medium"/>
              </a:rPr>
              <a:t>Phase 1</a:t>
            </a:r>
            <a:endParaRPr>
              <a:solidFill>
                <a:srgbClr val="FFAB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184"/>
          <p:cNvSpPr/>
          <p:nvPr/>
        </p:nvSpPr>
        <p:spPr>
          <a:xfrm>
            <a:off x="1266550" y="1880975"/>
            <a:ext cx="2723400" cy="4845900"/>
          </a:xfrm>
          <a:prstGeom prst="roundRect">
            <a:avLst>
              <a:gd fmla="val 5209" name="adj"/>
            </a:avLst>
          </a:prstGeom>
          <a:solidFill>
            <a:schemeClr val="lt1"/>
          </a:solidFill>
          <a:ln cap="flat" cmpd="sng" w="9525">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120" name="Google Shape;2120;p184"/>
          <p:cNvSpPr/>
          <p:nvPr/>
        </p:nvSpPr>
        <p:spPr>
          <a:xfrm>
            <a:off x="1425050" y="3966125"/>
            <a:ext cx="2402700" cy="26679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lang="en" sz="1300">
                <a:solidFill>
                  <a:srgbClr val="1B5162"/>
                </a:solidFill>
                <a:latin typeface="DM Sans Medium"/>
                <a:ea typeface="DM Sans Medium"/>
                <a:cs typeface="DM Sans Medium"/>
                <a:sym typeface="DM Sans Medium"/>
              </a:rPr>
              <a:t>Data</a:t>
            </a:r>
            <a:r>
              <a:rPr i="0" lang="en" sz="1300" u="none" cap="none" strike="noStrike">
                <a:solidFill>
                  <a:srgbClr val="1B5162"/>
                </a:solidFill>
                <a:latin typeface="DM Sans Medium"/>
                <a:ea typeface="DM Sans Medium"/>
                <a:cs typeface="DM Sans Medium"/>
                <a:sym typeface="DM Sans Medium"/>
              </a:rPr>
              <a:t> Plane</a:t>
            </a:r>
            <a:endParaRPr i="0" sz="1300" u="none" cap="none" strike="noStrike">
              <a:solidFill>
                <a:srgbClr val="1B5162"/>
              </a:solidFill>
              <a:latin typeface="DM Sans Medium"/>
              <a:ea typeface="DM Sans Medium"/>
              <a:cs typeface="DM Sans Medium"/>
              <a:sym typeface="DM Sans Medium"/>
            </a:endParaRPr>
          </a:p>
        </p:txBody>
      </p:sp>
      <p:sp>
        <p:nvSpPr>
          <p:cNvPr id="2121" name="Google Shape;2121;p184"/>
          <p:cNvSpPr/>
          <p:nvPr/>
        </p:nvSpPr>
        <p:spPr>
          <a:xfrm>
            <a:off x="1584525" y="2403525"/>
            <a:ext cx="20997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122" name="Google Shape;2122;p184"/>
          <p:cNvSpPr txBox="1"/>
          <p:nvPr/>
        </p:nvSpPr>
        <p:spPr>
          <a:xfrm>
            <a:off x="1519325" y="2933578"/>
            <a:ext cx="95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Notebooks,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Queries,</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Experiments</a:t>
            </a:r>
            <a:endParaRPr sz="1000">
              <a:solidFill>
                <a:srgbClr val="1B5162"/>
              </a:solidFill>
              <a:latin typeface="DM Sans Medium"/>
              <a:ea typeface="DM Sans Medium"/>
              <a:cs typeface="DM Sans Medium"/>
              <a:sym typeface="DM Sans Medium"/>
            </a:endParaRPr>
          </a:p>
        </p:txBody>
      </p:sp>
      <p:pic>
        <p:nvPicPr>
          <p:cNvPr id="2123" name="Google Shape;2123;p184"/>
          <p:cNvPicPr preferRelativeResize="0"/>
          <p:nvPr/>
        </p:nvPicPr>
        <p:blipFill rotWithShape="1">
          <a:blip r:embed="rId3">
            <a:alphaModFix/>
          </a:blip>
          <a:srcRect b="0" l="0" r="0" t="0"/>
          <a:stretch/>
        </p:blipFill>
        <p:spPr>
          <a:xfrm>
            <a:off x="3125551" y="2544277"/>
            <a:ext cx="482848" cy="482833"/>
          </a:xfrm>
          <a:prstGeom prst="rect">
            <a:avLst/>
          </a:prstGeom>
          <a:noFill/>
          <a:ln>
            <a:noFill/>
          </a:ln>
        </p:spPr>
      </p:pic>
      <p:pic>
        <p:nvPicPr>
          <p:cNvPr id="2124" name="Google Shape;2124;p184"/>
          <p:cNvPicPr preferRelativeResize="0"/>
          <p:nvPr/>
        </p:nvPicPr>
        <p:blipFill rotWithShape="1">
          <a:blip r:embed="rId4">
            <a:alphaModFix/>
          </a:blip>
          <a:srcRect b="0" l="0" r="0" t="0"/>
          <a:stretch/>
        </p:blipFill>
        <p:spPr>
          <a:xfrm>
            <a:off x="1770424" y="2555801"/>
            <a:ext cx="482848" cy="482833"/>
          </a:xfrm>
          <a:prstGeom prst="rect">
            <a:avLst/>
          </a:prstGeom>
          <a:noFill/>
          <a:ln>
            <a:noFill/>
          </a:ln>
        </p:spPr>
      </p:pic>
      <p:sp>
        <p:nvSpPr>
          <p:cNvPr id="2125" name="Google Shape;2125;p184"/>
          <p:cNvSpPr txBox="1"/>
          <p:nvPr/>
        </p:nvSpPr>
        <p:spPr>
          <a:xfrm>
            <a:off x="2388305" y="2938303"/>
            <a:ext cx="68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Jobs API</a:t>
            </a:r>
            <a:endParaRPr sz="1000">
              <a:solidFill>
                <a:srgbClr val="1B5162"/>
              </a:solidFill>
              <a:latin typeface="DM Sans Medium"/>
              <a:ea typeface="DM Sans Medium"/>
              <a:cs typeface="DM Sans Medium"/>
              <a:sym typeface="DM Sans Medium"/>
            </a:endParaRPr>
          </a:p>
        </p:txBody>
      </p:sp>
      <p:sp>
        <p:nvSpPr>
          <p:cNvPr id="2126" name="Google Shape;2126;p184"/>
          <p:cNvSpPr txBox="1"/>
          <p:nvPr/>
        </p:nvSpPr>
        <p:spPr>
          <a:xfrm>
            <a:off x="3020725" y="2944995"/>
            <a:ext cx="6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Clusters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API</a:t>
            </a:r>
            <a:endParaRPr sz="1000">
              <a:solidFill>
                <a:srgbClr val="1B5162"/>
              </a:solidFill>
              <a:latin typeface="DM Sans Medium"/>
              <a:ea typeface="DM Sans Medium"/>
              <a:cs typeface="DM Sans Medium"/>
              <a:sym typeface="DM Sans Medium"/>
            </a:endParaRPr>
          </a:p>
        </p:txBody>
      </p:sp>
      <p:pic>
        <p:nvPicPr>
          <p:cNvPr id="2127" name="Google Shape;2127;p184"/>
          <p:cNvPicPr preferRelativeResize="0"/>
          <p:nvPr/>
        </p:nvPicPr>
        <p:blipFill rotWithShape="1">
          <a:blip r:embed="rId5">
            <a:alphaModFix/>
          </a:blip>
          <a:srcRect b="0" l="0" r="0" t="0"/>
          <a:stretch/>
        </p:blipFill>
        <p:spPr>
          <a:xfrm>
            <a:off x="2492435" y="2532587"/>
            <a:ext cx="482848" cy="482848"/>
          </a:xfrm>
          <a:prstGeom prst="rect">
            <a:avLst/>
          </a:prstGeom>
          <a:noFill/>
          <a:ln>
            <a:noFill/>
          </a:ln>
        </p:spPr>
      </p:pic>
      <p:pic>
        <p:nvPicPr>
          <p:cNvPr id="2128" name="Google Shape;2128;p184"/>
          <p:cNvPicPr preferRelativeResize="0"/>
          <p:nvPr/>
        </p:nvPicPr>
        <p:blipFill rotWithShape="1">
          <a:blip r:embed="rId6">
            <a:alphaModFix/>
          </a:blip>
          <a:srcRect b="0" l="0" r="0" t="0"/>
          <a:stretch/>
        </p:blipFill>
        <p:spPr>
          <a:xfrm>
            <a:off x="5542090" y="410799"/>
            <a:ext cx="771976" cy="771976"/>
          </a:xfrm>
          <a:prstGeom prst="rect">
            <a:avLst/>
          </a:prstGeom>
          <a:noFill/>
          <a:ln>
            <a:noFill/>
          </a:ln>
        </p:spPr>
      </p:pic>
      <p:sp>
        <p:nvSpPr>
          <p:cNvPr id="2129" name="Google Shape;2129;p184"/>
          <p:cNvSpPr/>
          <p:nvPr/>
        </p:nvSpPr>
        <p:spPr>
          <a:xfrm rot="-7342277">
            <a:off x="4693012" y="815553"/>
            <a:ext cx="263913" cy="1208591"/>
          </a:xfrm>
          <a:prstGeom prst="upArrow">
            <a:avLst>
              <a:gd fmla="val 50000" name="adj1"/>
              <a:gd fmla="val 72879" name="adj2"/>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184"/>
          <p:cNvSpPr/>
          <p:nvPr/>
        </p:nvSpPr>
        <p:spPr>
          <a:xfrm rot="7313523">
            <a:off x="6773743" y="820866"/>
            <a:ext cx="257230" cy="1153325"/>
          </a:xfrm>
          <a:prstGeom prst="upArrow">
            <a:avLst>
              <a:gd fmla="val 50000" name="adj1"/>
              <a:gd fmla="val 72879"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184"/>
          <p:cNvSpPr txBox="1"/>
          <p:nvPr/>
        </p:nvSpPr>
        <p:spPr>
          <a:xfrm rot="-2021404">
            <a:off x="4289067" y="1054469"/>
            <a:ext cx="942131" cy="18471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No Traffic</a:t>
            </a:r>
            <a:endParaRPr sz="1200">
              <a:solidFill>
                <a:schemeClr val="dk1"/>
              </a:solidFill>
              <a:latin typeface="DM Sans"/>
              <a:ea typeface="DM Sans"/>
              <a:cs typeface="DM Sans"/>
              <a:sym typeface="DM Sans"/>
            </a:endParaRPr>
          </a:p>
        </p:txBody>
      </p:sp>
      <p:sp>
        <p:nvSpPr>
          <p:cNvPr id="2132" name="Google Shape;2132;p184"/>
          <p:cNvSpPr txBox="1"/>
          <p:nvPr/>
        </p:nvSpPr>
        <p:spPr>
          <a:xfrm rot="2026266">
            <a:off x="6699307" y="1116073"/>
            <a:ext cx="705912" cy="18454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Active</a:t>
            </a:r>
            <a:endParaRPr sz="1200">
              <a:solidFill>
                <a:schemeClr val="dk1"/>
              </a:solidFill>
              <a:latin typeface="DM Sans"/>
              <a:ea typeface="DM Sans"/>
              <a:cs typeface="DM Sans"/>
              <a:sym typeface="DM Sans"/>
            </a:endParaRPr>
          </a:p>
        </p:txBody>
      </p:sp>
      <p:pic>
        <p:nvPicPr>
          <p:cNvPr id="2133" name="Google Shape;2133;p184"/>
          <p:cNvPicPr preferRelativeResize="0"/>
          <p:nvPr/>
        </p:nvPicPr>
        <p:blipFill rotWithShape="1">
          <a:blip r:embed="rId7">
            <a:alphaModFix/>
          </a:blip>
          <a:srcRect b="0" l="0" r="84278" t="0"/>
          <a:stretch/>
        </p:blipFill>
        <p:spPr>
          <a:xfrm>
            <a:off x="1486449" y="2085622"/>
            <a:ext cx="250987" cy="251122"/>
          </a:xfrm>
          <a:prstGeom prst="rect">
            <a:avLst/>
          </a:prstGeom>
          <a:noFill/>
          <a:ln>
            <a:noFill/>
          </a:ln>
        </p:spPr>
      </p:pic>
      <p:sp>
        <p:nvSpPr>
          <p:cNvPr id="2134" name="Google Shape;2134;p184"/>
          <p:cNvSpPr/>
          <p:nvPr/>
        </p:nvSpPr>
        <p:spPr>
          <a:xfrm>
            <a:off x="1584500" y="4368725"/>
            <a:ext cx="2099700" cy="1099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Compute</a:t>
            </a:r>
            <a:endParaRPr sz="1300">
              <a:solidFill>
                <a:srgbClr val="1B5162"/>
              </a:solidFill>
              <a:latin typeface="DM Sans Medium"/>
              <a:ea typeface="DM Sans Medium"/>
              <a:cs typeface="DM Sans Medium"/>
              <a:sym typeface="DM Sans Medium"/>
            </a:endParaRPr>
          </a:p>
        </p:txBody>
      </p:sp>
      <p:pic>
        <p:nvPicPr>
          <p:cNvPr id="2135" name="Google Shape;2135;p184"/>
          <p:cNvPicPr preferRelativeResize="0"/>
          <p:nvPr/>
        </p:nvPicPr>
        <p:blipFill rotWithShape="1">
          <a:blip r:embed="rId8">
            <a:alphaModFix/>
          </a:blip>
          <a:srcRect b="0" l="0" r="0" t="0"/>
          <a:stretch/>
        </p:blipFill>
        <p:spPr>
          <a:xfrm>
            <a:off x="1735311" y="4739138"/>
            <a:ext cx="420298" cy="430966"/>
          </a:xfrm>
          <a:prstGeom prst="rect">
            <a:avLst/>
          </a:prstGeom>
          <a:noFill/>
          <a:ln>
            <a:noFill/>
          </a:ln>
        </p:spPr>
      </p:pic>
      <p:sp>
        <p:nvSpPr>
          <p:cNvPr id="2136" name="Google Shape;2136;p184"/>
          <p:cNvSpPr txBox="1"/>
          <p:nvPr/>
        </p:nvSpPr>
        <p:spPr>
          <a:xfrm>
            <a:off x="16198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137" name="Google Shape;2137;p184"/>
          <p:cNvPicPr preferRelativeResize="0"/>
          <p:nvPr/>
        </p:nvPicPr>
        <p:blipFill rotWithShape="1">
          <a:blip r:embed="rId8">
            <a:alphaModFix/>
          </a:blip>
          <a:srcRect b="0" l="0" r="0" t="0"/>
          <a:stretch/>
        </p:blipFill>
        <p:spPr>
          <a:xfrm>
            <a:off x="2316032" y="4739137"/>
            <a:ext cx="420298" cy="430966"/>
          </a:xfrm>
          <a:prstGeom prst="rect">
            <a:avLst/>
          </a:prstGeom>
          <a:noFill/>
          <a:ln>
            <a:noFill/>
          </a:ln>
        </p:spPr>
      </p:pic>
      <p:sp>
        <p:nvSpPr>
          <p:cNvPr id="2138" name="Google Shape;2138;p184"/>
          <p:cNvSpPr txBox="1"/>
          <p:nvPr/>
        </p:nvSpPr>
        <p:spPr>
          <a:xfrm>
            <a:off x="2200633"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139" name="Google Shape;2139;p184"/>
          <p:cNvPicPr preferRelativeResize="0"/>
          <p:nvPr/>
        </p:nvPicPr>
        <p:blipFill rotWithShape="1">
          <a:blip r:embed="rId7">
            <a:alphaModFix/>
          </a:blip>
          <a:srcRect b="0" l="0" r="84278" t="0"/>
          <a:stretch/>
        </p:blipFill>
        <p:spPr>
          <a:xfrm>
            <a:off x="1494249" y="4044301"/>
            <a:ext cx="250987" cy="251122"/>
          </a:xfrm>
          <a:prstGeom prst="rect">
            <a:avLst/>
          </a:prstGeom>
          <a:noFill/>
          <a:ln>
            <a:noFill/>
          </a:ln>
        </p:spPr>
      </p:pic>
      <p:sp>
        <p:nvSpPr>
          <p:cNvPr id="2140" name="Google Shape;2140;p184"/>
          <p:cNvSpPr/>
          <p:nvPr/>
        </p:nvSpPr>
        <p:spPr>
          <a:xfrm>
            <a:off x="1584525" y="5606225"/>
            <a:ext cx="20997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2141" name="Google Shape;2141;p184"/>
          <p:cNvPicPr preferRelativeResize="0"/>
          <p:nvPr/>
        </p:nvPicPr>
        <p:blipFill rotWithShape="1">
          <a:blip r:embed="rId9">
            <a:alphaModFix/>
          </a:blip>
          <a:srcRect b="0" l="0" r="0" t="0"/>
          <a:stretch/>
        </p:blipFill>
        <p:spPr>
          <a:xfrm>
            <a:off x="1959762" y="5894813"/>
            <a:ext cx="523228" cy="523199"/>
          </a:xfrm>
          <a:prstGeom prst="rect">
            <a:avLst/>
          </a:prstGeom>
          <a:noFill/>
          <a:ln>
            <a:noFill/>
          </a:ln>
        </p:spPr>
      </p:pic>
      <p:sp>
        <p:nvSpPr>
          <p:cNvPr id="2142" name="Google Shape;2142;p184"/>
          <p:cNvSpPr txBox="1"/>
          <p:nvPr/>
        </p:nvSpPr>
        <p:spPr>
          <a:xfrm>
            <a:off x="2298024" y="6229936"/>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2143" name="Google Shape;2143;p184"/>
          <p:cNvGrpSpPr/>
          <p:nvPr/>
        </p:nvGrpSpPr>
        <p:grpSpPr>
          <a:xfrm>
            <a:off x="2433664" y="6137036"/>
            <a:ext cx="197768" cy="38762"/>
            <a:chOff x="268600" y="5129784"/>
            <a:chExt cx="197768" cy="38766"/>
          </a:xfrm>
        </p:grpSpPr>
        <p:cxnSp>
          <p:nvCxnSpPr>
            <p:cNvPr id="2144" name="Google Shape;2144;p184"/>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145" name="Google Shape;2145;p184"/>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146" name="Google Shape;2146;p184"/>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147" name="Google Shape;2147;p184"/>
          <p:cNvPicPr preferRelativeResize="0"/>
          <p:nvPr/>
        </p:nvPicPr>
        <p:blipFill rotWithShape="1">
          <a:blip r:embed="rId9">
            <a:alphaModFix/>
          </a:blip>
          <a:srcRect b="0" l="0" r="0" t="0"/>
          <a:stretch/>
        </p:blipFill>
        <p:spPr>
          <a:xfrm>
            <a:off x="2569362" y="5894813"/>
            <a:ext cx="523228" cy="523199"/>
          </a:xfrm>
          <a:prstGeom prst="rect">
            <a:avLst/>
          </a:prstGeom>
          <a:noFill/>
          <a:ln>
            <a:noFill/>
          </a:ln>
        </p:spPr>
      </p:pic>
      <p:sp>
        <p:nvSpPr>
          <p:cNvPr id="2148" name="Google Shape;2148;p184"/>
          <p:cNvSpPr txBox="1"/>
          <p:nvPr>
            <p:ph type="title"/>
          </p:nvPr>
        </p:nvSpPr>
        <p:spPr>
          <a:xfrm>
            <a:off x="1570450" y="87905"/>
            <a:ext cx="84216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HA - Failover Scenario - Primary CP Failure</a:t>
            </a:r>
            <a:endParaRPr sz="3000"/>
          </a:p>
        </p:txBody>
      </p:sp>
      <p:pic>
        <p:nvPicPr>
          <p:cNvPr id="2149" name="Google Shape;2149;p184"/>
          <p:cNvPicPr preferRelativeResize="0"/>
          <p:nvPr/>
        </p:nvPicPr>
        <p:blipFill rotWithShape="1">
          <a:blip r:embed="rId8">
            <a:alphaModFix/>
          </a:blip>
          <a:srcRect b="0" l="0" r="0" t="0"/>
          <a:stretch/>
        </p:blipFill>
        <p:spPr>
          <a:xfrm>
            <a:off x="2897087" y="4739137"/>
            <a:ext cx="420298" cy="430966"/>
          </a:xfrm>
          <a:prstGeom prst="rect">
            <a:avLst/>
          </a:prstGeom>
          <a:noFill/>
          <a:ln>
            <a:noFill/>
          </a:ln>
        </p:spPr>
      </p:pic>
      <p:sp>
        <p:nvSpPr>
          <p:cNvPr id="2150" name="Google Shape;2150;p184"/>
          <p:cNvSpPr txBox="1"/>
          <p:nvPr/>
        </p:nvSpPr>
        <p:spPr>
          <a:xfrm>
            <a:off x="2781688"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sp>
        <p:nvSpPr>
          <p:cNvPr id="2151" name="Google Shape;2151;p184"/>
          <p:cNvSpPr/>
          <p:nvPr/>
        </p:nvSpPr>
        <p:spPr>
          <a:xfrm>
            <a:off x="7655725" y="1896875"/>
            <a:ext cx="2723400" cy="2147400"/>
          </a:xfrm>
          <a:prstGeom prst="roundRect">
            <a:avLst>
              <a:gd fmla="val 5209" name="adj"/>
            </a:avLst>
          </a:prstGeom>
          <a:solidFill>
            <a:schemeClr val="lt1"/>
          </a:solidFill>
          <a:ln cap="flat" cmpd="sng" w="9525">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152" name="Google Shape;2152;p184"/>
          <p:cNvSpPr/>
          <p:nvPr/>
        </p:nvSpPr>
        <p:spPr>
          <a:xfrm>
            <a:off x="7814213" y="2037850"/>
            <a:ext cx="2402700" cy="18126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a:solidFill>
                  <a:srgbClr val="1B5162"/>
                </a:solidFill>
                <a:latin typeface="DM Sans Medium"/>
                <a:ea typeface="DM Sans Medium"/>
                <a:cs typeface="DM Sans Medium"/>
                <a:sym typeface="DM Sans Medium"/>
              </a:rPr>
              <a:t>       </a:t>
            </a:r>
            <a:r>
              <a:rPr lang="en" sz="1200">
                <a:solidFill>
                  <a:srgbClr val="1B5162"/>
                </a:solidFill>
                <a:latin typeface="DM Sans Medium"/>
                <a:ea typeface="DM Sans Medium"/>
                <a:cs typeface="DM Sans Medium"/>
                <a:sym typeface="DM Sans Medium"/>
              </a:rPr>
              <a:t>Redundant </a:t>
            </a:r>
            <a:r>
              <a:rPr i="0" lang="en" sz="1200" u="none" cap="none" strike="noStrike">
                <a:solidFill>
                  <a:srgbClr val="1B5162"/>
                </a:solidFill>
                <a:latin typeface="DM Sans Medium"/>
                <a:ea typeface="DM Sans Medium"/>
                <a:cs typeface="DM Sans Medium"/>
                <a:sym typeface="DM Sans Medium"/>
              </a:rPr>
              <a:t>Control Plane</a:t>
            </a:r>
            <a:endParaRPr i="0" sz="1200" u="none" cap="none" strike="noStrike">
              <a:solidFill>
                <a:srgbClr val="1B5162"/>
              </a:solidFill>
              <a:latin typeface="DM Sans Medium"/>
              <a:ea typeface="DM Sans Medium"/>
              <a:cs typeface="DM Sans Medium"/>
              <a:sym typeface="DM Sans Medium"/>
            </a:endParaRPr>
          </a:p>
        </p:txBody>
      </p:sp>
      <p:sp>
        <p:nvSpPr>
          <p:cNvPr id="2153" name="Google Shape;2153;p184"/>
          <p:cNvSpPr/>
          <p:nvPr/>
        </p:nvSpPr>
        <p:spPr>
          <a:xfrm>
            <a:off x="7973688" y="2419425"/>
            <a:ext cx="20997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154" name="Google Shape;2154;p184"/>
          <p:cNvSpPr txBox="1"/>
          <p:nvPr/>
        </p:nvSpPr>
        <p:spPr>
          <a:xfrm>
            <a:off x="7908487" y="2949478"/>
            <a:ext cx="95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Notebooks,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Queries,</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Experiments</a:t>
            </a:r>
            <a:endParaRPr sz="1000">
              <a:solidFill>
                <a:srgbClr val="1B5162"/>
              </a:solidFill>
              <a:latin typeface="DM Sans Medium"/>
              <a:ea typeface="DM Sans Medium"/>
              <a:cs typeface="DM Sans Medium"/>
              <a:sym typeface="DM Sans Medium"/>
            </a:endParaRPr>
          </a:p>
        </p:txBody>
      </p:sp>
      <p:pic>
        <p:nvPicPr>
          <p:cNvPr id="2155" name="Google Shape;2155;p184"/>
          <p:cNvPicPr preferRelativeResize="0"/>
          <p:nvPr/>
        </p:nvPicPr>
        <p:blipFill rotWithShape="1">
          <a:blip r:embed="rId3">
            <a:alphaModFix/>
          </a:blip>
          <a:srcRect b="0" l="0" r="0" t="0"/>
          <a:stretch/>
        </p:blipFill>
        <p:spPr>
          <a:xfrm>
            <a:off x="9514714" y="2560177"/>
            <a:ext cx="482848" cy="482833"/>
          </a:xfrm>
          <a:prstGeom prst="rect">
            <a:avLst/>
          </a:prstGeom>
          <a:noFill/>
          <a:ln>
            <a:noFill/>
          </a:ln>
        </p:spPr>
      </p:pic>
      <p:pic>
        <p:nvPicPr>
          <p:cNvPr id="2156" name="Google Shape;2156;p184"/>
          <p:cNvPicPr preferRelativeResize="0"/>
          <p:nvPr/>
        </p:nvPicPr>
        <p:blipFill rotWithShape="1">
          <a:blip r:embed="rId4">
            <a:alphaModFix/>
          </a:blip>
          <a:srcRect b="0" l="0" r="0" t="0"/>
          <a:stretch/>
        </p:blipFill>
        <p:spPr>
          <a:xfrm>
            <a:off x="8159587" y="2571701"/>
            <a:ext cx="482848" cy="482833"/>
          </a:xfrm>
          <a:prstGeom prst="rect">
            <a:avLst/>
          </a:prstGeom>
          <a:noFill/>
          <a:ln>
            <a:noFill/>
          </a:ln>
        </p:spPr>
      </p:pic>
      <p:sp>
        <p:nvSpPr>
          <p:cNvPr id="2157" name="Google Shape;2157;p184"/>
          <p:cNvSpPr txBox="1"/>
          <p:nvPr/>
        </p:nvSpPr>
        <p:spPr>
          <a:xfrm>
            <a:off x="8787906" y="2954203"/>
            <a:ext cx="68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Jobs API</a:t>
            </a:r>
            <a:endParaRPr sz="1000">
              <a:solidFill>
                <a:srgbClr val="1B5162"/>
              </a:solidFill>
              <a:latin typeface="DM Sans Medium"/>
              <a:ea typeface="DM Sans Medium"/>
              <a:cs typeface="DM Sans Medium"/>
              <a:sym typeface="DM Sans Medium"/>
            </a:endParaRPr>
          </a:p>
        </p:txBody>
      </p:sp>
      <p:sp>
        <p:nvSpPr>
          <p:cNvPr id="2158" name="Google Shape;2158;p184"/>
          <p:cNvSpPr txBox="1"/>
          <p:nvPr/>
        </p:nvSpPr>
        <p:spPr>
          <a:xfrm>
            <a:off x="9409888" y="2960895"/>
            <a:ext cx="6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Clusters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API</a:t>
            </a:r>
            <a:endParaRPr sz="1000">
              <a:solidFill>
                <a:srgbClr val="1B5162"/>
              </a:solidFill>
              <a:latin typeface="DM Sans Medium"/>
              <a:ea typeface="DM Sans Medium"/>
              <a:cs typeface="DM Sans Medium"/>
              <a:sym typeface="DM Sans Medium"/>
            </a:endParaRPr>
          </a:p>
        </p:txBody>
      </p:sp>
      <p:pic>
        <p:nvPicPr>
          <p:cNvPr id="2159" name="Google Shape;2159;p184"/>
          <p:cNvPicPr preferRelativeResize="0"/>
          <p:nvPr/>
        </p:nvPicPr>
        <p:blipFill rotWithShape="1">
          <a:blip r:embed="rId5">
            <a:alphaModFix/>
          </a:blip>
          <a:srcRect b="0" l="0" r="0" t="0"/>
          <a:stretch/>
        </p:blipFill>
        <p:spPr>
          <a:xfrm>
            <a:off x="8892036" y="2548487"/>
            <a:ext cx="482848" cy="482848"/>
          </a:xfrm>
          <a:prstGeom prst="rect">
            <a:avLst/>
          </a:prstGeom>
          <a:noFill/>
          <a:ln>
            <a:noFill/>
          </a:ln>
        </p:spPr>
      </p:pic>
      <p:pic>
        <p:nvPicPr>
          <p:cNvPr id="2160" name="Google Shape;2160;p184"/>
          <p:cNvPicPr preferRelativeResize="0"/>
          <p:nvPr/>
        </p:nvPicPr>
        <p:blipFill rotWithShape="1">
          <a:blip r:embed="rId7">
            <a:alphaModFix/>
          </a:blip>
          <a:srcRect b="0" l="0" r="84278" t="0"/>
          <a:stretch/>
        </p:blipFill>
        <p:spPr>
          <a:xfrm>
            <a:off x="7895625" y="2111536"/>
            <a:ext cx="197750" cy="197849"/>
          </a:xfrm>
          <a:prstGeom prst="rect">
            <a:avLst/>
          </a:prstGeom>
          <a:noFill/>
          <a:ln>
            <a:noFill/>
          </a:ln>
        </p:spPr>
      </p:pic>
      <p:sp>
        <p:nvSpPr>
          <p:cNvPr id="2161" name="Google Shape;2161;p184"/>
          <p:cNvSpPr/>
          <p:nvPr/>
        </p:nvSpPr>
        <p:spPr>
          <a:xfrm>
            <a:off x="3989950" y="2703075"/>
            <a:ext cx="36657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84"/>
          <p:cNvSpPr txBox="1"/>
          <p:nvPr/>
        </p:nvSpPr>
        <p:spPr>
          <a:xfrm>
            <a:off x="5774900" y="2368110"/>
            <a:ext cx="5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1B5162"/>
                </a:solidFill>
                <a:latin typeface="DM Sans"/>
                <a:ea typeface="DM Sans"/>
                <a:cs typeface="DM Sans"/>
                <a:sym typeface="DM Sans"/>
              </a:rPr>
              <a:t>Sync</a:t>
            </a:r>
            <a:endParaRPr b="1" sz="1100">
              <a:solidFill>
                <a:srgbClr val="1B5162"/>
              </a:solidFill>
              <a:latin typeface="DM Sans"/>
              <a:ea typeface="DM Sans"/>
              <a:cs typeface="DM Sans"/>
              <a:sym typeface="DM Sans"/>
            </a:endParaRPr>
          </a:p>
        </p:txBody>
      </p:sp>
      <p:cxnSp>
        <p:nvCxnSpPr>
          <p:cNvPr id="2163" name="Google Shape;2163;p184"/>
          <p:cNvCxnSpPr>
            <a:stCxn id="2121" idx="2"/>
            <a:endCxn id="2120" idx="0"/>
          </p:cNvCxnSpPr>
          <p:nvPr/>
        </p:nvCxnSpPr>
        <p:spPr>
          <a:xfrm flipH="1">
            <a:off x="2626275" y="3714825"/>
            <a:ext cx="8100" cy="251400"/>
          </a:xfrm>
          <a:prstGeom prst="straightConnector1">
            <a:avLst/>
          </a:prstGeom>
          <a:noFill/>
          <a:ln cap="flat" cmpd="sng" w="19050">
            <a:solidFill>
              <a:srgbClr val="1B5161"/>
            </a:solidFill>
            <a:prstDash val="dot"/>
            <a:round/>
            <a:headEnd len="med" w="med" type="oval"/>
            <a:tailEnd len="sm" w="sm" type="oval"/>
          </a:ln>
        </p:spPr>
      </p:cxnSp>
      <p:sp>
        <p:nvSpPr>
          <p:cNvPr id="2164" name="Google Shape;2164;p184"/>
          <p:cNvSpPr/>
          <p:nvPr/>
        </p:nvSpPr>
        <p:spPr>
          <a:xfrm>
            <a:off x="2501958" y="3413349"/>
            <a:ext cx="469800" cy="2301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100">
                <a:solidFill>
                  <a:srgbClr val="1B5161"/>
                </a:solidFill>
                <a:latin typeface="DM Sans Medium"/>
                <a:ea typeface="DM Sans Medium"/>
                <a:cs typeface="DM Sans Medium"/>
                <a:sym typeface="DM Sans Medium"/>
              </a:rPr>
              <a:t>IdP</a:t>
            </a:r>
            <a:endParaRPr sz="1100">
              <a:solidFill>
                <a:srgbClr val="1B5161"/>
              </a:solidFill>
              <a:latin typeface="DM Sans Medium"/>
              <a:ea typeface="DM Sans Medium"/>
              <a:cs typeface="DM Sans Medium"/>
              <a:sym typeface="DM Sans Medium"/>
            </a:endParaRPr>
          </a:p>
        </p:txBody>
      </p:sp>
      <p:sp>
        <p:nvSpPr>
          <p:cNvPr id="2165" name="Google Shape;2165;p184"/>
          <p:cNvSpPr/>
          <p:nvPr/>
        </p:nvSpPr>
        <p:spPr>
          <a:xfrm>
            <a:off x="8888183" y="3421520"/>
            <a:ext cx="469800" cy="2301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100">
                <a:solidFill>
                  <a:srgbClr val="1B5161"/>
                </a:solidFill>
                <a:latin typeface="DM Sans Medium"/>
                <a:ea typeface="DM Sans Medium"/>
                <a:cs typeface="DM Sans Medium"/>
                <a:sym typeface="DM Sans Medium"/>
              </a:rPr>
              <a:t>IdP</a:t>
            </a:r>
            <a:endParaRPr sz="1100">
              <a:solidFill>
                <a:srgbClr val="1B5161"/>
              </a:solidFill>
              <a:latin typeface="DM Sans Medium"/>
              <a:ea typeface="DM Sans Medium"/>
              <a:cs typeface="DM Sans Medium"/>
              <a:sym typeface="DM Sans Medium"/>
            </a:endParaRPr>
          </a:p>
        </p:txBody>
      </p:sp>
      <p:sp>
        <p:nvSpPr>
          <p:cNvPr id="2166" name="Google Shape;2166;p184"/>
          <p:cNvSpPr/>
          <p:nvPr/>
        </p:nvSpPr>
        <p:spPr>
          <a:xfrm>
            <a:off x="10174600" y="160175"/>
            <a:ext cx="1919400" cy="771900"/>
          </a:xfrm>
          <a:prstGeom prst="roundRect">
            <a:avLst>
              <a:gd fmla="val 16667" name="adj"/>
            </a:avLst>
          </a:prstGeom>
          <a:solidFill>
            <a:schemeClr val="accent4"/>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DM Sans"/>
                <a:ea typeface="DM Sans"/>
                <a:cs typeface="DM Sans"/>
                <a:sym typeface="DM Sans"/>
              </a:rPr>
              <a:t>RTO</a:t>
            </a:r>
            <a:r>
              <a:rPr lang="en" sz="1200">
                <a:latin typeface="DM Sans"/>
                <a:ea typeface="DM Sans"/>
                <a:cs typeface="DM Sans"/>
                <a:sym typeface="DM Sans"/>
              </a:rPr>
              <a:t> - mins</a:t>
            </a:r>
            <a:endParaRPr sz="1200">
              <a:latin typeface="DM Sans"/>
              <a:ea typeface="DM Sans"/>
              <a:cs typeface="DM Sans"/>
              <a:sym typeface="DM Sans"/>
            </a:endParaRPr>
          </a:p>
          <a:p>
            <a:pPr indent="0" lvl="0" marL="0" rtl="0" algn="l">
              <a:spcBef>
                <a:spcPts val="0"/>
              </a:spcBef>
              <a:spcAft>
                <a:spcPts val="0"/>
              </a:spcAft>
              <a:buNone/>
            </a:pPr>
            <a:r>
              <a:rPr b="1" lang="en" sz="1200">
                <a:latin typeface="DM Sans"/>
                <a:ea typeface="DM Sans"/>
                <a:cs typeface="DM Sans"/>
                <a:sym typeface="DM Sans"/>
              </a:rPr>
              <a:t>RPO</a:t>
            </a:r>
            <a:r>
              <a:rPr lang="en" sz="1200">
                <a:latin typeface="DM Sans"/>
                <a:ea typeface="DM Sans"/>
                <a:cs typeface="DM Sans"/>
                <a:sym typeface="DM Sans"/>
              </a:rPr>
              <a:t> - seconds</a:t>
            </a:r>
            <a:endParaRPr sz="1200">
              <a:latin typeface="DM Sans"/>
              <a:ea typeface="DM Sans"/>
              <a:cs typeface="DM Sans"/>
              <a:sym typeface="DM Sans"/>
            </a:endParaRPr>
          </a:p>
          <a:p>
            <a:pPr indent="0" lvl="0" marL="0" rtl="0" algn="l">
              <a:spcBef>
                <a:spcPts val="0"/>
              </a:spcBef>
              <a:spcAft>
                <a:spcPts val="0"/>
              </a:spcAft>
              <a:buNone/>
            </a:pPr>
            <a:r>
              <a:rPr i="1" lang="en" sz="1000">
                <a:latin typeface="DM Sans"/>
                <a:ea typeface="DM Sans"/>
                <a:cs typeface="DM Sans"/>
                <a:sym typeface="DM Sans"/>
              </a:rPr>
              <a:t>Includes all CP assets (excl. metastore)</a:t>
            </a:r>
            <a:endParaRPr i="1" sz="1000"/>
          </a:p>
        </p:txBody>
      </p:sp>
      <p:sp>
        <p:nvSpPr>
          <p:cNvPr id="2167" name="Google Shape;2167;p184"/>
          <p:cNvSpPr txBox="1"/>
          <p:nvPr/>
        </p:nvSpPr>
        <p:spPr>
          <a:xfrm>
            <a:off x="4655197" y="2885475"/>
            <a:ext cx="2805000" cy="150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DM Sans"/>
                <a:ea typeface="DM Sans"/>
                <a:cs typeface="DM Sans"/>
                <a:sym typeface="DM Sans"/>
              </a:rPr>
              <a:t>Replicated Job Configs, Cluster Configs, Codebase from active to standby CP</a:t>
            </a:r>
            <a:endParaRPr sz="1100">
              <a:latin typeface="DM Sans"/>
              <a:ea typeface="DM Sans"/>
              <a:cs typeface="DM Sans"/>
              <a:sym typeface="DM Sans"/>
            </a:endParaRPr>
          </a:p>
          <a:p>
            <a:pPr indent="0" lvl="0" marL="0" rtl="0" algn="l">
              <a:lnSpc>
                <a:spcPct val="115000"/>
              </a:lnSpc>
              <a:spcBef>
                <a:spcPts val="500"/>
              </a:spcBef>
              <a:spcAft>
                <a:spcPts val="0"/>
              </a:spcAft>
              <a:buNone/>
            </a:pPr>
            <a:r>
              <a:rPr lang="en" sz="1100">
                <a:latin typeface="DM Sans"/>
                <a:ea typeface="DM Sans"/>
                <a:cs typeface="DM Sans"/>
                <a:sym typeface="DM Sans"/>
              </a:rPr>
              <a:t>Seamlessly failover to the newly active CP for continued access to customer workspaces </a:t>
            </a:r>
            <a:endParaRPr sz="1100">
              <a:latin typeface="DM Sans"/>
              <a:ea typeface="DM Sans"/>
              <a:cs typeface="DM Sans"/>
              <a:sym typeface="DM Sans"/>
            </a:endParaRPr>
          </a:p>
          <a:p>
            <a:pPr indent="0" lvl="0" marL="0" rtl="0" algn="l">
              <a:lnSpc>
                <a:spcPct val="115000"/>
              </a:lnSpc>
              <a:spcBef>
                <a:spcPts val="500"/>
              </a:spcBef>
              <a:spcAft>
                <a:spcPts val="0"/>
              </a:spcAft>
              <a:buNone/>
            </a:pPr>
            <a:r>
              <a:t/>
            </a:r>
            <a:endParaRPr>
              <a:latin typeface="DM Sans"/>
              <a:ea typeface="DM Sans"/>
              <a:cs typeface="DM Sans"/>
              <a:sym typeface="DM Sans"/>
            </a:endParaRPr>
          </a:p>
        </p:txBody>
      </p:sp>
      <p:pic>
        <p:nvPicPr>
          <p:cNvPr id="2168" name="Google Shape;2168;p184"/>
          <p:cNvPicPr preferRelativeResize="0"/>
          <p:nvPr/>
        </p:nvPicPr>
        <p:blipFill rotWithShape="1">
          <a:blip r:embed="rId10">
            <a:alphaModFix/>
          </a:blip>
          <a:srcRect b="0" l="0" r="0" t="0"/>
          <a:stretch/>
        </p:blipFill>
        <p:spPr>
          <a:xfrm>
            <a:off x="4339203" y="3481099"/>
            <a:ext cx="353999" cy="353999"/>
          </a:xfrm>
          <a:prstGeom prst="rect">
            <a:avLst/>
          </a:prstGeom>
          <a:noFill/>
          <a:ln>
            <a:noFill/>
          </a:ln>
        </p:spPr>
      </p:pic>
      <p:pic>
        <p:nvPicPr>
          <p:cNvPr id="2169" name="Google Shape;2169;p184"/>
          <p:cNvPicPr preferRelativeResize="0"/>
          <p:nvPr/>
        </p:nvPicPr>
        <p:blipFill rotWithShape="1">
          <a:blip r:embed="rId11">
            <a:alphaModFix/>
          </a:blip>
          <a:srcRect b="0" l="0" r="0" t="0"/>
          <a:stretch/>
        </p:blipFill>
        <p:spPr>
          <a:xfrm>
            <a:off x="4310556" y="2941951"/>
            <a:ext cx="420298" cy="420270"/>
          </a:xfrm>
          <a:prstGeom prst="rect">
            <a:avLst/>
          </a:prstGeom>
          <a:noFill/>
          <a:ln>
            <a:noFill/>
          </a:ln>
        </p:spPr>
      </p:pic>
      <p:pic>
        <p:nvPicPr>
          <p:cNvPr id="2170" name="Google Shape;2170;p184"/>
          <p:cNvPicPr preferRelativeResize="0"/>
          <p:nvPr/>
        </p:nvPicPr>
        <p:blipFill rotWithShape="1">
          <a:blip r:embed="rId12">
            <a:alphaModFix/>
          </a:blip>
          <a:srcRect b="0" l="0" r="0" t="0"/>
          <a:stretch/>
        </p:blipFill>
        <p:spPr>
          <a:xfrm>
            <a:off x="5506070" y="2390526"/>
            <a:ext cx="324300" cy="324290"/>
          </a:xfrm>
          <a:prstGeom prst="rect">
            <a:avLst/>
          </a:prstGeom>
          <a:noFill/>
          <a:ln>
            <a:noFill/>
          </a:ln>
        </p:spPr>
      </p:pic>
      <p:cxnSp>
        <p:nvCxnSpPr>
          <p:cNvPr id="2171" name="Google Shape;2171;p184"/>
          <p:cNvCxnSpPr>
            <a:endCxn id="2120" idx="3"/>
          </p:cNvCxnSpPr>
          <p:nvPr/>
        </p:nvCxnSpPr>
        <p:spPr>
          <a:xfrm flipH="1">
            <a:off x="3827750" y="3730775"/>
            <a:ext cx="5195700" cy="1569300"/>
          </a:xfrm>
          <a:prstGeom prst="bentConnector3">
            <a:avLst>
              <a:gd fmla="val -8" name="adj1"/>
            </a:avLst>
          </a:prstGeom>
          <a:noFill/>
          <a:ln cap="flat" cmpd="sng" w="19050">
            <a:solidFill>
              <a:schemeClr val="accent1"/>
            </a:solidFill>
            <a:prstDash val="solid"/>
            <a:round/>
            <a:headEnd len="med" w="med" type="oval"/>
            <a:tailEnd len="med" w="med" type="oval"/>
          </a:ln>
        </p:spPr>
      </p:cxnSp>
      <p:sp>
        <p:nvSpPr>
          <p:cNvPr id="2172" name="Google Shape;2172;p184"/>
          <p:cNvSpPr/>
          <p:nvPr/>
        </p:nvSpPr>
        <p:spPr>
          <a:xfrm>
            <a:off x="1425050" y="2021950"/>
            <a:ext cx="2402700" cy="1812600"/>
          </a:xfrm>
          <a:prstGeom prst="roundRect">
            <a:avLst>
              <a:gd fmla="val 5209" name="adj"/>
            </a:avLst>
          </a:prstGeom>
          <a:solidFill>
            <a:srgbClr val="EEEDE9">
              <a:alpha val="51790"/>
            </a:srgbClr>
          </a:solid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618794"/>
                </a:solidFill>
                <a:latin typeface="DM Sans Medium"/>
                <a:ea typeface="DM Sans Medium"/>
                <a:cs typeface="DM Sans Medium"/>
                <a:sym typeface="DM Sans Medium"/>
              </a:rPr>
              <a:t>       </a:t>
            </a:r>
            <a:r>
              <a:rPr i="0" lang="en" sz="1300" u="none" cap="none" strike="noStrike">
                <a:solidFill>
                  <a:srgbClr val="618794"/>
                </a:solidFill>
                <a:latin typeface="DM Sans Medium"/>
                <a:ea typeface="DM Sans Medium"/>
                <a:cs typeface="DM Sans Medium"/>
                <a:sym typeface="DM Sans Medium"/>
              </a:rPr>
              <a:t>Control Plane</a:t>
            </a:r>
            <a:endParaRPr i="0" sz="1300" u="none" cap="none" strike="noStrike">
              <a:solidFill>
                <a:srgbClr val="618794"/>
              </a:solidFill>
              <a:latin typeface="DM Sans Medium"/>
              <a:ea typeface="DM Sans Medium"/>
              <a:cs typeface="DM Sans Medium"/>
              <a:sym typeface="DM Sans Medium"/>
            </a:endParaRPr>
          </a:p>
        </p:txBody>
      </p:sp>
      <p:sp>
        <p:nvSpPr>
          <p:cNvPr id="2173" name="Google Shape;2173;p184"/>
          <p:cNvSpPr/>
          <p:nvPr/>
        </p:nvSpPr>
        <p:spPr>
          <a:xfrm>
            <a:off x="2772659" y="1894617"/>
            <a:ext cx="482700" cy="671400"/>
          </a:xfrm>
          <a:prstGeom prst="mathMultiply">
            <a:avLst>
              <a:gd fmla="val 15200" name="adj1"/>
            </a:avLst>
          </a:prstGeom>
          <a:solidFill>
            <a:srgbClr val="FF36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84"/>
          <p:cNvSpPr txBox="1"/>
          <p:nvPr/>
        </p:nvSpPr>
        <p:spPr>
          <a:xfrm>
            <a:off x="0" y="85775"/>
            <a:ext cx="1486500" cy="600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
                <a:solidFill>
                  <a:srgbClr val="FFAB00"/>
                </a:solidFill>
                <a:latin typeface="DM Sans Medium"/>
                <a:ea typeface="DM Sans Medium"/>
                <a:cs typeface="DM Sans Medium"/>
                <a:sym typeface="DM Sans Medium"/>
              </a:rPr>
              <a:t>Phase 1</a:t>
            </a:r>
            <a:endParaRPr>
              <a:solidFill>
                <a:srgbClr val="FFAB00"/>
              </a:solidFill>
            </a:endParaRPr>
          </a:p>
        </p:txBody>
      </p:sp>
      <p:sp>
        <p:nvSpPr>
          <p:cNvPr id="2175" name="Google Shape;2175;p184"/>
          <p:cNvSpPr txBox="1"/>
          <p:nvPr/>
        </p:nvSpPr>
        <p:spPr>
          <a:xfrm>
            <a:off x="1222775" y="1504850"/>
            <a:ext cx="20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Primary Cloud Region</a:t>
            </a:r>
            <a:endParaRPr>
              <a:solidFill>
                <a:srgbClr val="EF6450"/>
              </a:solidFill>
              <a:latin typeface="DM Sans"/>
              <a:ea typeface="DM Sans"/>
              <a:cs typeface="DM Sans"/>
              <a:sym typeface="DM Sans"/>
            </a:endParaRPr>
          </a:p>
        </p:txBody>
      </p:sp>
      <p:sp>
        <p:nvSpPr>
          <p:cNvPr id="2176" name="Google Shape;2176;p184"/>
          <p:cNvSpPr txBox="1"/>
          <p:nvPr/>
        </p:nvSpPr>
        <p:spPr>
          <a:xfrm>
            <a:off x="7611951" y="1520750"/>
            <a:ext cx="23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Secondary Cloud Region</a:t>
            </a:r>
            <a:endParaRPr>
              <a:solidFill>
                <a:srgbClr val="EF6450"/>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sp>
        <p:nvSpPr>
          <p:cNvPr id="2181" name="Google Shape;2181;p185"/>
          <p:cNvSpPr/>
          <p:nvPr/>
        </p:nvSpPr>
        <p:spPr>
          <a:xfrm>
            <a:off x="3724575" y="4219400"/>
            <a:ext cx="2447100" cy="2507400"/>
          </a:xfrm>
          <a:prstGeom prst="roundRect">
            <a:avLst>
              <a:gd fmla="val 5209" name="adj"/>
            </a:avLst>
          </a:prstGeom>
          <a:solidFill>
            <a:schemeClr val="lt1"/>
          </a:solidFill>
          <a:ln cap="flat" cmpd="sng" w="9525">
            <a:solidFill>
              <a:srgbClr val="1B5162"/>
            </a:solidFill>
            <a:prstDash val="dash"/>
            <a:round/>
            <a:headEnd len="sm" w="sm" type="none"/>
            <a:tailEnd len="sm" w="sm" type="none"/>
          </a:ln>
        </p:spPr>
        <p:txBody>
          <a:bodyPr anchorCtr="0" anchor="t" bIns="91375" lIns="0" spcFirstLastPara="1" rIns="9137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1300">
                <a:solidFill>
                  <a:srgbClr val="1B5162"/>
                </a:solidFill>
                <a:latin typeface="DM Sans Medium"/>
                <a:ea typeface="DM Sans Medium"/>
                <a:cs typeface="DM Sans Medium"/>
                <a:sym typeface="DM Sans Medium"/>
              </a:rPr>
              <a:t>  Synchronized Assets</a:t>
            </a:r>
            <a:endParaRPr i="0" sz="1300" u="none" cap="none" strike="noStrike">
              <a:solidFill>
                <a:srgbClr val="1B5162"/>
              </a:solidFill>
              <a:latin typeface="DM Sans Medium"/>
              <a:ea typeface="DM Sans Medium"/>
              <a:cs typeface="DM Sans Medium"/>
              <a:sym typeface="DM Sans Medium"/>
            </a:endParaRPr>
          </a:p>
        </p:txBody>
      </p:sp>
      <p:sp>
        <p:nvSpPr>
          <p:cNvPr id="2182" name="Google Shape;2182;p185"/>
          <p:cNvSpPr/>
          <p:nvPr/>
        </p:nvSpPr>
        <p:spPr>
          <a:xfrm>
            <a:off x="352150" y="1880975"/>
            <a:ext cx="2723400" cy="4845900"/>
          </a:xfrm>
          <a:prstGeom prst="roundRect">
            <a:avLst>
              <a:gd fmla="val 5209" name="adj"/>
            </a:avLst>
          </a:prstGeom>
          <a:solidFill>
            <a:schemeClr val="lt1"/>
          </a:solidFill>
          <a:ln cap="flat" cmpd="sng" w="9525">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183" name="Google Shape;2183;p185"/>
          <p:cNvSpPr/>
          <p:nvPr/>
        </p:nvSpPr>
        <p:spPr>
          <a:xfrm>
            <a:off x="510650" y="3966125"/>
            <a:ext cx="2402700" cy="26679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lang="en" sz="1300">
                <a:solidFill>
                  <a:srgbClr val="1B5162"/>
                </a:solidFill>
                <a:latin typeface="DM Sans Medium"/>
                <a:ea typeface="DM Sans Medium"/>
                <a:cs typeface="DM Sans Medium"/>
                <a:sym typeface="DM Sans Medium"/>
              </a:rPr>
              <a:t> Data</a:t>
            </a:r>
            <a:r>
              <a:rPr i="0" lang="en" sz="1300" u="none" cap="none" strike="noStrike">
                <a:solidFill>
                  <a:srgbClr val="1B5162"/>
                </a:solidFill>
                <a:latin typeface="DM Sans Medium"/>
                <a:ea typeface="DM Sans Medium"/>
                <a:cs typeface="DM Sans Medium"/>
                <a:sym typeface="DM Sans Medium"/>
              </a:rPr>
              <a:t> Plane</a:t>
            </a:r>
            <a:endParaRPr i="0" sz="1300" u="none" cap="none" strike="noStrike">
              <a:solidFill>
                <a:srgbClr val="1B5162"/>
              </a:solidFill>
              <a:latin typeface="DM Sans Medium"/>
              <a:ea typeface="DM Sans Medium"/>
              <a:cs typeface="DM Sans Medium"/>
              <a:sym typeface="DM Sans Medium"/>
            </a:endParaRPr>
          </a:p>
        </p:txBody>
      </p:sp>
      <p:sp>
        <p:nvSpPr>
          <p:cNvPr id="2184" name="Google Shape;2184;p185"/>
          <p:cNvSpPr txBox="1"/>
          <p:nvPr>
            <p:ph idx="12" type="sldNum"/>
          </p:nvPr>
        </p:nvSpPr>
        <p:spPr>
          <a:xfrm>
            <a:off x="10792869" y="51779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5" name="Google Shape;2185;p185"/>
          <p:cNvSpPr/>
          <p:nvPr/>
        </p:nvSpPr>
        <p:spPr>
          <a:xfrm>
            <a:off x="510650" y="2021950"/>
            <a:ext cx="2402700" cy="18126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sz="1300" u="none" cap="none" strike="noStrike">
                <a:solidFill>
                  <a:srgbClr val="1B5162"/>
                </a:solidFill>
                <a:latin typeface="DM Sans Medium"/>
                <a:ea typeface="DM Sans Medium"/>
                <a:cs typeface="DM Sans Medium"/>
                <a:sym typeface="DM Sans Medium"/>
              </a:rPr>
              <a:t>Control Plane</a:t>
            </a:r>
            <a:endParaRPr i="0" sz="1300" u="none" cap="none" strike="noStrike">
              <a:solidFill>
                <a:srgbClr val="1B5162"/>
              </a:solidFill>
              <a:latin typeface="DM Sans Medium"/>
              <a:ea typeface="DM Sans Medium"/>
              <a:cs typeface="DM Sans Medium"/>
              <a:sym typeface="DM Sans Medium"/>
            </a:endParaRPr>
          </a:p>
        </p:txBody>
      </p:sp>
      <p:sp>
        <p:nvSpPr>
          <p:cNvPr id="2186" name="Google Shape;2186;p185"/>
          <p:cNvSpPr/>
          <p:nvPr/>
        </p:nvSpPr>
        <p:spPr>
          <a:xfrm>
            <a:off x="670125" y="2403525"/>
            <a:ext cx="20997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187" name="Google Shape;2187;p185"/>
          <p:cNvSpPr txBox="1"/>
          <p:nvPr/>
        </p:nvSpPr>
        <p:spPr>
          <a:xfrm>
            <a:off x="604925" y="2933578"/>
            <a:ext cx="95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Notebooks,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Queries,</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Experiments</a:t>
            </a:r>
            <a:endParaRPr sz="1000">
              <a:solidFill>
                <a:srgbClr val="1B5162"/>
              </a:solidFill>
              <a:latin typeface="DM Sans Medium"/>
              <a:ea typeface="DM Sans Medium"/>
              <a:cs typeface="DM Sans Medium"/>
              <a:sym typeface="DM Sans Medium"/>
            </a:endParaRPr>
          </a:p>
        </p:txBody>
      </p:sp>
      <p:pic>
        <p:nvPicPr>
          <p:cNvPr id="2188" name="Google Shape;2188;p185"/>
          <p:cNvPicPr preferRelativeResize="0"/>
          <p:nvPr/>
        </p:nvPicPr>
        <p:blipFill rotWithShape="1">
          <a:blip r:embed="rId3">
            <a:alphaModFix/>
          </a:blip>
          <a:srcRect b="0" l="0" r="0" t="0"/>
          <a:stretch/>
        </p:blipFill>
        <p:spPr>
          <a:xfrm>
            <a:off x="2211151" y="2544277"/>
            <a:ext cx="482848" cy="482833"/>
          </a:xfrm>
          <a:prstGeom prst="rect">
            <a:avLst/>
          </a:prstGeom>
          <a:noFill/>
          <a:ln>
            <a:noFill/>
          </a:ln>
        </p:spPr>
      </p:pic>
      <p:pic>
        <p:nvPicPr>
          <p:cNvPr id="2189" name="Google Shape;2189;p185"/>
          <p:cNvPicPr preferRelativeResize="0"/>
          <p:nvPr/>
        </p:nvPicPr>
        <p:blipFill rotWithShape="1">
          <a:blip r:embed="rId4">
            <a:alphaModFix/>
          </a:blip>
          <a:srcRect b="0" l="0" r="0" t="0"/>
          <a:stretch/>
        </p:blipFill>
        <p:spPr>
          <a:xfrm>
            <a:off x="856024" y="2555801"/>
            <a:ext cx="482848" cy="482833"/>
          </a:xfrm>
          <a:prstGeom prst="rect">
            <a:avLst/>
          </a:prstGeom>
          <a:noFill/>
          <a:ln>
            <a:noFill/>
          </a:ln>
        </p:spPr>
      </p:pic>
      <p:sp>
        <p:nvSpPr>
          <p:cNvPr id="2190" name="Google Shape;2190;p185"/>
          <p:cNvSpPr txBox="1"/>
          <p:nvPr/>
        </p:nvSpPr>
        <p:spPr>
          <a:xfrm>
            <a:off x="1473905" y="2938303"/>
            <a:ext cx="68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Jobs API</a:t>
            </a:r>
            <a:endParaRPr sz="1000">
              <a:solidFill>
                <a:srgbClr val="1B5162"/>
              </a:solidFill>
              <a:latin typeface="DM Sans Medium"/>
              <a:ea typeface="DM Sans Medium"/>
              <a:cs typeface="DM Sans Medium"/>
              <a:sym typeface="DM Sans Medium"/>
            </a:endParaRPr>
          </a:p>
        </p:txBody>
      </p:sp>
      <p:sp>
        <p:nvSpPr>
          <p:cNvPr id="2191" name="Google Shape;2191;p185"/>
          <p:cNvSpPr txBox="1"/>
          <p:nvPr/>
        </p:nvSpPr>
        <p:spPr>
          <a:xfrm>
            <a:off x="2106325" y="2944995"/>
            <a:ext cx="6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Clusters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API</a:t>
            </a:r>
            <a:endParaRPr sz="1000">
              <a:solidFill>
                <a:srgbClr val="1B5162"/>
              </a:solidFill>
              <a:latin typeface="DM Sans Medium"/>
              <a:ea typeface="DM Sans Medium"/>
              <a:cs typeface="DM Sans Medium"/>
              <a:sym typeface="DM Sans Medium"/>
            </a:endParaRPr>
          </a:p>
        </p:txBody>
      </p:sp>
      <p:pic>
        <p:nvPicPr>
          <p:cNvPr id="2192" name="Google Shape;2192;p185"/>
          <p:cNvPicPr preferRelativeResize="0"/>
          <p:nvPr/>
        </p:nvPicPr>
        <p:blipFill rotWithShape="1">
          <a:blip r:embed="rId5">
            <a:alphaModFix/>
          </a:blip>
          <a:srcRect b="0" l="0" r="0" t="0"/>
          <a:stretch/>
        </p:blipFill>
        <p:spPr>
          <a:xfrm>
            <a:off x="1578035" y="2532587"/>
            <a:ext cx="482848" cy="482848"/>
          </a:xfrm>
          <a:prstGeom prst="rect">
            <a:avLst/>
          </a:prstGeom>
          <a:noFill/>
          <a:ln>
            <a:noFill/>
          </a:ln>
        </p:spPr>
      </p:pic>
      <p:pic>
        <p:nvPicPr>
          <p:cNvPr id="2193" name="Google Shape;2193;p185"/>
          <p:cNvPicPr preferRelativeResize="0"/>
          <p:nvPr/>
        </p:nvPicPr>
        <p:blipFill rotWithShape="1">
          <a:blip r:embed="rId6">
            <a:alphaModFix/>
          </a:blip>
          <a:srcRect b="0" l="0" r="0" t="0"/>
          <a:stretch/>
        </p:blipFill>
        <p:spPr>
          <a:xfrm>
            <a:off x="4627690" y="410799"/>
            <a:ext cx="771976" cy="771976"/>
          </a:xfrm>
          <a:prstGeom prst="rect">
            <a:avLst/>
          </a:prstGeom>
          <a:noFill/>
          <a:ln>
            <a:noFill/>
          </a:ln>
        </p:spPr>
      </p:pic>
      <p:sp>
        <p:nvSpPr>
          <p:cNvPr id="2194" name="Google Shape;2194;p185"/>
          <p:cNvSpPr/>
          <p:nvPr/>
        </p:nvSpPr>
        <p:spPr>
          <a:xfrm rot="-7342277">
            <a:off x="3778612" y="815553"/>
            <a:ext cx="263913" cy="1208591"/>
          </a:xfrm>
          <a:prstGeom prst="upArrow">
            <a:avLst>
              <a:gd fmla="val 50000" name="adj1"/>
              <a:gd fmla="val 72879"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185"/>
          <p:cNvSpPr/>
          <p:nvPr/>
        </p:nvSpPr>
        <p:spPr>
          <a:xfrm rot="7313523">
            <a:off x="5859343" y="820866"/>
            <a:ext cx="257230" cy="1153325"/>
          </a:xfrm>
          <a:prstGeom prst="upArrow">
            <a:avLst>
              <a:gd fmla="val 50000" name="adj1"/>
              <a:gd fmla="val 72879" name="adj2"/>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185"/>
          <p:cNvSpPr txBox="1"/>
          <p:nvPr/>
        </p:nvSpPr>
        <p:spPr>
          <a:xfrm rot="-2077736">
            <a:off x="3590179" y="987094"/>
            <a:ext cx="705840" cy="18457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Active</a:t>
            </a:r>
            <a:endParaRPr sz="1200">
              <a:solidFill>
                <a:schemeClr val="dk1"/>
              </a:solidFill>
              <a:latin typeface="DM Sans"/>
              <a:ea typeface="DM Sans"/>
              <a:cs typeface="DM Sans"/>
              <a:sym typeface="DM Sans"/>
            </a:endParaRPr>
          </a:p>
        </p:txBody>
      </p:sp>
      <p:sp>
        <p:nvSpPr>
          <p:cNvPr id="2197" name="Google Shape;2197;p185"/>
          <p:cNvSpPr txBox="1"/>
          <p:nvPr/>
        </p:nvSpPr>
        <p:spPr>
          <a:xfrm rot="2026266">
            <a:off x="5708707" y="1039873"/>
            <a:ext cx="705912" cy="18454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Passive</a:t>
            </a:r>
            <a:endParaRPr sz="1200">
              <a:solidFill>
                <a:schemeClr val="dk1"/>
              </a:solidFill>
              <a:latin typeface="DM Sans"/>
              <a:ea typeface="DM Sans"/>
              <a:cs typeface="DM Sans"/>
              <a:sym typeface="DM Sans"/>
            </a:endParaRPr>
          </a:p>
        </p:txBody>
      </p:sp>
      <p:pic>
        <p:nvPicPr>
          <p:cNvPr id="2198" name="Google Shape;2198;p185"/>
          <p:cNvPicPr preferRelativeResize="0"/>
          <p:nvPr/>
        </p:nvPicPr>
        <p:blipFill rotWithShape="1">
          <a:blip r:embed="rId7">
            <a:alphaModFix/>
          </a:blip>
          <a:srcRect b="0" l="0" r="84278" t="0"/>
          <a:stretch/>
        </p:blipFill>
        <p:spPr>
          <a:xfrm>
            <a:off x="572049" y="2085622"/>
            <a:ext cx="250988" cy="251122"/>
          </a:xfrm>
          <a:prstGeom prst="rect">
            <a:avLst/>
          </a:prstGeom>
          <a:noFill/>
          <a:ln>
            <a:noFill/>
          </a:ln>
        </p:spPr>
      </p:pic>
      <p:sp>
        <p:nvSpPr>
          <p:cNvPr id="2199" name="Google Shape;2199;p185"/>
          <p:cNvSpPr/>
          <p:nvPr/>
        </p:nvSpPr>
        <p:spPr>
          <a:xfrm>
            <a:off x="670100" y="4368725"/>
            <a:ext cx="2099700" cy="1099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Compute</a:t>
            </a:r>
            <a:endParaRPr sz="1300">
              <a:solidFill>
                <a:srgbClr val="1B5162"/>
              </a:solidFill>
              <a:latin typeface="DM Sans Medium"/>
              <a:ea typeface="DM Sans Medium"/>
              <a:cs typeface="DM Sans Medium"/>
              <a:sym typeface="DM Sans Medium"/>
            </a:endParaRPr>
          </a:p>
        </p:txBody>
      </p:sp>
      <p:pic>
        <p:nvPicPr>
          <p:cNvPr id="2200" name="Google Shape;2200;p185"/>
          <p:cNvPicPr preferRelativeResize="0"/>
          <p:nvPr/>
        </p:nvPicPr>
        <p:blipFill rotWithShape="1">
          <a:blip r:embed="rId8">
            <a:alphaModFix/>
          </a:blip>
          <a:srcRect b="0" l="0" r="0" t="0"/>
          <a:stretch/>
        </p:blipFill>
        <p:spPr>
          <a:xfrm>
            <a:off x="820911" y="4739138"/>
            <a:ext cx="420298" cy="430966"/>
          </a:xfrm>
          <a:prstGeom prst="rect">
            <a:avLst/>
          </a:prstGeom>
          <a:noFill/>
          <a:ln>
            <a:noFill/>
          </a:ln>
        </p:spPr>
      </p:pic>
      <p:sp>
        <p:nvSpPr>
          <p:cNvPr id="2201" name="Google Shape;2201;p185"/>
          <p:cNvSpPr txBox="1"/>
          <p:nvPr/>
        </p:nvSpPr>
        <p:spPr>
          <a:xfrm>
            <a:off x="7054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202" name="Google Shape;2202;p185"/>
          <p:cNvPicPr preferRelativeResize="0"/>
          <p:nvPr/>
        </p:nvPicPr>
        <p:blipFill rotWithShape="1">
          <a:blip r:embed="rId8">
            <a:alphaModFix/>
          </a:blip>
          <a:srcRect b="0" l="0" r="0" t="0"/>
          <a:stretch/>
        </p:blipFill>
        <p:spPr>
          <a:xfrm>
            <a:off x="1401632" y="4739137"/>
            <a:ext cx="420298" cy="430966"/>
          </a:xfrm>
          <a:prstGeom prst="rect">
            <a:avLst/>
          </a:prstGeom>
          <a:noFill/>
          <a:ln>
            <a:noFill/>
          </a:ln>
        </p:spPr>
      </p:pic>
      <p:sp>
        <p:nvSpPr>
          <p:cNvPr id="2203" name="Google Shape;2203;p185"/>
          <p:cNvSpPr txBox="1"/>
          <p:nvPr/>
        </p:nvSpPr>
        <p:spPr>
          <a:xfrm>
            <a:off x="1286233"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204" name="Google Shape;2204;p185"/>
          <p:cNvPicPr preferRelativeResize="0"/>
          <p:nvPr/>
        </p:nvPicPr>
        <p:blipFill rotWithShape="1">
          <a:blip r:embed="rId7">
            <a:alphaModFix/>
          </a:blip>
          <a:srcRect b="0" l="0" r="84278" t="0"/>
          <a:stretch/>
        </p:blipFill>
        <p:spPr>
          <a:xfrm>
            <a:off x="579849" y="4044301"/>
            <a:ext cx="250988" cy="251122"/>
          </a:xfrm>
          <a:prstGeom prst="rect">
            <a:avLst/>
          </a:prstGeom>
          <a:noFill/>
          <a:ln>
            <a:noFill/>
          </a:ln>
        </p:spPr>
      </p:pic>
      <p:sp>
        <p:nvSpPr>
          <p:cNvPr id="2205" name="Google Shape;2205;p185"/>
          <p:cNvSpPr/>
          <p:nvPr/>
        </p:nvSpPr>
        <p:spPr>
          <a:xfrm>
            <a:off x="670125" y="5606225"/>
            <a:ext cx="20997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2206" name="Google Shape;2206;p185"/>
          <p:cNvPicPr preferRelativeResize="0"/>
          <p:nvPr/>
        </p:nvPicPr>
        <p:blipFill rotWithShape="1">
          <a:blip r:embed="rId9">
            <a:alphaModFix/>
          </a:blip>
          <a:srcRect b="0" l="0" r="0" t="0"/>
          <a:stretch/>
        </p:blipFill>
        <p:spPr>
          <a:xfrm>
            <a:off x="1045362" y="5894813"/>
            <a:ext cx="523228" cy="523199"/>
          </a:xfrm>
          <a:prstGeom prst="rect">
            <a:avLst/>
          </a:prstGeom>
          <a:noFill/>
          <a:ln>
            <a:noFill/>
          </a:ln>
        </p:spPr>
      </p:pic>
      <p:sp>
        <p:nvSpPr>
          <p:cNvPr id="2207" name="Google Shape;2207;p185"/>
          <p:cNvSpPr txBox="1"/>
          <p:nvPr/>
        </p:nvSpPr>
        <p:spPr>
          <a:xfrm>
            <a:off x="1383624" y="6229936"/>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2208" name="Google Shape;2208;p185"/>
          <p:cNvGrpSpPr/>
          <p:nvPr/>
        </p:nvGrpSpPr>
        <p:grpSpPr>
          <a:xfrm>
            <a:off x="1519264" y="6137036"/>
            <a:ext cx="197768" cy="38762"/>
            <a:chOff x="268600" y="5129784"/>
            <a:chExt cx="197768" cy="38766"/>
          </a:xfrm>
        </p:grpSpPr>
        <p:cxnSp>
          <p:nvCxnSpPr>
            <p:cNvPr id="2209" name="Google Shape;2209;p185"/>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210" name="Google Shape;2210;p185"/>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211" name="Google Shape;2211;p185"/>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212" name="Google Shape;2212;p185"/>
          <p:cNvPicPr preferRelativeResize="0"/>
          <p:nvPr/>
        </p:nvPicPr>
        <p:blipFill rotWithShape="1">
          <a:blip r:embed="rId9">
            <a:alphaModFix/>
          </a:blip>
          <a:srcRect b="0" l="0" r="0" t="0"/>
          <a:stretch/>
        </p:blipFill>
        <p:spPr>
          <a:xfrm>
            <a:off x="1654962" y="5894813"/>
            <a:ext cx="523228" cy="523199"/>
          </a:xfrm>
          <a:prstGeom prst="rect">
            <a:avLst/>
          </a:prstGeom>
          <a:noFill/>
          <a:ln>
            <a:noFill/>
          </a:ln>
        </p:spPr>
      </p:pic>
      <p:sp>
        <p:nvSpPr>
          <p:cNvPr id="2213" name="Google Shape;2213;p185"/>
          <p:cNvSpPr txBox="1"/>
          <p:nvPr>
            <p:ph type="title"/>
          </p:nvPr>
        </p:nvSpPr>
        <p:spPr>
          <a:xfrm>
            <a:off x="1573000" y="97475"/>
            <a:ext cx="9354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HA - Redundant Control Plane - DR Setup</a:t>
            </a:r>
            <a:endParaRPr sz="3000"/>
          </a:p>
        </p:txBody>
      </p:sp>
      <p:pic>
        <p:nvPicPr>
          <p:cNvPr id="2214" name="Google Shape;2214;p185"/>
          <p:cNvPicPr preferRelativeResize="0"/>
          <p:nvPr/>
        </p:nvPicPr>
        <p:blipFill rotWithShape="1">
          <a:blip r:embed="rId8">
            <a:alphaModFix/>
          </a:blip>
          <a:srcRect b="0" l="0" r="0" t="0"/>
          <a:stretch/>
        </p:blipFill>
        <p:spPr>
          <a:xfrm>
            <a:off x="1982687" y="4739137"/>
            <a:ext cx="420298" cy="430966"/>
          </a:xfrm>
          <a:prstGeom prst="rect">
            <a:avLst/>
          </a:prstGeom>
          <a:noFill/>
          <a:ln>
            <a:noFill/>
          </a:ln>
        </p:spPr>
      </p:pic>
      <p:sp>
        <p:nvSpPr>
          <p:cNvPr id="2215" name="Google Shape;2215;p185"/>
          <p:cNvSpPr txBox="1"/>
          <p:nvPr/>
        </p:nvSpPr>
        <p:spPr>
          <a:xfrm>
            <a:off x="1867288"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sp>
        <p:nvSpPr>
          <p:cNvPr id="2216" name="Google Shape;2216;p185"/>
          <p:cNvSpPr/>
          <p:nvPr/>
        </p:nvSpPr>
        <p:spPr>
          <a:xfrm>
            <a:off x="3896216" y="4499124"/>
            <a:ext cx="2099700" cy="9687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200">
                <a:solidFill>
                  <a:srgbClr val="1B5162"/>
                </a:solidFill>
                <a:latin typeface="DM Sans Medium"/>
                <a:ea typeface="DM Sans Medium"/>
                <a:cs typeface="DM Sans Medium"/>
                <a:sym typeface="DM Sans Medium"/>
              </a:rPr>
              <a:t>Ext. Hive Metastore</a:t>
            </a:r>
            <a:endParaRPr i="0" sz="1100" u="none" cap="none" strike="noStrike">
              <a:solidFill>
                <a:srgbClr val="1B5162"/>
              </a:solidFill>
              <a:latin typeface="DM Sans Medium"/>
              <a:ea typeface="DM Sans Medium"/>
              <a:cs typeface="DM Sans Medium"/>
              <a:sym typeface="DM Sans Medium"/>
            </a:endParaRPr>
          </a:p>
        </p:txBody>
      </p:sp>
      <p:sp>
        <p:nvSpPr>
          <p:cNvPr id="2217" name="Google Shape;2217;p185"/>
          <p:cNvSpPr/>
          <p:nvPr/>
        </p:nvSpPr>
        <p:spPr>
          <a:xfrm>
            <a:off x="6741313" y="1896875"/>
            <a:ext cx="2723400" cy="4845900"/>
          </a:xfrm>
          <a:prstGeom prst="roundRect">
            <a:avLst>
              <a:gd fmla="val 5209" name="adj"/>
            </a:avLst>
          </a:prstGeom>
          <a:solidFill>
            <a:schemeClr val="lt1"/>
          </a:solidFill>
          <a:ln cap="flat" cmpd="sng" w="9525">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218" name="Google Shape;2218;p185"/>
          <p:cNvSpPr/>
          <p:nvPr/>
        </p:nvSpPr>
        <p:spPr>
          <a:xfrm>
            <a:off x="6899813" y="2037850"/>
            <a:ext cx="2402700" cy="18126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sz="1300" u="none" cap="none" strike="noStrike">
                <a:solidFill>
                  <a:srgbClr val="1B5162"/>
                </a:solidFill>
                <a:latin typeface="DM Sans Medium"/>
                <a:ea typeface="DM Sans Medium"/>
                <a:cs typeface="DM Sans Medium"/>
                <a:sym typeface="DM Sans Medium"/>
              </a:rPr>
              <a:t>Control Plane</a:t>
            </a:r>
            <a:endParaRPr i="0" sz="1300" u="none" cap="none" strike="noStrike">
              <a:solidFill>
                <a:srgbClr val="1B5162"/>
              </a:solidFill>
              <a:latin typeface="DM Sans Medium"/>
              <a:ea typeface="DM Sans Medium"/>
              <a:cs typeface="DM Sans Medium"/>
              <a:sym typeface="DM Sans Medium"/>
            </a:endParaRPr>
          </a:p>
        </p:txBody>
      </p:sp>
      <p:sp>
        <p:nvSpPr>
          <p:cNvPr id="2219" name="Google Shape;2219;p185"/>
          <p:cNvSpPr/>
          <p:nvPr/>
        </p:nvSpPr>
        <p:spPr>
          <a:xfrm>
            <a:off x="7059288" y="2419425"/>
            <a:ext cx="20997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220" name="Google Shape;2220;p185"/>
          <p:cNvSpPr txBox="1"/>
          <p:nvPr/>
        </p:nvSpPr>
        <p:spPr>
          <a:xfrm>
            <a:off x="6994087" y="2949478"/>
            <a:ext cx="95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Notebooks,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Queries,</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Experiments</a:t>
            </a:r>
            <a:endParaRPr sz="1000">
              <a:solidFill>
                <a:srgbClr val="1B5162"/>
              </a:solidFill>
              <a:latin typeface="DM Sans Medium"/>
              <a:ea typeface="DM Sans Medium"/>
              <a:cs typeface="DM Sans Medium"/>
              <a:sym typeface="DM Sans Medium"/>
            </a:endParaRPr>
          </a:p>
        </p:txBody>
      </p:sp>
      <p:pic>
        <p:nvPicPr>
          <p:cNvPr id="2221" name="Google Shape;2221;p185"/>
          <p:cNvPicPr preferRelativeResize="0"/>
          <p:nvPr/>
        </p:nvPicPr>
        <p:blipFill rotWithShape="1">
          <a:blip r:embed="rId3">
            <a:alphaModFix/>
          </a:blip>
          <a:srcRect b="0" l="0" r="0" t="0"/>
          <a:stretch/>
        </p:blipFill>
        <p:spPr>
          <a:xfrm>
            <a:off x="8600314" y="2560177"/>
            <a:ext cx="482848" cy="482833"/>
          </a:xfrm>
          <a:prstGeom prst="rect">
            <a:avLst/>
          </a:prstGeom>
          <a:noFill/>
          <a:ln>
            <a:noFill/>
          </a:ln>
        </p:spPr>
      </p:pic>
      <p:pic>
        <p:nvPicPr>
          <p:cNvPr id="2222" name="Google Shape;2222;p185"/>
          <p:cNvPicPr preferRelativeResize="0"/>
          <p:nvPr/>
        </p:nvPicPr>
        <p:blipFill rotWithShape="1">
          <a:blip r:embed="rId4">
            <a:alphaModFix/>
          </a:blip>
          <a:srcRect b="0" l="0" r="0" t="0"/>
          <a:stretch/>
        </p:blipFill>
        <p:spPr>
          <a:xfrm>
            <a:off x="7245187" y="2571701"/>
            <a:ext cx="482848" cy="482833"/>
          </a:xfrm>
          <a:prstGeom prst="rect">
            <a:avLst/>
          </a:prstGeom>
          <a:noFill/>
          <a:ln>
            <a:noFill/>
          </a:ln>
        </p:spPr>
      </p:pic>
      <p:sp>
        <p:nvSpPr>
          <p:cNvPr id="2223" name="Google Shape;2223;p185"/>
          <p:cNvSpPr txBox="1"/>
          <p:nvPr/>
        </p:nvSpPr>
        <p:spPr>
          <a:xfrm>
            <a:off x="7873506" y="2954203"/>
            <a:ext cx="68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Jobs API</a:t>
            </a:r>
            <a:endParaRPr sz="1000">
              <a:solidFill>
                <a:srgbClr val="1B5162"/>
              </a:solidFill>
              <a:latin typeface="DM Sans Medium"/>
              <a:ea typeface="DM Sans Medium"/>
              <a:cs typeface="DM Sans Medium"/>
              <a:sym typeface="DM Sans Medium"/>
            </a:endParaRPr>
          </a:p>
        </p:txBody>
      </p:sp>
      <p:sp>
        <p:nvSpPr>
          <p:cNvPr id="2224" name="Google Shape;2224;p185"/>
          <p:cNvSpPr txBox="1"/>
          <p:nvPr/>
        </p:nvSpPr>
        <p:spPr>
          <a:xfrm>
            <a:off x="8495488" y="2960895"/>
            <a:ext cx="6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Clusters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API</a:t>
            </a:r>
            <a:endParaRPr sz="1000">
              <a:solidFill>
                <a:srgbClr val="1B5162"/>
              </a:solidFill>
              <a:latin typeface="DM Sans Medium"/>
              <a:ea typeface="DM Sans Medium"/>
              <a:cs typeface="DM Sans Medium"/>
              <a:sym typeface="DM Sans Medium"/>
            </a:endParaRPr>
          </a:p>
        </p:txBody>
      </p:sp>
      <p:pic>
        <p:nvPicPr>
          <p:cNvPr id="2225" name="Google Shape;2225;p185"/>
          <p:cNvPicPr preferRelativeResize="0"/>
          <p:nvPr/>
        </p:nvPicPr>
        <p:blipFill rotWithShape="1">
          <a:blip r:embed="rId5">
            <a:alphaModFix/>
          </a:blip>
          <a:srcRect b="0" l="0" r="0" t="0"/>
          <a:stretch/>
        </p:blipFill>
        <p:spPr>
          <a:xfrm>
            <a:off x="7977636" y="2548487"/>
            <a:ext cx="482848" cy="482848"/>
          </a:xfrm>
          <a:prstGeom prst="rect">
            <a:avLst/>
          </a:prstGeom>
          <a:noFill/>
          <a:ln>
            <a:noFill/>
          </a:ln>
        </p:spPr>
      </p:pic>
      <p:pic>
        <p:nvPicPr>
          <p:cNvPr id="2226" name="Google Shape;2226;p185"/>
          <p:cNvPicPr preferRelativeResize="0"/>
          <p:nvPr/>
        </p:nvPicPr>
        <p:blipFill rotWithShape="1">
          <a:blip r:embed="rId7">
            <a:alphaModFix/>
          </a:blip>
          <a:srcRect b="0" l="0" r="84278" t="0"/>
          <a:stretch/>
        </p:blipFill>
        <p:spPr>
          <a:xfrm>
            <a:off x="6961212" y="2101522"/>
            <a:ext cx="250988" cy="251122"/>
          </a:xfrm>
          <a:prstGeom prst="rect">
            <a:avLst/>
          </a:prstGeom>
          <a:noFill/>
          <a:ln>
            <a:noFill/>
          </a:ln>
        </p:spPr>
      </p:pic>
      <p:sp>
        <p:nvSpPr>
          <p:cNvPr id="2227" name="Google Shape;2227;p185"/>
          <p:cNvSpPr/>
          <p:nvPr/>
        </p:nvSpPr>
        <p:spPr>
          <a:xfrm>
            <a:off x="7059287" y="5622125"/>
            <a:ext cx="20997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2228" name="Google Shape;2228;p185"/>
          <p:cNvPicPr preferRelativeResize="0"/>
          <p:nvPr/>
        </p:nvPicPr>
        <p:blipFill rotWithShape="1">
          <a:blip r:embed="rId9">
            <a:alphaModFix/>
          </a:blip>
          <a:srcRect b="0" l="0" r="0" t="0"/>
          <a:stretch/>
        </p:blipFill>
        <p:spPr>
          <a:xfrm>
            <a:off x="7434524" y="5910713"/>
            <a:ext cx="523228" cy="523199"/>
          </a:xfrm>
          <a:prstGeom prst="rect">
            <a:avLst/>
          </a:prstGeom>
          <a:noFill/>
          <a:ln>
            <a:noFill/>
          </a:ln>
        </p:spPr>
      </p:pic>
      <p:sp>
        <p:nvSpPr>
          <p:cNvPr id="2229" name="Google Shape;2229;p185"/>
          <p:cNvSpPr txBox="1"/>
          <p:nvPr/>
        </p:nvSpPr>
        <p:spPr>
          <a:xfrm>
            <a:off x="7772787" y="6245836"/>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2230" name="Google Shape;2230;p185"/>
          <p:cNvGrpSpPr/>
          <p:nvPr/>
        </p:nvGrpSpPr>
        <p:grpSpPr>
          <a:xfrm>
            <a:off x="7908427" y="6152936"/>
            <a:ext cx="197768" cy="38762"/>
            <a:chOff x="268600" y="5129784"/>
            <a:chExt cx="197768" cy="38766"/>
          </a:xfrm>
        </p:grpSpPr>
        <p:cxnSp>
          <p:nvCxnSpPr>
            <p:cNvPr id="2231" name="Google Shape;2231;p185"/>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232" name="Google Shape;2232;p185"/>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233" name="Google Shape;2233;p185"/>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234" name="Google Shape;2234;p185"/>
          <p:cNvPicPr preferRelativeResize="0"/>
          <p:nvPr/>
        </p:nvPicPr>
        <p:blipFill rotWithShape="1">
          <a:blip r:embed="rId9">
            <a:alphaModFix/>
          </a:blip>
          <a:srcRect b="0" l="0" r="0" t="0"/>
          <a:stretch/>
        </p:blipFill>
        <p:spPr>
          <a:xfrm>
            <a:off x="8044124" y="5910713"/>
            <a:ext cx="523228" cy="523199"/>
          </a:xfrm>
          <a:prstGeom prst="rect">
            <a:avLst/>
          </a:prstGeom>
          <a:noFill/>
          <a:ln>
            <a:noFill/>
          </a:ln>
        </p:spPr>
      </p:pic>
      <p:pic>
        <p:nvPicPr>
          <p:cNvPr id="2235" name="Google Shape;2235;p185"/>
          <p:cNvPicPr preferRelativeResize="0"/>
          <p:nvPr/>
        </p:nvPicPr>
        <p:blipFill rotWithShape="1">
          <a:blip r:embed="rId10">
            <a:alphaModFix/>
          </a:blip>
          <a:srcRect b="0" l="0" r="0" t="0"/>
          <a:stretch/>
        </p:blipFill>
        <p:spPr>
          <a:xfrm>
            <a:off x="4303338" y="4787877"/>
            <a:ext cx="482848" cy="482848"/>
          </a:xfrm>
          <a:prstGeom prst="rect">
            <a:avLst/>
          </a:prstGeom>
          <a:noFill/>
          <a:ln>
            <a:noFill/>
          </a:ln>
        </p:spPr>
      </p:pic>
      <p:pic>
        <p:nvPicPr>
          <p:cNvPr id="2236" name="Google Shape;2236;p185"/>
          <p:cNvPicPr preferRelativeResize="0"/>
          <p:nvPr/>
        </p:nvPicPr>
        <p:blipFill rotWithShape="1">
          <a:blip r:embed="rId11">
            <a:alphaModFix/>
          </a:blip>
          <a:srcRect b="0" l="0" r="0" t="0"/>
          <a:stretch/>
        </p:blipFill>
        <p:spPr>
          <a:xfrm>
            <a:off x="5177536" y="4788611"/>
            <a:ext cx="482848" cy="482848"/>
          </a:xfrm>
          <a:prstGeom prst="rect">
            <a:avLst/>
          </a:prstGeom>
          <a:noFill/>
          <a:ln>
            <a:noFill/>
          </a:ln>
        </p:spPr>
      </p:pic>
      <p:sp>
        <p:nvSpPr>
          <p:cNvPr id="2237" name="Google Shape;2237;p185"/>
          <p:cNvSpPr txBox="1"/>
          <p:nvPr/>
        </p:nvSpPr>
        <p:spPr>
          <a:xfrm>
            <a:off x="3851641" y="5153770"/>
            <a:ext cx="121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Table Definitions</a:t>
            </a:r>
            <a:endParaRPr sz="1000">
              <a:solidFill>
                <a:srgbClr val="1B5162"/>
              </a:solidFill>
              <a:latin typeface="DM Sans Medium"/>
              <a:ea typeface="DM Sans Medium"/>
              <a:cs typeface="DM Sans Medium"/>
              <a:sym typeface="DM Sans Medium"/>
            </a:endParaRPr>
          </a:p>
        </p:txBody>
      </p:sp>
      <p:sp>
        <p:nvSpPr>
          <p:cNvPr id="2238" name="Google Shape;2238;p185"/>
          <p:cNvSpPr txBox="1"/>
          <p:nvPr/>
        </p:nvSpPr>
        <p:spPr>
          <a:xfrm>
            <a:off x="4949354" y="5153991"/>
            <a:ext cx="95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Table ACLs</a:t>
            </a:r>
            <a:endParaRPr sz="1000">
              <a:solidFill>
                <a:srgbClr val="1B5162"/>
              </a:solidFill>
              <a:latin typeface="DM Sans Medium"/>
              <a:ea typeface="DM Sans Medium"/>
              <a:cs typeface="DM Sans Medium"/>
              <a:sym typeface="DM Sans Medium"/>
            </a:endParaRPr>
          </a:p>
        </p:txBody>
      </p:sp>
      <p:sp>
        <p:nvSpPr>
          <p:cNvPr id="2239" name="Google Shape;2239;p185"/>
          <p:cNvSpPr/>
          <p:nvPr/>
        </p:nvSpPr>
        <p:spPr>
          <a:xfrm>
            <a:off x="3896216" y="5581628"/>
            <a:ext cx="2099700" cy="10422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200">
                <a:solidFill>
                  <a:srgbClr val="1B5162"/>
                </a:solidFill>
                <a:latin typeface="DM Sans Medium"/>
                <a:ea typeface="DM Sans Medium"/>
                <a:cs typeface="DM Sans Medium"/>
                <a:sym typeface="DM Sans Medium"/>
              </a:rPr>
              <a:t>Cloud Data Plane</a:t>
            </a:r>
            <a:endParaRPr i="0" sz="1100" u="none" cap="none" strike="noStrike">
              <a:solidFill>
                <a:srgbClr val="1B5162"/>
              </a:solidFill>
              <a:latin typeface="DM Sans Medium"/>
              <a:ea typeface="DM Sans Medium"/>
              <a:cs typeface="DM Sans Medium"/>
              <a:sym typeface="DM Sans Medium"/>
            </a:endParaRPr>
          </a:p>
        </p:txBody>
      </p:sp>
      <p:sp>
        <p:nvSpPr>
          <p:cNvPr id="2240" name="Google Shape;2240;p185"/>
          <p:cNvSpPr txBox="1"/>
          <p:nvPr/>
        </p:nvSpPr>
        <p:spPr>
          <a:xfrm>
            <a:off x="4272721" y="6163921"/>
            <a:ext cx="121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ADLS</a:t>
            </a:r>
            <a:endParaRPr sz="1000">
              <a:solidFill>
                <a:srgbClr val="1B5162"/>
              </a:solidFill>
              <a:latin typeface="DM Sans Medium"/>
              <a:ea typeface="DM Sans Medium"/>
              <a:cs typeface="DM Sans Medium"/>
              <a:sym typeface="DM Sans Medium"/>
            </a:endParaRPr>
          </a:p>
        </p:txBody>
      </p:sp>
      <p:pic>
        <p:nvPicPr>
          <p:cNvPr id="2241" name="Google Shape;2241;p185"/>
          <p:cNvPicPr preferRelativeResize="0"/>
          <p:nvPr/>
        </p:nvPicPr>
        <p:blipFill>
          <a:blip r:embed="rId12">
            <a:alphaModFix/>
          </a:blip>
          <a:stretch>
            <a:fillRect/>
          </a:stretch>
        </p:blipFill>
        <p:spPr>
          <a:xfrm>
            <a:off x="4693824" y="5858604"/>
            <a:ext cx="391625" cy="391625"/>
          </a:xfrm>
          <a:prstGeom prst="rect">
            <a:avLst/>
          </a:prstGeom>
          <a:noFill/>
          <a:ln>
            <a:noFill/>
          </a:ln>
        </p:spPr>
      </p:pic>
      <p:sp>
        <p:nvSpPr>
          <p:cNvPr id="2242" name="Google Shape;2242;p185"/>
          <p:cNvSpPr/>
          <p:nvPr/>
        </p:nvSpPr>
        <p:spPr>
          <a:xfrm>
            <a:off x="2991250" y="4912875"/>
            <a:ext cx="7719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85"/>
          <p:cNvSpPr/>
          <p:nvPr/>
        </p:nvSpPr>
        <p:spPr>
          <a:xfrm>
            <a:off x="6061813" y="4902675"/>
            <a:ext cx="7719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85"/>
          <p:cNvSpPr/>
          <p:nvPr/>
        </p:nvSpPr>
        <p:spPr>
          <a:xfrm>
            <a:off x="2991250" y="6036772"/>
            <a:ext cx="7719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85"/>
          <p:cNvSpPr/>
          <p:nvPr/>
        </p:nvSpPr>
        <p:spPr>
          <a:xfrm>
            <a:off x="6061813" y="6026572"/>
            <a:ext cx="7719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85"/>
          <p:cNvSpPr txBox="1"/>
          <p:nvPr/>
        </p:nvSpPr>
        <p:spPr>
          <a:xfrm>
            <a:off x="3129898" y="5019847"/>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2247" name="Google Shape;2247;p185"/>
          <p:cNvSpPr txBox="1"/>
          <p:nvPr/>
        </p:nvSpPr>
        <p:spPr>
          <a:xfrm>
            <a:off x="6194898" y="5019847"/>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2248" name="Google Shape;2248;p185"/>
          <p:cNvSpPr txBox="1"/>
          <p:nvPr/>
        </p:nvSpPr>
        <p:spPr>
          <a:xfrm>
            <a:off x="3129898" y="6134192"/>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2249" name="Google Shape;2249;p185"/>
          <p:cNvSpPr txBox="1"/>
          <p:nvPr/>
        </p:nvSpPr>
        <p:spPr>
          <a:xfrm>
            <a:off x="6194898" y="6134192"/>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cxnSp>
        <p:nvCxnSpPr>
          <p:cNvPr id="2250" name="Google Shape;2250;p185"/>
          <p:cNvCxnSpPr>
            <a:stCxn id="2186" idx="2"/>
            <a:endCxn id="2183" idx="0"/>
          </p:cNvCxnSpPr>
          <p:nvPr/>
        </p:nvCxnSpPr>
        <p:spPr>
          <a:xfrm flipH="1">
            <a:off x="1711875" y="3714825"/>
            <a:ext cx="8100" cy="251400"/>
          </a:xfrm>
          <a:prstGeom prst="straightConnector1">
            <a:avLst/>
          </a:prstGeom>
          <a:noFill/>
          <a:ln cap="flat" cmpd="sng" w="19050">
            <a:solidFill>
              <a:srgbClr val="1B5161"/>
            </a:solidFill>
            <a:prstDash val="solid"/>
            <a:round/>
            <a:headEnd len="med" w="med" type="oval"/>
            <a:tailEnd len="sm" w="sm" type="oval"/>
          </a:ln>
        </p:spPr>
      </p:cxnSp>
      <p:sp>
        <p:nvSpPr>
          <p:cNvPr id="2251" name="Google Shape;2251;p185"/>
          <p:cNvSpPr/>
          <p:nvPr/>
        </p:nvSpPr>
        <p:spPr>
          <a:xfrm>
            <a:off x="1587558" y="3413349"/>
            <a:ext cx="469800" cy="2301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100">
                <a:solidFill>
                  <a:srgbClr val="1B5161"/>
                </a:solidFill>
                <a:latin typeface="DM Sans Medium"/>
                <a:ea typeface="DM Sans Medium"/>
                <a:cs typeface="DM Sans Medium"/>
                <a:sym typeface="DM Sans Medium"/>
              </a:rPr>
              <a:t>IdP</a:t>
            </a:r>
            <a:endParaRPr sz="1100">
              <a:solidFill>
                <a:srgbClr val="1B5161"/>
              </a:solidFill>
              <a:latin typeface="DM Sans Medium"/>
              <a:ea typeface="DM Sans Medium"/>
              <a:cs typeface="DM Sans Medium"/>
              <a:sym typeface="DM Sans Medium"/>
            </a:endParaRPr>
          </a:p>
        </p:txBody>
      </p:sp>
      <p:sp>
        <p:nvSpPr>
          <p:cNvPr id="2252" name="Google Shape;2252;p185"/>
          <p:cNvSpPr/>
          <p:nvPr/>
        </p:nvSpPr>
        <p:spPr>
          <a:xfrm>
            <a:off x="7973783" y="3421520"/>
            <a:ext cx="469800" cy="2301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100">
                <a:solidFill>
                  <a:srgbClr val="1B5161"/>
                </a:solidFill>
                <a:latin typeface="DM Sans Medium"/>
                <a:ea typeface="DM Sans Medium"/>
                <a:cs typeface="DM Sans Medium"/>
                <a:sym typeface="DM Sans Medium"/>
              </a:rPr>
              <a:t>IdP</a:t>
            </a:r>
            <a:endParaRPr sz="1100">
              <a:solidFill>
                <a:srgbClr val="1B5161"/>
              </a:solidFill>
              <a:latin typeface="DM Sans Medium"/>
              <a:ea typeface="DM Sans Medium"/>
              <a:cs typeface="DM Sans Medium"/>
              <a:sym typeface="DM Sans Medium"/>
            </a:endParaRPr>
          </a:p>
        </p:txBody>
      </p:sp>
      <p:sp>
        <p:nvSpPr>
          <p:cNvPr id="2253" name="Google Shape;2253;p185"/>
          <p:cNvSpPr txBox="1"/>
          <p:nvPr>
            <p:ph idx="12" type="sldNum"/>
          </p:nvPr>
        </p:nvSpPr>
        <p:spPr>
          <a:xfrm>
            <a:off x="10792869" y="51779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4" name="Google Shape;2254;p185"/>
          <p:cNvSpPr txBox="1"/>
          <p:nvPr>
            <p:ph idx="12" type="sldNum"/>
          </p:nvPr>
        </p:nvSpPr>
        <p:spPr>
          <a:xfrm>
            <a:off x="10792869" y="5035938"/>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5" name="Google Shape;2255;p185"/>
          <p:cNvSpPr/>
          <p:nvPr/>
        </p:nvSpPr>
        <p:spPr>
          <a:xfrm>
            <a:off x="9759275" y="4321182"/>
            <a:ext cx="2330100" cy="1025400"/>
          </a:xfrm>
          <a:prstGeom prst="rect">
            <a:avLst/>
          </a:prstGeom>
          <a:solidFill>
            <a:schemeClr val="accent1"/>
          </a:solidFill>
          <a:ln>
            <a:noFill/>
          </a:ln>
          <a:effectLst>
            <a:outerShdw blurRad="428625" rotWithShape="0" algn="bl" dir="5400000" dist="76200">
              <a:srgbClr val="000000">
                <a:alpha val="12000"/>
              </a:srgbClr>
            </a:outerShdw>
          </a:effectLst>
        </p:spPr>
        <p:txBody>
          <a:bodyPr anchorCtr="0" anchor="t" bIns="121875" lIns="73150" spcFirstLastPara="1" rIns="45700" wrap="square" tIns="36575">
            <a:noAutofit/>
          </a:bodyPr>
          <a:lstStyle/>
          <a:p>
            <a:pPr indent="0" lvl="0" marL="0" rtl="0" algn="l">
              <a:lnSpc>
                <a:spcPct val="115000"/>
              </a:lnSpc>
              <a:spcBef>
                <a:spcPts val="0"/>
              </a:spcBef>
              <a:spcAft>
                <a:spcPts val="0"/>
              </a:spcAft>
              <a:buNone/>
            </a:pPr>
            <a:r>
              <a:rPr lang="en" sz="1100">
                <a:solidFill>
                  <a:schemeClr val="lt1"/>
                </a:solidFill>
                <a:latin typeface="DM Sans"/>
                <a:ea typeface="DM Sans"/>
                <a:cs typeface="DM Sans"/>
                <a:sym typeface="DM Sans"/>
              </a:rPr>
              <a:t>Store data using delta format; sync primary - secondary storage using delta </a:t>
            </a:r>
            <a:r>
              <a:rPr lang="en" sz="1100">
                <a:solidFill>
                  <a:schemeClr val="lt1"/>
                </a:solidFill>
                <a:latin typeface="DM Sans"/>
                <a:ea typeface="DM Sans"/>
                <a:cs typeface="DM Sans"/>
                <a:sym typeface="DM Sans"/>
              </a:rPr>
              <a:t>deep </a:t>
            </a:r>
            <a:r>
              <a:rPr lang="en" sz="1100">
                <a:solidFill>
                  <a:schemeClr val="lt1"/>
                </a:solidFill>
                <a:latin typeface="DM Sans"/>
                <a:ea typeface="DM Sans"/>
                <a:cs typeface="DM Sans"/>
                <a:sym typeface="DM Sans"/>
              </a:rPr>
              <a:t>clone; for non-delta sources, use native storage’s sync like GRS</a:t>
            </a:r>
            <a:endParaRPr sz="1100">
              <a:solidFill>
                <a:schemeClr val="lt1"/>
              </a:solidFill>
              <a:latin typeface="DM Sans"/>
              <a:ea typeface="DM Sans"/>
              <a:cs typeface="DM Sans"/>
              <a:sym typeface="DM Sans"/>
            </a:endParaRPr>
          </a:p>
        </p:txBody>
      </p:sp>
      <p:sp>
        <p:nvSpPr>
          <p:cNvPr id="2256" name="Google Shape;2256;p185"/>
          <p:cNvSpPr/>
          <p:nvPr/>
        </p:nvSpPr>
        <p:spPr>
          <a:xfrm>
            <a:off x="9759275" y="2615442"/>
            <a:ext cx="2330100" cy="1217400"/>
          </a:xfrm>
          <a:prstGeom prst="rect">
            <a:avLst/>
          </a:prstGeom>
          <a:solidFill>
            <a:schemeClr val="accent1"/>
          </a:solidFill>
          <a:ln>
            <a:noFill/>
          </a:ln>
          <a:effectLst>
            <a:outerShdw blurRad="428625" rotWithShape="0" algn="bl" dir="5400000" dist="76200">
              <a:srgbClr val="000000">
                <a:alpha val="12000"/>
              </a:srgbClr>
            </a:outerShdw>
          </a:effectLst>
        </p:spPr>
        <p:txBody>
          <a:bodyPr anchorCtr="0" anchor="t" bIns="121875" lIns="73150" spcFirstLastPara="1" rIns="45700" wrap="square" tIns="45700">
            <a:noAutofit/>
          </a:bodyPr>
          <a:lstStyle/>
          <a:p>
            <a:pPr indent="0" lvl="0" marL="0" rtl="0" algn="l">
              <a:lnSpc>
                <a:spcPct val="115000"/>
              </a:lnSpc>
              <a:spcBef>
                <a:spcPts val="0"/>
              </a:spcBef>
              <a:spcAft>
                <a:spcPts val="0"/>
              </a:spcAft>
              <a:buNone/>
            </a:pPr>
            <a:r>
              <a:rPr lang="en" sz="1100">
                <a:solidFill>
                  <a:schemeClr val="lt1"/>
                </a:solidFill>
                <a:latin typeface="DM Sans"/>
                <a:ea typeface="DM Sans"/>
                <a:cs typeface="DM Sans"/>
                <a:sym typeface="DM Sans"/>
              </a:rPr>
              <a:t>For external hive metastore use Cloud database like Azure SQL DB in multi-region /multi-az deployment.</a:t>
            </a:r>
            <a:endParaRPr sz="1100">
              <a:solidFill>
                <a:schemeClr val="lt1"/>
              </a:solidFill>
              <a:latin typeface="DM Sans"/>
              <a:ea typeface="DM Sans"/>
              <a:cs typeface="DM Sans"/>
              <a:sym typeface="DM Sans"/>
            </a:endParaRPr>
          </a:p>
        </p:txBody>
      </p:sp>
      <p:sp>
        <p:nvSpPr>
          <p:cNvPr id="2257" name="Google Shape;2257;p185"/>
          <p:cNvSpPr/>
          <p:nvPr/>
        </p:nvSpPr>
        <p:spPr>
          <a:xfrm>
            <a:off x="9512917" y="4074952"/>
            <a:ext cx="403200" cy="355800"/>
          </a:xfrm>
          <a:prstGeom prst="hexagon">
            <a:avLst>
              <a:gd fmla="val 25000" name="adj"/>
              <a:gd fmla="val 115470" name="vf"/>
            </a:avLst>
          </a:prstGeom>
          <a:solidFill>
            <a:srgbClr val="FF5F46"/>
          </a:solidFill>
          <a:ln>
            <a:noFill/>
          </a:ln>
        </p:spPr>
        <p:txBody>
          <a:bodyPr anchorCtr="0" anchor="ctr" bIns="121875" lIns="73150" spcFirstLastPara="1" rIns="91425" wrap="square" tIns="121875">
            <a:noAutofit/>
          </a:bodyPr>
          <a:lstStyle/>
          <a:p>
            <a:pPr indent="0" lvl="0" marL="0" rtl="0" algn="ctr">
              <a:spcBef>
                <a:spcPts val="0"/>
              </a:spcBef>
              <a:spcAft>
                <a:spcPts val="0"/>
              </a:spcAft>
              <a:buNone/>
            </a:pPr>
            <a:r>
              <a:rPr b="1" lang="en" sz="1800">
                <a:solidFill>
                  <a:srgbClr val="1B5162"/>
                </a:solidFill>
                <a:latin typeface="DM Sans"/>
                <a:ea typeface="DM Sans"/>
                <a:cs typeface="DM Sans"/>
                <a:sym typeface="DM Sans"/>
              </a:rPr>
              <a:t>2</a:t>
            </a:r>
            <a:endParaRPr b="1" sz="1800">
              <a:solidFill>
                <a:srgbClr val="1B5162"/>
              </a:solidFill>
              <a:latin typeface="DM Sans"/>
              <a:ea typeface="DM Sans"/>
              <a:cs typeface="DM Sans"/>
              <a:sym typeface="DM Sans"/>
            </a:endParaRPr>
          </a:p>
        </p:txBody>
      </p:sp>
      <p:sp>
        <p:nvSpPr>
          <p:cNvPr id="2258" name="Google Shape;2258;p185"/>
          <p:cNvSpPr/>
          <p:nvPr/>
        </p:nvSpPr>
        <p:spPr>
          <a:xfrm>
            <a:off x="9512917" y="2343083"/>
            <a:ext cx="403200" cy="355800"/>
          </a:xfrm>
          <a:prstGeom prst="hexagon">
            <a:avLst>
              <a:gd fmla="val 25000" name="adj"/>
              <a:gd fmla="val 115470" name="vf"/>
            </a:avLst>
          </a:prstGeom>
          <a:solidFill>
            <a:srgbClr val="FF5F46"/>
          </a:solidFill>
          <a:ln>
            <a:noFill/>
          </a:ln>
        </p:spPr>
        <p:txBody>
          <a:bodyPr anchorCtr="0" anchor="ctr" bIns="121875" lIns="73150" spcFirstLastPara="1" rIns="91425" wrap="square" tIns="121875">
            <a:noAutofit/>
          </a:bodyPr>
          <a:lstStyle/>
          <a:p>
            <a:pPr indent="0" lvl="0" marL="0" rtl="0" algn="ctr">
              <a:spcBef>
                <a:spcPts val="0"/>
              </a:spcBef>
              <a:spcAft>
                <a:spcPts val="0"/>
              </a:spcAft>
              <a:buNone/>
            </a:pPr>
            <a:r>
              <a:rPr b="1" lang="en" sz="1800">
                <a:solidFill>
                  <a:srgbClr val="1B5162"/>
                </a:solidFill>
                <a:latin typeface="DM Sans"/>
                <a:ea typeface="DM Sans"/>
                <a:cs typeface="DM Sans"/>
                <a:sym typeface="DM Sans"/>
              </a:rPr>
              <a:t>1</a:t>
            </a:r>
            <a:endParaRPr b="1" sz="1800">
              <a:solidFill>
                <a:srgbClr val="1B5162"/>
              </a:solidFill>
              <a:latin typeface="DM Sans"/>
              <a:ea typeface="DM Sans"/>
              <a:cs typeface="DM Sans"/>
              <a:sym typeface="DM Sans"/>
            </a:endParaRPr>
          </a:p>
        </p:txBody>
      </p:sp>
      <p:sp>
        <p:nvSpPr>
          <p:cNvPr id="2259" name="Google Shape;2259;p185"/>
          <p:cNvSpPr/>
          <p:nvPr/>
        </p:nvSpPr>
        <p:spPr>
          <a:xfrm>
            <a:off x="3065985" y="2703075"/>
            <a:ext cx="36657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85"/>
          <p:cNvSpPr txBox="1"/>
          <p:nvPr/>
        </p:nvSpPr>
        <p:spPr>
          <a:xfrm>
            <a:off x="4850936" y="2368110"/>
            <a:ext cx="5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1B5162"/>
                </a:solidFill>
                <a:latin typeface="DM Sans"/>
                <a:ea typeface="DM Sans"/>
                <a:cs typeface="DM Sans"/>
                <a:sym typeface="DM Sans"/>
              </a:rPr>
              <a:t>Sync</a:t>
            </a:r>
            <a:endParaRPr b="1" sz="1100">
              <a:solidFill>
                <a:srgbClr val="1B5162"/>
              </a:solidFill>
              <a:latin typeface="DM Sans"/>
              <a:ea typeface="DM Sans"/>
              <a:cs typeface="DM Sans"/>
              <a:sym typeface="DM Sans"/>
            </a:endParaRPr>
          </a:p>
        </p:txBody>
      </p:sp>
      <p:sp>
        <p:nvSpPr>
          <p:cNvPr id="2261" name="Google Shape;2261;p185"/>
          <p:cNvSpPr txBox="1"/>
          <p:nvPr/>
        </p:nvSpPr>
        <p:spPr>
          <a:xfrm>
            <a:off x="3731232" y="2885475"/>
            <a:ext cx="2805000" cy="150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DM Sans"/>
                <a:ea typeface="DM Sans"/>
                <a:cs typeface="DM Sans"/>
                <a:sym typeface="DM Sans"/>
              </a:rPr>
              <a:t>Replicated Job Configs, Cluster Configs, Codebase from active to standby CP</a:t>
            </a:r>
            <a:endParaRPr sz="1100">
              <a:latin typeface="DM Sans"/>
              <a:ea typeface="DM Sans"/>
              <a:cs typeface="DM Sans"/>
              <a:sym typeface="DM Sans"/>
            </a:endParaRPr>
          </a:p>
          <a:p>
            <a:pPr indent="0" lvl="0" marL="0" rtl="0" algn="l">
              <a:lnSpc>
                <a:spcPct val="115000"/>
              </a:lnSpc>
              <a:spcBef>
                <a:spcPts val="500"/>
              </a:spcBef>
              <a:spcAft>
                <a:spcPts val="0"/>
              </a:spcAft>
              <a:buNone/>
            </a:pPr>
            <a:r>
              <a:rPr lang="en" sz="1100">
                <a:latin typeface="DM Sans"/>
                <a:ea typeface="DM Sans"/>
                <a:cs typeface="DM Sans"/>
                <a:sym typeface="DM Sans"/>
              </a:rPr>
              <a:t>Seamlessly failover to the newly active CP for continued access to customer workspaces </a:t>
            </a:r>
            <a:endParaRPr sz="1100">
              <a:latin typeface="DM Sans"/>
              <a:ea typeface="DM Sans"/>
              <a:cs typeface="DM Sans"/>
              <a:sym typeface="DM Sans"/>
            </a:endParaRPr>
          </a:p>
          <a:p>
            <a:pPr indent="0" lvl="0" marL="0" rtl="0" algn="l">
              <a:lnSpc>
                <a:spcPct val="115000"/>
              </a:lnSpc>
              <a:spcBef>
                <a:spcPts val="500"/>
              </a:spcBef>
              <a:spcAft>
                <a:spcPts val="0"/>
              </a:spcAft>
              <a:buNone/>
            </a:pPr>
            <a:r>
              <a:t/>
            </a:r>
            <a:endParaRPr>
              <a:latin typeface="DM Sans"/>
              <a:ea typeface="DM Sans"/>
              <a:cs typeface="DM Sans"/>
              <a:sym typeface="DM Sans"/>
            </a:endParaRPr>
          </a:p>
        </p:txBody>
      </p:sp>
      <p:pic>
        <p:nvPicPr>
          <p:cNvPr id="2262" name="Google Shape;2262;p185"/>
          <p:cNvPicPr preferRelativeResize="0"/>
          <p:nvPr/>
        </p:nvPicPr>
        <p:blipFill rotWithShape="1">
          <a:blip r:embed="rId13">
            <a:alphaModFix/>
          </a:blip>
          <a:srcRect b="0" l="0" r="0" t="0"/>
          <a:stretch/>
        </p:blipFill>
        <p:spPr>
          <a:xfrm>
            <a:off x="4582105" y="2390526"/>
            <a:ext cx="324300" cy="324290"/>
          </a:xfrm>
          <a:prstGeom prst="rect">
            <a:avLst/>
          </a:prstGeom>
          <a:noFill/>
          <a:ln>
            <a:noFill/>
          </a:ln>
        </p:spPr>
      </p:pic>
      <p:pic>
        <p:nvPicPr>
          <p:cNvPr id="2263" name="Google Shape;2263;p185"/>
          <p:cNvPicPr preferRelativeResize="0"/>
          <p:nvPr/>
        </p:nvPicPr>
        <p:blipFill rotWithShape="1">
          <a:blip r:embed="rId14">
            <a:alphaModFix/>
          </a:blip>
          <a:srcRect b="0" l="0" r="0" t="0"/>
          <a:stretch/>
        </p:blipFill>
        <p:spPr>
          <a:xfrm>
            <a:off x="3348603" y="3481099"/>
            <a:ext cx="353999" cy="353999"/>
          </a:xfrm>
          <a:prstGeom prst="rect">
            <a:avLst/>
          </a:prstGeom>
          <a:noFill/>
          <a:ln>
            <a:noFill/>
          </a:ln>
        </p:spPr>
      </p:pic>
      <p:pic>
        <p:nvPicPr>
          <p:cNvPr id="2264" name="Google Shape;2264;p185"/>
          <p:cNvPicPr preferRelativeResize="0"/>
          <p:nvPr/>
        </p:nvPicPr>
        <p:blipFill rotWithShape="1">
          <a:blip r:embed="rId15">
            <a:alphaModFix/>
          </a:blip>
          <a:srcRect b="0" l="0" r="0" t="0"/>
          <a:stretch/>
        </p:blipFill>
        <p:spPr>
          <a:xfrm>
            <a:off x="3319956" y="2941951"/>
            <a:ext cx="420298" cy="420270"/>
          </a:xfrm>
          <a:prstGeom prst="rect">
            <a:avLst/>
          </a:prstGeom>
          <a:noFill/>
          <a:ln>
            <a:noFill/>
          </a:ln>
        </p:spPr>
      </p:pic>
      <p:sp>
        <p:nvSpPr>
          <p:cNvPr id="2265" name="Google Shape;2265;p185"/>
          <p:cNvSpPr txBox="1"/>
          <p:nvPr/>
        </p:nvSpPr>
        <p:spPr>
          <a:xfrm>
            <a:off x="0" y="85775"/>
            <a:ext cx="1486500" cy="600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
                <a:solidFill>
                  <a:srgbClr val="FFAB00"/>
                </a:solidFill>
                <a:latin typeface="DM Sans Medium"/>
                <a:ea typeface="DM Sans Medium"/>
                <a:cs typeface="DM Sans Medium"/>
                <a:sym typeface="DM Sans Medium"/>
              </a:rPr>
              <a:t>Phase 1</a:t>
            </a:r>
            <a:endParaRPr>
              <a:solidFill>
                <a:srgbClr val="FFAB00"/>
              </a:solidFill>
            </a:endParaRPr>
          </a:p>
        </p:txBody>
      </p:sp>
      <p:sp>
        <p:nvSpPr>
          <p:cNvPr id="2266" name="Google Shape;2266;p185"/>
          <p:cNvSpPr txBox="1"/>
          <p:nvPr/>
        </p:nvSpPr>
        <p:spPr>
          <a:xfrm>
            <a:off x="308375" y="1504850"/>
            <a:ext cx="20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Primary Cloud Region</a:t>
            </a:r>
            <a:endParaRPr>
              <a:solidFill>
                <a:srgbClr val="EF6450"/>
              </a:solidFill>
              <a:latin typeface="DM Sans"/>
              <a:ea typeface="DM Sans"/>
              <a:cs typeface="DM Sans"/>
              <a:sym typeface="DM Sans"/>
            </a:endParaRPr>
          </a:p>
        </p:txBody>
      </p:sp>
      <p:sp>
        <p:nvSpPr>
          <p:cNvPr id="2267" name="Google Shape;2267;p185"/>
          <p:cNvSpPr txBox="1"/>
          <p:nvPr/>
        </p:nvSpPr>
        <p:spPr>
          <a:xfrm>
            <a:off x="6697551" y="1520750"/>
            <a:ext cx="23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Secondary Cloud Region</a:t>
            </a:r>
            <a:endParaRPr>
              <a:solidFill>
                <a:srgbClr val="EF6450"/>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sp>
        <p:nvSpPr>
          <p:cNvPr id="2272" name="Google Shape;2272;p186"/>
          <p:cNvSpPr/>
          <p:nvPr/>
        </p:nvSpPr>
        <p:spPr>
          <a:xfrm>
            <a:off x="3724575" y="4219400"/>
            <a:ext cx="2447100" cy="2507400"/>
          </a:xfrm>
          <a:prstGeom prst="roundRect">
            <a:avLst>
              <a:gd fmla="val 5209" name="adj"/>
            </a:avLst>
          </a:prstGeom>
          <a:solidFill>
            <a:schemeClr val="lt1"/>
          </a:solidFill>
          <a:ln cap="flat" cmpd="sng" w="9525">
            <a:solidFill>
              <a:srgbClr val="1B5162"/>
            </a:solidFill>
            <a:prstDash val="dash"/>
            <a:round/>
            <a:headEnd len="sm" w="sm" type="none"/>
            <a:tailEnd len="sm" w="sm" type="none"/>
          </a:ln>
        </p:spPr>
        <p:txBody>
          <a:bodyPr anchorCtr="0" anchor="t" bIns="91375" lIns="0" spcFirstLastPara="1" rIns="91375" wrap="square" tIns="0">
            <a:noAutofit/>
          </a:bodyPr>
          <a:lstStyle/>
          <a:p>
            <a:pPr indent="0" lvl="0" marL="0" marR="0" rtl="0" algn="l">
              <a:lnSpc>
                <a:spcPct val="100000"/>
              </a:lnSpc>
              <a:spcBef>
                <a:spcPts val="0"/>
              </a:spcBef>
              <a:spcAft>
                <a:spcPts val="0"/>
              </a:spcAft>
              <a:buClr>
                <a:srgbClr val="000000"/>
              </a:buClr>
              <a:buSzPts val="2000"/>
              <a:buFont typeface="Arial"/>
              <a:buNone/>
            </a:pPr>
            <a:r>
              <a:rPr lang="en" sz="1300">
                <a:solidFill>
                  <a:srgbClr val="1B5162"/>
                </a:solidFill>
                <a:latin typeface="DM Sans Medium"/>
                <a:ea typeface="DM Sans Medium"/>
                <a:cs typeface="DM Sans Medium"/>
                <a:sym typeface="DM Sans Medium"/>
              </a:rPr>
              <a:t>  Synchronized Assets</a:t>
            </a:r>
            <a:endParaRPr i="0" sz="1300" u="none" cap="none" strike="noStrike">
              <a:solidFill>
                <a:srgbClr val="1B5162"/>
              </a:solidFill>
              <a:latin typeface="DM Sans Medium"/>
              <a:ea typeface="DM Sans Medium"/>
              <a:cs typeface="DM Sans Medium"/>
              <a:sym typeface="DM Sans Medium"/>
            </a:endParaRPr>
          </a:p>
        </p:txBody>
      </p:sp>
      <p:sp>
        <p:nvSpPr>
          <p:cNvPr id="2273" name="Google Shape;2273;p186"/>
          <p:cNvSpPr/>
          <p:nvPr/>
        </p:nvSpPr>
        <p:spPr>
          <a:xfrm>
            <a:off x="510650" y="3966125"/>
            <a:ext cx="2402700" cy="26679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lang="en" sz="1300">
                <a:solidFill>
                  <a:srgbClr val="1B5162"/>
                </a:solidFill>
                <a:latin typeface="DM Sans Medium"/>
                <a:ea typeface="DM Sans Medium"/>
                <a:cs typeface="DM Sans Medium"/>
                <a:sym typeface="DM Sans Medium"/>
              </a:rPr>
              <a:t> Data</a:t>
            </a:r>
            <a:r>
              <a:rPr i="0" lang="en" sz="1300" u="none" cap="none" strike="noStrike">
                <a:solidFill>
                  <a:srgbClr val="1B5162"/>
                </a:solidFill>
                <a:latin typeface="DM Sans Medium"/>
                <a:ea typeface="DM Sans Medium"/>
                <a:cs typeface="DM Sans Medium"/>
                <a:sym typeface="DM Sans Medium"/>
              </a:rPr>
              <a:t> Plane</a:t>
            </a:r>
            <a:endParaRPr i="0" sz="1300" u="none" cap="none" strike="noStrike">
              <a:solidFill>
                <a:srgbClr val="1B5162"/>
              </a:solidFill>
              <a:latin typeface="DM Sans Medium"/>
              <a:ea typeface="DM Sans Medium"/>
              <a:cs typeface="DM Sans Medium"/>
              <a:sym typeface="DM Sans Medium"/>
            </a:endParaRPr>
          </a:p>
        </p:txBody>
      </p:sp>
      <p:sp>
        <p:nvSpPr>
          <p:cNvPr id="2274" name="Google Shape;2274;p186"/>
          <p:cNvSpPr txBox="1"/>
          <p:nvPr>
            <p:ph idx="12" type="sldNum"/>
          </p:nvPr>
        </p:nvSpPr>
        <p:spPr>
          <a:xfrm>
            <a:off x="10792869" y="51779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5" name="Google Shape;2275;p186"/>
          <p:cNvSpPr/>
          <p:nvPr/>
        </p:nvSpPr>
        <p:spPr>
          <a:xfrm>
            <a:off x="510650" y="2021950"/>
            <a:ext cx="2402700" cy="18126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sz="1300" u="none" cap="none" strike="noStrike">
                <a:solidFill>
                  <a:srgbClr val="1B5162"/>
                </a:solidFill>
                <a:latin typeface="DM Sans Medium"/>
                <a:ea typeface="DM Sans Medium"/>
                <a:cs typeface="DM Sans Medium"/>
                <a:sym typeface="DM Sans Medium"/>
              </a:rPr>
              <a:t>Control Plane</a:t>
            </a:r>
            <a:endParaRPr i="0" sz="1300" u="none" cap="none" strike="noStrike">
              <a:solidFill>
                <a:srgbClr val="1B5162"/>
              </a:solidFill>
              <a:latin typeface="DM Sans Medium"/>
              <a:ea typeface="DM Sans Medium"/>
              <a:cs typeface="DM Sans Medium"/>
              <a:sym typeface="DM Sans Medium"/>
            </a:endParaRPr>
          </a:p>
        </p:txBody>
      </p:sp>
      <p:sp>
        <p:nvSpPr>
          <p:cNvPr id="2276" name="Google Shape;2276;p186"/>
          <p:cNvSpPr/>
          <p:nvPr/>
        </p:nvSpPr>
        <p:spPr>
          <a:xfrm>
            <a:off x="670125" y="2403525"/>
            <a:ext cx="20997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277" name="Google Shape;2277;p186"/>
          <p:cNvSpPr txBox="1"/>
          <p:nvPr/>
        </p:nvSpPr>
        <p:spPr>
          <a:xfrm>
            <a:off x="604925" y="2933578"/>
            <a:ext cx="95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Notebooks,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Queries,</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Experiments</a:t>
            </a:r>
            <a:endParaRPr sz="1000">
              <a:solidFill>
                <a:srgbClr val="1B5162"/>
              </a:solidFill>
              <a:latin typeface="DM Sans Medium"/>
              <a:ea typeface="DM Sans Medium"/>
              <a:cs typeface="DM Sans Medium"/>
              <a:sym typeface="DM Sans Medium"/>
            </a:endParaRPr>
          </a:p>
        </p:txBody>
      </p:sp>
      <p:pic>
        <p:nvPicPr>
          <p:cNvPr id="2278" name="Google Shape;2278;p186"/>
          <p:cNvPicPr preferRelativeResize="0"/>
          <p:nvPr/>
        </p:nvPicPr>
        <p:blipFill rotWithShape="1">
          <a:blip r:embed="rId3">
            <a:alphaModFix/>
          </a:blip>
          <a:srcRect b="0" l="0" r="0" t="0"/>
          <a:stretch/>
        </p:blipFill>
        <p:spPr>
          <a:xfrm>
            <a:off x="2211151" y="2544277"/>
            <a:ext cx="482848" cy="482833"/>
          </a:xfrm>
          <a:prstGeom prst="rect">
            <a:avLst/>
          </a:prstGeom>
          <a:noFill/>
          <a:ln>
            <a:noFill/>
          </a:ln>
        </p:spPr>
      </p:pic>
      <p:pic>
        <p:nvPicPr>
          <p:cNvPr id="2279" name="Google Shape;2279;p186"/>
          <p:cNvPicPr preferRelativeResize="0"/>
          <p:nvPr/>
        </p:nvPicPr>
        <p:blipFill rotWithShape="1">
          <a:blip r:embed="rId4">
            <a:alphaModFix/>
          </a:blip>
          <a:srcRect b="0" l="0" r="0" t="0"/>
          <a:stretch/>
        </p:blipFill>
        <p:spPr>
          <a:xfrm>
            <a:off x="856024" y="2555801"/>
            <a:ext cx="482848" cy="482833"/>
          </a:xfrm>
          <a:prstGeom prst="rect">
            <a:avLst/>
          </a:prstGeom>
          <a:noFill/>
          <a:ln>
            <a:noFill/>
          </a:ln>
        </p:spPr>
      </p:pic>
      <p:sp>
        <p:nvSpPr>
          <p:cNvPr id="2280" name="Google Shape;2280;p186"/>
          <p:cNvSpPr txBox="1"/>
          <p:nvPr/>
        </p:nvSpPr>
        <p:spPr>
          <a:xfrm>
            <a:off x="1473905" y="2938303"/>
            <a:ext cx="68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Jobs API</a:t>
            </a:r>
            <a:endParaRPr sz="1000">
              <a:solidFill>
                <a:srgbClr val="1B5162"/>
              </a:solidFill>
              <a:latin typeface="DM Sans Medium"/>
              <a:ea typeface="DM Sans Medium"/>
              <a:cs typeface="DM Sans Medium"/>
              <a:sym typeface="DM Sans Medium"/>
            </a:endParaRPr>
          </a:p>
        </p:txBody>
      </p:sp>
      <p:sp>
        <p:nvSpPr>
          <p:cNvPr id="2281" name="Google Shape;2281;p186"/>
          <p:cNvSpPr txBox="1"/>
          <p:nvPr/>
        </p:nvSpPr>
        <p:spPr>
          <a:xfrm>
            <a:off x="2106325" y="2944995"/>
            <a:ext cx="6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Clusters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API</a:t>
            </a:r>
            <a:endParaRPr sz="1000">
              <a:solidFill>
                <a:srgbClr val="1B5162"/>
              </a:solidFill>
              <a:latin typeface="DM Sans Medium"/>
              <a:ea typeface="DM Sans Medium"/>
              <a:cs typeface="DM Sans Medium"/>
              <a:sym typeface="DM Sans Medium"/>
            </a:endParaRPr>
          </a:p>
        </p:txBody>
      </p:sp>
      <p:pic>
        <p:nvPicPr>
          <p:cNvPr id="2282" name="Google Shape;2282;p186"/>
          <p:cNvPicPr preferRelativeResize="0"/>
          <p:nvPr/>
        </p:nvPicPr>
        <p:blipFill rotWithShape="1">
          <a:blip r:embed="rId5">
            <a:alphaModFix/>
          </a:blip>
          <a:srcRect b="0" l="0" r="0" t="0"/>
          <a:stretch/>
        </p:blipFill>
        <p:spPr>
          <a:xfrm>
            <a:off x="1578035" y="2532587"/>
            <a:ext cx="482848" cy="482848"/>
          </a:xfrm>
          <a:prstGeom prst="rect">
            <a:avLst/>
          </a:prstGeom>
          <a:noFill/>
          <a:ln>
            <a:noFill/>
          </a:ln>
        </p:spPr>
      </p:pic>
      <p:pic>
        <p:nvPicPr>
          <p:cNvPr id="2283" name="Google Shape;2283;p186"/>
          <p:cNvPicPr preferRelativeResize="0"/>
          <p:nvPr/>
        </p:nvPicPr>
        <p:blipFill rotWithShape="1">
          <a:blip r:embed="rId6">
            <a:alphaModFix/>
          </a:blip>
          <a:srcRect b="0" l="0" r="0" t="0"/>
          <a:stretch/>
        </p:blipFill>
        <p:spPr>
          <a:xfrm>
            <a:off x="4627690" y="410799"/>
            <a:ext cx="771976" cy="771976"/>
          </a:xfrm>
          <a:prstGeom prst="rect">
            <a:avLst/>
          </a:prstGeom>
          <a:noFill/>
          <a:ln>
            <a:noFill/>
          </a:ln>
        </p:spPr>
      </p:pic>
      <p:sp>
        <p:nvSpPr>
          <p:cNvPr id="2284" name="Google Shape;2284;p186"/>
          <p:cNvSpPr/>
          <p:nvPr/>
        </p:nvSpPr>
        <p:spPr>
          <a:xfrm rot="-7342277">
            <a:off x="3778612" y="815553"/>
            <a:ext cx="263913" cy="1208591"/>
          </a:xfrm>
          <a:prstGeom prst="upArrow">
            <a:avLst>
              <a:gd fmla="val 50000" name="adj1"/>
              <a:gd fmla="val 72879" name="adj2"/>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186"/>
          <p:cNvSpPr/>
          <p:nvPr/>
        </p:nvSpPr>
        <p:spPr>
          <a:xfrm rot="7313523">
            <a:off x="5859343" y="820866"/>
            <a:ext cx="257230" cy="1153325"/>
          </a:xfrm>
          <a:prstGeom prst="upArrow">
            <a:avLst>
              <a:gd fmla="val 50000" name="adj1"/>
              <a:gd fmla="val 72879"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186"/>
          <p:cNvSpPr txBox="1"/>
          <p:nvPr/>
        </p:nvSpPr>
        <p:spPr>
          <a:xfrm rot="-2078011">
            <a:off x="3413633" y="1042108"/>
            <a:ext cx="899485" cy="18457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No Traffic</a:t>
            </a:r>
            <a:endParaRPr sz="1200">
              <a:solidFill>
                <a:schemeClr val="dk1"/>
              </a:solidFill>
              <a:latin typeface="DM Sans"/>
              <a:ea typeface="DM Sans"/>
              <a:cs typeface="DM Sans"/>
              <a:sym typeface="DM Sans"/>
            </a:endParaRPr>
          </a:p>
        </p:txBody>
      </p:sp>
      <p:sp>
        <p:nvSpPr>
          <p:cNvPr id="2287" name="Google Shape;2287;p186"/>
          <p:cNvSpPr txBox="1"/>
          <p:nvPr/>
        </p:nvSpPr>
        <p:spPr>
          <a:xfrm rot="2026266">
            <a:off x="5708707" y="1039873"/>
            <a:ext cx="705912" cy="18454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Active</a:t>
            </a:r>
            <a:endParaRPr sz="1200">
              <a:solidFill>
                <a:schemeClr val="dk1"/>
              </a:solidFill>
              <a:latin typeface="DM Sans"/>
              <a:ea typeface="DM Sans"/>
              <a:cs typeface="DM Sans"/>
              <a:sym typeface="DM Sans"/>
            </a:endParaRPr>
          </a:p>
        </p:txBody>
      </p:sp>
      <p:pic>
        <p:nvPicPr>
          <p:cNvPr id="2288" name="Google Shape;2288;p186"/>
          <p:cNvPicPr preferRelativeResize="0"/>
          <p:nvPr/>
        </p:nvPicPr>
        <p:blipFill rotWithShape="1">
          <a:blip r:embed="rId7">
            <a:alphaModFix/>
          </a:blip>
          <a:srcRect b="0" l="0" r="84278" t="0"/>
          <a:stretch/>
        </p:blipFill>
        <p:spPr>
          <a:xfrm>
            <a:off x="572049" y="2085622"/>
            <a:ext cx="250988" cy="251122"/>
          </a:xfrm>
          <a:prstGeom prst="rect">
            <a:avLst/>
          </a:prstGeom>
          <a:noFill/>
          <a:ln>
            <a:noFill/>
          </a:ln>
        </p:spPr>
      </p:pic>
      <p:sp>
        <p:nvSpPr>
          <p:cNvPr id="2289" name="Google Shape;2289;p186"/>
          <p:cNvSpPr/>
          <p:nvPr/>
        </p:nvSpPr>
        <p:spPr>
          <a:xfrm>
            <a:off x="670100" y="4368725"/>
            <a:ext cx="2099700" cy="1099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Compute</a:t>
            </a:r>
            <a:endParaRPr sz="1300">
              <a:solidFill>
                <a:srgbClr val="1B5162"/>
              </a:solidFill>
              <a:latin typeface="DM Sans Medium"/>
              <a:ea typeface="DM Sans Medium"/>
              <a:cs typeface="DM Sans Medium"/>
              <a:sym typeface="DM Sans Medium"/>
            </a:endParaRPr>
          </a:p>
        </p:txBody>
      </p:sp>
      <p:pic>
        <p:nvPicPr>
          <p:cNvPr id="2290" name="Google Shape;2290;p186"/>
          <p:cNvPicPr preferRelativeResize="0"/>
          <p:nvPr/>
        </p:nvPicPr>
        <p:blipFill rotWithShape="1">
          <a:blip r:embed="rId8">
            <a:alphaModFix/>
          </a:blip>
          <a:srcRect b="0" l="0" r="0" t="0"/>
          <a:stretch/>
        </p:blipFill>
        <p:spPr>
          <a:xfrm>
            <a:off x="820911" y="4739138"/>
            <a:ext cx="420298" cy="430966"/>
          </a:xfrm>
          <a:prstGeom prst="rect">
            <a:avLst/>
          </a:prstGeom>
          <a:noFill/>
          <a:ln>
            <a:noFill/>
          </a:ln>
        </p:spPr>
      </p:pic>
      <p:sp>
        <p:nvSpPr>
          <p:cNvPr id="2291" name="Google Shape;2291;p186"/>
          <p:cNvSpPr txBox="1"/>
          <p:nvPr/>
        </p:nvSpPr>
        <p:spPr>
          <a:xfrm>
            <a:off x="7054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292" name="Google Shape;2292;p186"/>
          <p:cNvPicPr preferRelativeResize="0"/>
          <p:nvPr/>
        </p:nvPicPr>
        <p:blipFill rotWithShape="1">
          <a:blip r:embed="rId8">
            <a:alphaModFix/>
          </a:blip>
          <a:srcRect b="0" l="0" r="0" t="0"/>
          <a:stretch/>
        </p:blipFill>
        <p:spPr>
          <a:xfrm>
            <a:off x="1401632" y="4739137"/>
            <a:ext cx="420298" cy="430966"/>
          </a:xfrm>
          <a:prstGeom prst="rect">
            <a:avLst/>
          </a:prstGeom>
          <a:noFill/>
          <a:ln>
            <a:noFill/>
          </a:ln>
        </p:spPr>
      </p:pic>
      <p:sp>
        <p:nvSpPr>
          <p:cNvPr id="2293" name="Google Shape;2293;p186"/>
          <p:cNvSpPr txBox="1"/>
          <p:nvPr/>
        </p:nvSpPr>
        <p:spPr>
          <a:xfrm>
            <a:off x="1286233"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294" name="Google Shape;2294;p186"/>
          <p:cNvPicPr preferRelativeResize="0"/>
          <p:nvPr/>
        </p:nvPicPr>
        <p:blipFill rotWithShape="1">
          <a:blip r:embed="rId7">
            <a:alphaModFix/>
          </a:blip>
          <a:srcRect b="0" l="0" r="84278" t="0"/>
          <a:stretch/>
        </p:blipFill>
        <p:spPr>
          <a:xfrm>
            <a:off x="579849" y="4044301"/>
            <a:ext cx="250988" cy="251122"/>
          </a:xfrm>
          <a:prstGeom prst="rect">
            <a:avLst/>
          </a:prstGeom>
          <a:noFill/>
          <a:ln>
            <a:noFill/>
          </a:ln>
        </p:spPr>
      </p:pic>
      <p:sp>
        <p:nvSpPr>
          <p:cNvPr id="2295" name="Google Shape;2295;p186"/>
          <p:cNvSpPr/>
          <p:nvPr/>
        </p:nvSpPr>
        <p:spPr>
          <a:xfrm>
            <a:off x="670125" y="5606225"/>
            <a:ext cx="20997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2296" name="Google Shape;2296;p186"/>
          <p:cNvPicPr preferRelativeResize="0"/>
          <p:nvPr/>
        </p:nvPicPr>
        <p:blipFill rotWithShape="1">
          <a:blip r:embed="rId9">
            <a:alphaModFix/>
          </a:blip>
          <a:srcRect b="0" l="0" r="0" t="0"/>
          <a:stretch/>
        </p:blipFill>
        <p:spPr>
          <a:xfrm>
            <a:off x="1045362" y="5894813"/>
            <a:ext cx="523228" cy="523199"/>
          </a:xfrm>
          <a:prstGeom prst="rect">
            <a:avLst/>
          </a:prstGeom>
          <a:noFill/>
          <a:ln>
            <a:noFill/>
          </a:ln>
        </p:spPr>
      </p:pic>
      <p:sp>
        <p:nvSpPr>
          <p:cNvPr id="2297" name="Google Shape;2297;p186"/>
          <p:cNvSpPr txBox="1"/>
          <p:nvPr/>
        </p:nvSpPr>
        <p:spPr>
          <a:xfrm>
            <a:off x="1383624" y="6229936"/>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2298" name="Google Shape;2298;p186"/>
          <p:cNvGrpSpPr/>
          <p:nvPr/>
        </p:nvGrpSpPr>
        <p:grpSpPr>
          <a:xfrm>
            <a:off x="1519264" y="6137036"/>
            <a:ext cx="197768" cy="38762"/>
            <a:chOff x="268600" y="5129784"/>
            <a:chExt cx="197768" cy="38766"/>
          </a:xfrm>
        </p:grpSpPr>
        <p:cxnSp>
          <p:nvCxnSpPr>
            <p:cNvPr id="2299" name="Google Shape;2299;p186"/>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300" name="Google Shape;2300;p186"/>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301" name="Google Shape;2301;p186"/>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302" name="Google Shape;2302;p186"/>
          <p:cNvPicPr preferRelativeResize="0"/>
          <p:nvPr/>
        </p:nvPicPr>
        <p:blipFill rotWithShape="1">
          <a:blip r:embed="rId9">
            <a:alphaModFix/>
          </a:blip>
          <a:srcRect b="0" l="0" r="0" t="0"/>
          <a:stretch/>
        </p:blipFill>
        <p:spPr>
          <a:xfrm>
            <a:off x="1654962" y="5894813"/>
            <a:ext cx="523228" cy="523199"/>
          </a:xfrm>
          <a:prstGeom prst="rect">
            <a:avLst/>
          </a:prstGeom>
          <a:noFill/>
          <a:ln>
            <a:noFill/>
          </a:ln>
        </p:spPr>
      </p:pic>
      <p:sp>
        <p:nvSpPr>
          <p:cNvPr id="2303" name="Google Shape;2303;p186"/>
          <p:cNvSpPr txBox="1"/>
          <p:nvPr>
            <p:ph type="title"/>
          </p:nvPr>
        </p:nvSpPr>
        <p:spPr>
          <a:xfrm>
            <a:off x="1573000" y="97475"/>
            <a:ext cx="102435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RCP - DR Failover Scenario - Primary Region Failure</a:t>
            </a:r>
            <a:endParaRPr sz="3000"/>
          </a:p>
        </p:txBody>
      </p:sp>
      <p:pic>
        <p:nvPicPr>
          <p:cNvPr id="2304" name="Google Shape;2304;p186"/>
          <p:cNvPicPr preferRelativeResize="0"/>
          <p:nvPr/>
        </p:nvPicPr>
        <p:blipFill rotWithShape="1">
          <a:blip r:embed="rId8">
            <a:alphaModFix/>
          </a:blip>
          <a:srcRect b="0" l="0" r="0" t="0"/>
          <a:stretch/>
        </p:blipFill>
        <p:spPr>
          <a:xfrm>
            <a:off x="1982687" y="4739137"/>
            <a:ext cx="420298" cy="430966"/>
          </a:xfrm>
          <a:prstGeom prst="rect">
            <a:avLst/>
          </a:prstGeom>
          <a:noFill/>
          <a:ln>
            <a:noFill/>
          </a:ln>
        </p:spPr>
      </p:pic>
      <p:sp>
        <p:nvSpPr>
          <p:cNvPr id="2305" name="Google Shape;2305;p186"/>
          <p:cNvSpPr txBox="1"/>
          <p:nvPr/>
        </p:nvSpPr>
        <p:spPr>
          <a:xfrm>
            <a:off x="1867288"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sp>
        <p:nvSpPr>
          <p:cNvPr id="2306" name="Google Shape;2306;p186"/>
          <p:cNvSpPr/>
          <p:nvPr/>
        </p:nvSpPr>
        <p:spPr>
          <a:xfrm>
            <a:off x="3896216" y="4499124"/>
            <a:ext cx="2099700" cy="9687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200">
                <a:solidFill>
                  <a:srgbClr val="1B5162"/>
                </a:solidFill>
                <a:latin typeface="DM Sans Medium"/>
                <a:ea typeface="DM Sans Medium"/>
                <a:cs typeface="DM Sans Medium"/>
                <a:sym typeface="DM Sans Medium"/>
              </a:rPr>
              <a:t>Ext. Hive Metastore</a:t>
            </a:r>
            <a:endParaRPr i="0" sz="1100" u="none" cap="none" strike="noStrike">
              <a:solidFill>
                <a:srgbClr val="1B5162"/>
              </a:solidFill>
              <a:latin typeface="DM Sans Medium"/>
              <a:ea typeface="DM Sans Medium"/>
              <a:cs typeface="DM Sans Medium"/>
              <a:sym typeface="DM Sans Medium"/>
            </a:endParaRPr>
          </a:p>
        </p:txBody>
      </p:sp>
      <p:sp>
        <p:nvSpPr>
          <p:cNvPr id="2307" name="Google Shape;2307;p186"/>
          <p:cNvSpPr/>
          <p:nvPr/>
        </p:nvSpPr>
        <p:spPr>
          <a:xfrm>
            <a:off x="6741313" y="1896875"/>
            <a:ext cx="2723400" cy="4845900"/>
          </a:xfrm>
          <a:prstGeom prst="roundRect">
            <a:avLst>
              <a:gd fmla="val 5209" name="adj"/>
            </a:avLst>
          </a:prstGeom>
          <a:solidFill>
            <a:schemeClr val="lt1"/>
          </a:solidFill>
          <a:ln cap="flat" cmpd="sng" w="9525">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308" name="Google Shape;2308;p186"/>
          <p:cNvSpPr/>
          <p:nvPr/>
        </p:nvSpPr>
        <p:spPr>
          <a:xfrm>
            <a:off x="6899813" y="2037850"/>
            <a:ext cx="2402700" cy="18126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sz="1300" u="none" cap="none" strike="noStrike">
                <a:solidFill>
                  <a:srgbClr val="1B5162"/>
                </a:solidFill>
                <a:latin typeface="DM Sans Medium"/>
                <a:ea typeface="DM Sans Medium"/>
                <a:cs typeface="DM Sans Medium"/>
                <a:sym typeface="DM Sans Medium"/>
              </a:rPr>
              <a:t>Control Plane</a:t>
            </a:r>
            <a:endParaRPr i="0" sz="1300" u="none" cap="none" strike="noStrike">
              <a:solidFill>
                <a:srgbClr val="1B5162"/>
              </a:solidFill>
              <a:latin typeface="DM Sans Medium"/>
              <a:ea typeface="DM Sans Medium"/>
              <a:cs typeface="DM Sans Medium"/>
              <a:sym typeface="DM Sans Medium"/>
            </a:endParaRPr>
          </a:p>
        </p:txBody>
      </p:sp>
      <p:sp>
        <p:nvSpPr>
          <p:cNvPr id="2309" name="Google Shape;2309;p186"/>
          <p:cNvSpPr/>
          <p:nvPr/>
        </p:nvSpPr>
        <p:spPr>
          <a:xfrm>
            <a:off x="7059288" y="2419425"/>
            <a:ext cx="20997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310" name="Google Shape;2310;p186"/>
          <p:cNvSpPr txBox="1"/>
          <p:nvPr/>
        </p:nvSpPr>
        <p:spPr>
          <a:xfrm>
            <a:off x="6994087" y="2949478"/>
            <a:ext cx="959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Notebooks,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Queries,</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Experiments</a:t>
            </a:r>
            <a:endParaRPr sz="1000">
              <a:solidFill>
                <a:srgbClr val="1B5162"/>
              </a:solidFill>
              <a:latin typeface="DM Sans Medium"/>
              <a:ea typeface="DM Sans Medium"/>
              <a:cs typeface="DM Sans Medium"/>
              <a:sym typeface="DM Sans Medium"/>
            </a:endParaRPr>
          </a:p>
        </p:txBody>
      </p:sp>
      <p:pic>
        <p:nvPicPr>
          <p:cNvPr id="2311" name="Google Shape;2311;p186"/>
          <p:cNvPicPr preferRelativeResize="0"/>
          <p:nvPr/>
        </p:nvPicPr>
        <p:blipFill rotWithShape="1">
          <a:blip r:embed="rId3">
            <a:alphaModFix/>
          </a:blip>
          <a:srcRect b="0" l="0" r="0" t="0"/>
          <a:stretch/>
        </p:blipFill>
        <p:spPr>
          <a:xfrm>
            <a:off x="8600314" y="2560177"/>
            <a:ext cx="482848" cy="482833"/>
          </a:xfrm>
          <a:prstGeom prst="rect">
            <a:avLst/>
          </a:prstGeom>
          <a:noFill/>
          <a:ln>
            <a:noFill/>
          </a:ln>
        </p:spPr>
      </p:pic>
      <p:pic>
        <p:nvPicPr>
          <p:cNvPr id="2312" name="Google Shape;2312;p186"/>
          <p:cNvPicPr preferRelativeResize="0"/>
          <p:nvPr/>
        </p:nvPicPr>
        <p:blipFill rotWithShape="1">
          <a:blip r:embed="rId4">
            <a:alphaModFix/>
          </a:blip>
          <a:srcRect b="0" l="0" r="0" t="0"/>
          <a:stretch/>
        </p:blipFill>
        <p:spPr>
          <a:xfrm>
            <a:off x="7245187" y="2571701"/>
            <a:ext cx="482848" cy="482833"/>
          </a:xfrm>
          <a:prstGeom prst="rect">
            <a:avLst/>
          </a:prstGeom>
          <a:noFill/>
          <a:ln>
            <a:noFill/>
          </a:ln>
        </p:spPr>
      </p:pic>
      <p:sp>
        <p:nvSpPr>
          <p:cNvPr id="2313" name="Google Shape;2313;p186"/>
          <p:cNvSpPr txBox="1"/>
          <p:nvPr/>
        </p:nvSpPr>
        <p:spPr>
          <a:xfrm>
            <a:off x="7873506" y="2954203"/>
            <a:ext cx="685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Jobs API</a:t>
            </a:r>
            <a:endParaRPr sz="1000">
              <a:solidFill>
                <a:srgbClr val="1B5162"/>
              </a:solidFill>
              <a:latin typeface="DM Sans Medium"/>
              <a:ea typeface="DM Sans Medium"/>
              <a:cs typeface="DM Sans Medium"/>
              <a:sym typeface="DM Sans Medium"/>
            </a:endParaRPr>
          </a:p>
        </p:txBody>
      </p:sp>
      <p:sp>
        <p:nvSpPr>
          <p:cNvPr id="2314" name="Google Shape;2314;p186"/>
          <p:cNvSpPr txBox="1"/>
          <p:nvPr/>
        </p:nvSpPr>
        <p:spPr>
          <a:xfrm>
            <a:off x="8495488" y="2960895"/>
            <a:ext cx="689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Clusters </a:t>
            </a:r>
            <a:endParaRPr sz="10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API</a:t>
            </a:r>
            <a:endParaRPr sz="1000">
              <a:solidFill>
                <a:srgbClr val="1B5162"/>
              </a:solidFill>
              <a:latin typeface="DM Sans Medium"/>
              <a:ea typeface="DM Sans Medium"/>
              <a:cs typeface="DM Sans Medium"/>
              <a:sym typeface="DM Sans Medium"/>
            </a:endParaRPr>
          </a:p>
        </p:txBody>
      </p:sp>
      <p:pic>
        <p:nvPicPr>
          <p:cNvPr id="2315" name="Google Shape;2315;p186"/>
          <p:cNvPicPr preferRelativeResize="0"/>
          <p:nvPr/>
        </p:nvPicPr>
        <p:blipFill rotWithShape="1">
          <a:blip r:embed="rId5">
            <a:alphaModFix/>
          </a:blip>
          <a:srcRect b="0" l="0" r="0" t="0"/>
          <a:stretch/>
        </p:blipFill>
        <p:spPr>
          <a:xfrm>
            <a:off x="7977636" y="2548487"/>
            <a:ext cx="482848" cy="482848"/>
          </a:xfrm>
          <a:prstGeom prst="rect">
            <a:avLst/>
          </a:prstGeom>
          <a:noFill/>
          <a:ln>
            <a:noFill/>
          </a:ln>
        </p:spPr>
      </p:pic>
      <p:pic>
        <p:nvPicPr>
          <p:cNvPr id="2316" name="Google Shape;2316;p186"/>
          <p:cNvPicPr preferRelativeResize="0"/>
          <p:nvPr/>
        </p:nvPicPr>
        <p:blipFill rotWithShape="1">
          <a:blip r:embed="rId7">
            <a:alphaModFix/>
          </a:blip>
          <a:srcRect b="0" l="0" r="84278" t="0"/>
          <a:stretch/>
        </p:blipFill>
        <p:spPr>
          <a:xfrm>
            <a:off x="6961212" y="2101522"/>
            <a:ext cx="250988" cy="251122"/>
          </a:xfrm>
          <a:prstGeom prst="rect">
            <a:avLst/>
          </a:prstGeom>
          <a:noFill/>
          <a:ln>
            <a:noFill/>
          </a:ln>
        </p:spPr>
      </p:pic>
      <p:sp>
        <p:nvSpPr>
          <p:cNvPr id="2317" name="Google Shape;2317;p186"/>
          <p:cNvSpPr/>
          <p:nvPr/>
        </p:nvSpPr>
        <p:spPr>
          <a:xfrm>
            <a:off x="7059287" y="5622125"/>
            <a:ext cx="20997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2318" name="Google Shape;2318;p186"/>
          <p:cNvPicPr preferRelativeResize="0"/>
          <p:nvPr/>
        </p:nvPicPr>
        <p:blipFill rotWithShape="1">
          <a:blip r:embed="rId9">
            <a:alphaModFix/>
          </a:blip>
          <a:srcRect b="0" l="0" r="0" t="0"/>
          <a:stretch/>
        </p:blipFill>
        <p:spPr>
          <a:xfrm>
            <a:off x="7434524" y="5910713"/>
            <a:ext cx="523228" cy="523199"/>
          </a:xfrm>
          <a:prstGeom prst="rect">
            <a:avLst/>
          </a:prstGeom>
          <a:noFill/>
          <a:ln>
            <a:noFill/>
          </a:ln>
        </p:spPr>
      </p:pic>
      <p:sp>
        <p:nvSpPr>
          <p:cNvPr id="2319" name="Google Shape;2319;p186"/>
          <p:cNvSpPr txBox="1"/>
          <p:nvPr/>
        </p:nvSpPr>
        <p:spPr>
          <a:xfrm>
            <a:off x="7772787" y="6245836"/>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2320" name="Google Shape;2320;p186"/>
          <p:cNvGrpSpPr/>
          <p:nvPr/>
        </p:nvGrpSpPr>
        <p:grpSpPr>
          <a:xfrm>
            <a:off x="7908427" y="6152936"/>
            <a:ext cx="197768" cy="38762"/>
            <a:chOff x="268600" y="5129784"/>
            <a:chExt cx="197768" cy="38766"/>
          </a:xfrm>
        </p:grpSpPr>
        <p:cxnSp>
          <p:nvCxnSpPr>
            <p:cNvPr id="2321" name="Google Shape;2321;p186"/>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322" name="Google Shape;2322;p186"/>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323" name="Google Shape;2323;p186"/>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324" name="Google Shape;2324;p186"/>
          <p:cNvPicPr preferRelativeResize="0"/>
          <p:nvPr/>
        </p:nvPicPr>
        <p:blipFill rotWithShape="1">
          <a:blip r:embed="rId9">
            <a:alphaModFix/>
          </a:blip>
          <a:srcRect b="0" l="0" r="0" t="0"/>
          <a:stretch/>
        </p:blipFill>
        <p:spPr>
          <a:xfrm>
            <a:off x="8044124" y="5910713"/>
            <a:ext cx="523228" cy="523199"/>
          </a:xfrm>
          <a:prstGeom prst="rect">
            <a:avLst/>
          </a:prstGeom>
          <a:noFill/>
          <a:ln>
            <a:noFill/>
          </a:ln>
        </p:spPr>
      </p:pic>
      <p:pic>
        <p:nvPicPr>
          <p:cNvPr id="2325" name="Google Shape;2325;p186"/>
          <p:cNvPicPr preferRelativeResize="0"/>
          <p:nvPr/>
        </p:nvPicPr>
        <p:blipFill rotWithShape="1">
          <a:blip r:embed="rId10">
            <a:alphaModFix/>
          </a:blip>
          <a:srcRect b="0" l="0" r="0" t="0"/>
          <a:stretch/>
        </p:blipFill>
        <p:spPr>
          <a:xfrm>
            <a:off x="4303338" y="4787877"/>
            <a:ext cx="482848" cy="482848"/>
          </a:xfrm>
          <a:prstGeom prst="rect">
            <a:avLst/>
          </a:prstGeom>
          <a:noFill/>
          <a:ln>
            <a:noFill/>
          </a:ln>
        </p:spPr>
      </p:pic>
      <p:pic>
        <p:nvPicPr>
          <p:cNvPr id="2326" name="Google Shape;2326;p186"/>
          <p:cNvPicPr preferRelativeResize="0"/>
          <p:nvPr/>
        </p:nvPicPr>
        <p:blipFill rotWithShape="1">
          <a:blip r:embed="rId11">
            <a:alphaModFix/>
          </a:blip>
          <a:srcRect b="0" l="0" r="0" t="0"/>
          <a:stretch/>
        </p:blipFill>
        <p:spPr>
          <a:xfrm>
            <a:off x="5177536" y="4788611"/>
            <a:ext cx="482848" cy="482848"/>
          </a:xfrm>
          <a:prstGeom prst="rect">
            <a:avLst/>
          </a:prstGeom>
          <a:noFill/>
          <a:ln>
            <a:noFill/>
          </a:ln>
        </p:spPr>
      </p:pic>
      <p:sp>
        <p:nvSpPr>
          <p:cNvPr id="2327" name="Google Shape;2327;p186"/>
          <p:cNvSpPr txBox="1"/>
          <p:nvPr/>
        </p:nvSpPr>
        <p:spPr>
          <a:xfrm>
            <a:off x="3851641" y="5153770"/>
            <a:ext cx="121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Table Definitions</a:t>
            </a:r>
            <a:endParaRPr sz="1000">
              <a:solidFill>
                <a:srgbClr val="1B5162"/>
              </a:solidFill>
              <a:latin typeface="DM Sans Medium"/>
              <a:ea typeface="DM Sans Medium"/>
              <a:cs typeface="DM Sans Medium"/>
              <a:sym typeface="DM Sans Medium"/>
            </a:endParaRPr>
          </a:p>
        </p:txBody>
      </p:sp>
      <p:sp>
        <p:nvSpPr>
          <p:cNvPr id="2328" name="Google Shape;2328;p186"/>
          <p:cNvSpPr txBox="1"/>
          <p:nvPr/>
        </p:nvSpPr>
        <p:spPr>
          <a:xfrm>
            <a:off x="4949354" y="5153991"/>
            <a:ext cx="959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Table ACLs</a:t>
            </a:r>
            <a:endParaRPr sz="1000">
              <a:solidFill>
                <a:srgbClr val="1B5162"/>
              </a:solidFill>
              <a:latin typeface="DM Sans Medium"/>
              <a:ea typeface="DM Sans Medium"/>
              <a:cs typeface="DM Sans Medium"/>
              <a:sym typeface="DM Sans Medium"/>
            </a:endParaRPr>
          </a:p>
        </p:txBody>
      </p:sp>
      <p:sp>
        <p:nvSpPr>
          <p:cNvPr id="2329" name="Google Shape;2329;p186"/>
          <p:cNvSpPr/>
          <p:nvPr/>
        </p:nvSpPr>
        <p:spPr>
          <a:xfrm>
            <a:off x="3896216" y="5581628"/>
            <a:ext cx="2099700" cy="10422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200">
                <a:solidFill>
                  <a:srgbClr val="1B5162"/>
                </a:solidFill>
                <a:latin typeface="DM Sans Medium"/>
                <a:ea typeface="DM Sans Medium"/>
                <a:cs typeface="DM Sans Medium"/>
                <a:sym typeface="DM Sans Medium"/>
              </a:rPr>
              <a:t>Cloud Data Plane</a:t>
            </a:r>
            <a:endParaRPr i="0" sz="1100" u="none" cap="none" strike="noStrike">
              <a:solidFill>
                <a:srgbClr val="1B5162"/>
              </a:solidFill>
              <a:latin typeface="DM Sans Medium"/>
              <a:ea typeface="DM Sans Medium"/>
              <a:cs typeface="DM Sans Medium"/>
              <a:sym typeface="DM Sans Medium"/>
            </a:endParaRPr>
          </a:p>
        </p:txBody>
      </p:sp>
      <p:sp>
        <p:nvSpPr>
          <p:cNvPr id="2330" name="Google Shape;2330;p186"/>
          <p:cNvSpPr txBox="1"/>
          <p:nvPr/>
        </p:nvSpPr>
        <p:spPr>
          <a:xfrm>
            <a:off x="4272721" y="6163921"/>
            <a:ext cx="1219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ADLS</a:t>
            </a:r>
            <a:endParaRPr sz="1000">
              <a:solidFill>
                <a:srgbClr val="1B5162"/>
              </a:solidFill>
              <a:latin typeface="DM Sans Medium"/>
              <a:ea typeface="DM Sans Medium"/>
              <a:cs typeface="DM Sans Medium"/>
              <a:sym typeface="DM Sans Medium"/>
            </a:endParaRPr>
          </a:p>
        </p:txBody>
      </p:sp>
      <p:pic>
        <p:nvPicPr>
          <p:cNvPr id="2331" name="Google Shape;2331;p186"/>
          <p:cNvPicPr preferRelativeResize="0"/>
          <p:nvPr/>
        </p:nvPicPr>
        <p:blipFill>
          <a:blip r:embed="rId12">
            <a:alphaModFix/>
          </a:blip>
          <a:stretch>
            <a:fillRect/>
          </a:stretch>
        </p:blipFill>
        <p:spPr>
          <a:xfrm>
            <a:off x="4693824" y="5858604"/>
            <a:ext cx="391625" cy="391625"/>
          </a:xfrm>
          <a:prstGeom prst="rect">
            <a:avLst/>
          </a:prstGeom>
          <a:noFill/>
          <a:ln>
            <a:noFill/>
          </a:ln>
        </p:spPr>
      </p:pic>
      <p:sp>
        <p:nvSpPr>
          <p:cNvPr id="2332" name="Google Shape;2332;p186"/>
          <p:cNvSpPr/>
          <p:nvPr/>
        </p:nvSpPr>
        <p:spPr>
          <a:xfrm>
            <a:off x="2991250" y="4912875"/>
            <a:ext cx="7719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86"/>
          <p:cNvSpPr/>
          <p:nvPr/>
        </p:nvSpPr>
        <p:spPr>
          <a:xfrm>
            <a:off x="6061813" y="4902675"/>
            <a:ext cx="7719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86"/>
          <p:cNvSpPr/>
          <p:nvPr/>
        </p:nvSpPr>
        <p:spPr>
          <a:xfrm>
            <a:off x="2991250" y="6036772"/>
            <a:ext cx="7719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86"/>
          <p:cNvSpPr/>
          <p:nvPr/>
        </p:nvSpPr>
        <p:spPr>
          <a:xfrm>
            <a:off x="6061813" y="6026572"/>
            <a:ext cx="7719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86"/>
          <p:cNvSpPr txBox="1"/>
          <p:nvPr/>
        </p:nvSpPr>
        <p:spPr>
          <a:xfrm>
            <a:off x="3129898" y="5019847"/>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2337" name="Google Shape;2337;p186"/>
          <p:cNvSpPr txBox="1"/>
          <p:nvPr/>
        </p:nvSpPr>
        <p:spPr>
          <a:xfrm>
            <a:off x="6194898" y="5019847"/>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2338" name="Google Shape;2338;p186"/>
          <p:cNvSpPr txBox="1"/>
          <p:nvPr/>
        </p:nvSpPr>
        <p:spPr>
          <a:xfrm>
            <a:off x="3129898" y="6134192"/>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sp>
        <p:nvSpPr>
          <p:cNvPr id="2339" name="Google Shape;2339;p186"/>
          <p:cNvSpPr txBox="1"/>
          <p:nvPr/>
        </p:nvSpPr>
        <p:spPr>
          <a:xfrm>
            <a:off x="6194898" y="6134192"/>
            <a:ext cx="523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1B5162"/>
                </a:solidFill>
                <a:latin typeface="DM Sans Medium"/>
                <a:ea typeface="DM Sans Medium"/>
                <a:cs typeface="DM Sans Medium"/>
                <a:sym typeface="DM Sans Medium"/>
              </a:rPr>
              <a:t>Sync</a:t>
            </a:r>
            <a:endParaRPr sz="1000">
              <a:solidFill>
                <a:srgbClr val="1B5162"/>
              </a:solidFill>
              <a:latin typeface="DM Sans Medium"/>
              <a:ea typeface="DM Sans Medium"/>
              <a:cs typeface="DM Sans Medium"/>
              <a:sym typeface="DM Sans Medium"/>
            </a:endParaRPr>
          </a:p>
        </p:txBody>
      </p:sp>
      <p:cxnSp>
        <p:nvCxnSpPr>
          <p:cNvPr id="2340" name="Google Shape;2340;p186"/>
          <p:cNvCxnSpPr>
            <a:stCxn id="2276" idx="2"/>
            <a:endCxn id="2273" idx="0"/>
          </p:cNvCxnSpPr>
          <p:nvPr/>
        </p:nvCxnSpPr>
        <p:spPr>
          <a:xfrm flipH="1">
            <a:off x="1711875" y="3714825"/>
            <a:ext cx="8100" cy="251400"/>
          </a:xfrm>
          <a:prstGeom prst="straightConnector1">
            <a:avLst/>
          </a:prstGeom>
          <a:noFill/>
          <a:ln cap="flat" cmpd="sng" w="19050">
            <a:solidFill>
              <a:srgbClr val="1B5161"/>
            </a:solidFill>
            <a:prstDash val="solid"/>
            <a:round/>
            <a:headEnd len="med" w="med" type="oval"/>
            <a:tailEnd len="sm" w="sm" type="oval"/>
          </a:ln>
        </p:spPr>
      </p:cxnSp>
      <p:sp>
        <p:nvSpPr>
          <p:cNvPr id="2341" name="Google Shape;2341;p186"/>
          <p:cNvSpPr/>
          <p:nvPr/>
        </p:nvSpPr>
        <p:spPr>
          <a:xfrm>
            <a:off x="1587558" y="3413349"/>
            <a:ext cx="469800" cy="2301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100">
                <a:solidFill>
                  <a:srgbClr val="1B5161"/>
                </a:solidFill>
                <a:latin typeface="DM Sans Medium"/>
                <a:ea typeface="DM Sans Medium"/>
                <a:cs typeface="DM Sans Medium"/>
                <a:sym typeface="DM Sans Medium"/>
              </a:rPr>
              <a:t>IdP</a:t>
            </a:r>
            <a:endParaRPr sz="1100">
              <a:solidFill>
                <a:srgbClr val="1B5161"/>
              </a:solidFill>
              <a:latin typeface="DM Sans Medium"/>
              <a:ea typeface="DM Sans Medium"/>
              <a:cs typeface="DM Sans Medium"/>
              <a:sym typeface="DM Sans Medium"/>
            </a:endParaRPr>
          </a:p>
        </p:txBody>
      </p:sp>
      <p:sp>
        <p:nvSpPr>
          <p:cNvPr id="2342" name="Google Shape;2342;p186"/>
          <p:cNvSpPr/>
          <p:nvPr/>
        </p:nvSpPr>
        <p:spPr>
          <a:xfrm>
            <a:off x="7973783" y="3421520"/>
            <a:ext cx="469800" cy="230100"/>
          </a:xfrm>
          <a:prstGeom prst="roundRect">
            <a:avLst>
              <a:gd fmla="val 10693" name="adj"/>
            </a:avLst>
          </a:prstGeom>
          <a:solidFill>
            <a:schemeClr val="lt1"/>
          </a:solidFill>
          <a:ln cap="flat" cmpd="sng" w="9525">
            <a:solidFill>
              <a:srgbClr val="1B516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100">
                <a:solidFill>
                  <a:srgbClr val="1B5161"/>
                </a:solidFill>
                <a:latin typeface="DM Sans Medium"/>
                <a:ea typeface="DM Sans Medium"/>
                <a:cs typeface="DM Sans Medium"/>
                <a:sym typeface="DM Sans Medium"/>
              </a:rPr>
              <a:t>IdP</a:t>
            </a:r>
            <a:endParaRPr sz="1100">
              <a:solidFill>
                <a:srgbClr val="1B5161"/>
              </a:solidFill>
              <a:latin typeface="DM Sans Medium"/>
              <a:ea typeface="DM Sans Medium"/>
              <a:cs typeface="DM Sans Medium"/>
              <a:sym typeface="DM Sans Medium"/>
            </a:endParaRPr>
          </a:p>
        </p:txBody>
      </p:sp>
      <p:sp>
        <p:nvSpPr>
          <p:cNvPr id="2343" name="Google Shape;2343;p186"/>
          <p:cNvSpPr txBox="1"/>
          <p:nvPr>
            <p:ph idx="12" type="sldNum"/>
          </p:nvPr>
        </p:nvSpPr>
        <p:spPr>
          <a:xfrm>
            <a:off x="10792869" y="51779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4" name="Google Shape;2344;p186"/>
          <p:cNvSpPr txBox="1"/>
          <p:nvPr>
            <p:ph idx="12" type="sldNum"/>
          </p:nvPr>
        </p:nvSpPr>
        <p:spPr>
          <a:xfrm>
            <a:off x="10792869" y="5035938"/>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5" name="Google Shape;2345;p186"/>
          <p:cNvSpPr/>
          <p:nvPr/>
        </p:nvSpPr>
        <p:spPr>
          <a:xfrm>
            <a:off x="9759275" y="4321182"/>
            <a:ext cx="2330100" cy="1025400"/>
          </a:xfrm>
          <a:prstGeom prst="rect">
            <a:avLst/>
          </a:prstGeom>
          <a:solidFill>
            <a:schemeClr val="accent1"/>
          </a:solidFill>
          <a:ln>
            <a:noFill/>
          </a:ln>
          <a:effectLst>
            <a:outerShdw blurRad="428625" rotWithShape="0" algn="bl" dir="5400000" dist="76200">
              <a:srgbClr val="000000">
                <a:alpha val="12000"/>
              </a:srgbClr>
            </a:outerShdw>
          </a:effectLst>
        </p:spPr>
        <p:txBody>
          <a:bodyPr anchorCtr="0" anchor="t" bIns="121875" lIns="73150" spcFirstLastPara="1" rIns="45700" wrap="square" tIns="36575">
            <a:noAutofit/>
          </a:bodyPr>
          <a:lstStyle/>
          <a:p>
            <a:pPr indent="0" lvl="0" marL="0" rtl="0" algn="l">
              <a:lnSpc>
                <a:spcPct val="115000"/>
              </a:lnSpc>
              <a:spcBef>
                <a:spcPts val="0"/>
              </a:spcBef>
              <a:spcAft>
                <a:spcPts val="0"/>
              </a:spcAft>
              <a:buNone/>
            </a:pPr>
            <a:r>
              <a:rPr lang="en" sz="1100">
                <a:solidFill>
                  <a:schemeClr val="lt1"/>
                </a:solidFill>
                <a:latin typeface="DM Sans"/>
                <a:ea typeface="DM Sans"/>
                <a:cs typeface="DM Sans"/>
                <a:sym typeface="DM Sans"/>
              </a:rPr>
              <a:t>Store data using delta format; sync primary - secondary storage using delta deep clone; for non-delta sources, use native storage’s sync like GRS</a:t>
            </a:r>
            <a:endParaRPr sz="1100">
              <a:solidFill>
                <a:schemeClr val="lt1"/>
              </a:solidFill>
              <a:latin typeface="DM Sans"/>
              <a:ea typeface="DM Sans"/>
              <a:cs typeface="DM Sans"/>
              <a:sym typeface="DM Sans"/>
            </a:endParaRPr>
          </a:p>
          <a:p>
            <a:pPr indent="0" lvl="0" marL="0" rtl="0" algn="l">
              <a:lnSpc>
                <a:spcPct val="115000"/>
              </a:lnSpc>
              <a:spcBef>
                <a:spcPts val="0"/>
              </a:spcBef>
              <a:spcAft>
                <a:spcPts val="0"/>
              </a:spcAft>
              <a:buNone/>
            </a:pPr>
            <a:r>
              <a:t/>
            </a:r>
            <a:endParaRPr sz="1100">
              <a:solidFill>
                <a:schemeClr val="lt1"/>
              </a:solidFill>
              <a:latin typeface="DM Sans"/>
              <a:ea typeface="DM Sans"/>
              <a:cs typeface="DM Sans"/>
              <a:sym typeface="DM Sans"/>
            </a:endParaRPr>
          </a:p>
        </p:txBody>
      </p:sp>
      <p:sp>
        <p:nvSpPr>
          <p:cNvPr id="2346" name="Google Shape;2346;p186"/>
          <p:cNvSpPr/>
          <p:nvPr/>
        </p:nvSpPr>
        <p:spPr>
          <a:xfrm>
            <a:off x="9759275" y="2615442"/>
            <a:ext cx="2330100" cy="1217400"/>
          </a:xfrm>
          <a:prstGeom prst="rect">
            <a:avLst/>
          </a:prstGeom>
          <a:solidFill>
            <a:schemeClr val="accent1"/>
          </a:solidFill>
          <a:ln>
            <a:noFill/>
          </a:ln>
          <a:effectLst>
            <a:outerShdw blurRad="428625" rotWithShape="0" algn="bl" dir="5400000" dist="76200">
              <a:srgbClr val="000000">
                <a:alpha val="12000"/>
              </a:srgbClr>
            </a:outerShdw>
          </a:effectLst>
        </p:spPr>
        <p:txBody>
          <a:bodyPr anchorCtr="0" anchor="t" bIns="121875" lIns="73150" spcFirstLastPara="1" rIns="45700" wrap="square" tIns="45700">
            <a:noAutofit/>
          </a:bodyPr>
          <a:lstStyle/>
          <a:p>
            <a:pPr indent="0" lvl="0" marL="0" rtl="0" algn="l">
              <a:lnSpc>
                <a:spcPct val="115000"/>
              </a:lnSpc>
              <a:spcBef>
                <a:spcPts val="0"/>
              </a:spcBef>
              <a:spcAft>
                <a:spcPts val="0"/>
              </a:spcAft>
              <a:buNone/>
            </a:pPr>
            <a:r>
              <a:rPr lang="en" sz="1100">
                <a:solidFill>
                  <a:schemeClr val="lt1"/>
                </a:solidFill>
                <a:latin typeface="DM Sans"/>
                <a:ea typeface="DM Sans"/>
                <a:cs typeface="DM Sans"/>
                <a:sym typeface="DM Sans"/>
              </a:rPr>
              <a:t>For external hive metastore use Cloud database like Azure SQL DB in multi-region /multi-az deployment.</a:t>
            </a:r>
            <a:endParaRPr sz="1100">
              <a:solidFill>
                <a:schemeClr val="lt1"/>
              </a:solidFill>
              <a:latin typeface="DM Sans"/>
              <a:ea typeface="DM Sans"/>
              <a:cs typeface="DM Sans"/>
              <a:sym typeface="DM Sans"/>
            </a:endParaRPr>
          </a:p>
          <a:p>
            <a:pPr indent="0" lvl="0" marL="0" rtl="0" algn="l">
              <a:lnSpc>
                <a:spcPct val="115000"/>
              </a:lnSpc>
              <a:spcBef>
                <a:spcPts val="0"/>
              </a:spcBef>
              <a:spcAft>
                <a:spcPts val="0"/>
              </a:spcAft>
              <a:buNone/>
            </a:pPr>
            <a:r>
              <a:t/>
            </a:r>
            <a:endParaRPr sz="1100">
              <a:solidFill>
                <a:schemeClr val="lt1"/>
              </a:solidFill>
              <a:latin typeface="DM Sans"/>
              <a:ea typeface="DM Sans"/>
              <a:cs typeface="DM Sans"/>
              <a:sym typeface="DM Sans"/>
            </a:endParaRPr>
          </a:p>
        </p:txBody>
      </p:sp>
      <p:sp>
        <p:nvSpPr>
          <p:cNvPr id="2347" name="Google Shape;2347;p186"/>
          <p:cNvSpPr/>
          <p:nvPr/>
        </p:nvSpPr>
        <p:spPr>
          <a:xfrm>
            <a:off x="9512917" y="4074952"/>
            <a:ext cx="403200" cy="355800"/>
          </a:xfrm>
          <a:prstGeom prst="hexagon">
            <a:avLst>
              <a:gd fmla="val 25000" name="adj"/>
              <a:gd fmla="val 115470" name="vf"/>
            </a:avLst>
          </a:prstGeom>
          <a:solidFill>
            <a:srgbClr val="FF5F46"/>
          </a:solidFill>
          <a:ln>
            <a:noFill/>
          </a:ln>
        </p:spPr>
        <p:txBody>
          <a:bodyPr anchorCtr="0" anchor="ctr" bIns="121875" lIns="73150" spcFirstLastPara="1" rIns="91425" wrap="square" tIns="121875">
            <a:noAutofit/>
          </a:bodyPr>
          <a:lstStyle/>
          <a:p>
            <a:pPr indent="0" lvl="0" marL="0" rtl="0" algn="ctr">
              <a:spcBef>
                <a:spcPts val="0"/>
              </a:spcBef>
              <a:spcAft>
                <a:spcPts val="0"/>
              </a:spcAft>
              <a:buNone/>
            </a:pPr>
            <a:r>
              <a:rPr b="1" lang="en" sz="1800">
                <a:solidFill>
                  <a:srgbClr val="1B5162"/>
                </a:solidFill>
                <a:latin typeface="DM Sans"/>
                <a:ea typeface="DM Sans"/>
                <a:cs typeface="DM Sans"/>
                <a:sym typeface="DM Sans"/>
              </a:rPr>
              <a:t>2</a:t>
            </a:r>
            <a:endParaRPr b="1" sz="1800">
              <a:solidFill>
                <a:srgbClr val="1B5162"/>
              </a:solidFill>
              <a:latin typeface="DM Sans"/>
              <a:ea typeface="DM Sans"/>
              <a:cs typeface="DM Sans"/>
              <a:sym typeface="DM Sans"/>
            </a:endParaRPr>
          </a:p>
        </p:txBody>
      </p:sp>
      <p:sp>
        <p:nvSpPr>
          <p:cNvPr id="2348" name="Google Shape;2348;p186"/>
          <p:cNvSpPr/>
          <p:nvPr/>
        </p:nvSpPr>
        <p:spPr>
          <a:xfrm>
            <a:off x="9512917" y="2343083"/>
            <a:ext cx="403200" cy="355800"/>
          </a:xfrm>
          <a:prstGeom prst="hexagon">
            <a:avLst>
              <a:gd fmla="val 25000" name="adj"/>
              <a:gd fmla="val 115470" name="vf"/>
            </a:avLst>
          </a:prstGeom>
          <a:solidFill>
            <a:srgbClr val="FF5F46"/>
          </a:solidFill>
          <a:ln>
            <a:noFill/>
          </a:ln>
        </p:spPr>
        <p:txBody>
          <a:bodyPr anchorCtr="0" anchor="ctr" bIns="121875" lIns="73150" spcFirstLastPara="1" rIns="91425" wrap="square" tIns="121875">
            <a:noAutofit/>
          </a:bodyPr>
          <a:lstStyle/>
          <a:p>
            <a:pPr indent="0" lvl="0" marL="0" rtl="0" algn="ctr">
              <a:spcBef>
                <a:spcPts val="0"/>
              </a:spcBef>
              <a:spcAft>
                <a:spcPts val="0"/>
              </a:spcAft>
              <a:buNone/>
            </a:pPr>
            <a:r>
              <a:rPr b="1" lang="en" sz="1800">
                <a:solidFill>
                  <a:srgbClr val="1B5162"/>
                </a:solidFill>
                <a:latin typeface="DM Sans"/>
                <a:ea typeface="DM Sans"/>
                <a:cs typeface="DM Sans"/>
                <a:sym typeface="DM Sans"/>
              </a:rPr>
              <a:t>1</a:t>
            </a:r>
            <a:endParaRPr b="1" sz="1800">
              <a:solidFill>
                <a:srgbClr val="1B5162"/>
              </a:solidFill>
              <a:latin typeface="DM Sans"/>
              <a:ea typeface="DM Sans"/>
              <a:cs typeface="DM Sans"/>
              <a:sym typeface="DM Sans"/>
            </a:endParaRPr>
          </a:p>
        </p:txBody>
      </p:sp>
      <p:sp>
        <p:nvSpPr>
          <p:cNvPr id="2349" name="Google Shape;2349;p186"/>
          <p:cNvSpPr/>
          <p:nvPr/>
        </p:nvSpPr>
        <p:spPr>
          <a:xfrm>
            <a:off x="3065985" y="2703075"/>
            <a:ext cx="3665700" cy="238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86"/>
          <p:cNvSpPr txBox="1"/>
          <p:nvPr/>
        </p:nvSpPr>
        <p:spPr>
          <a:xfrm>
            <a:off x="4850936" y="2368110"/>
            <a:ext cx="5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1B5162"/>
                </a:solidFill>
                <a:latin typeface="DM Sans"/>
                <a:ea typeface="DM Sans"/>
                <a:cs typeface="DM Sans"/>
                <a:sym typeface="DM Sans"/>
              </a:rPr>
              <a:t>Sync</a:t>
            </a:r>
            <a:endParaRPr b="1" sz="1100">
              <a:solidFill>
                <a:srgbClr val="1B5162"/>
              </a:solidFill>
              <a:latin typeface="DM Sans"/>
              <a:ea typeface="DM Sans"/>
              <a:cs typeface="DM Sans"/>
              <a:sym typeface="DM Sans"/>
            </a:endParaRPr>
          </a:p>
        </p:txBody>
      </p:sp>
      <p:sp>
        <p:nvSpPr>
          <p:cNvPr id="2351" name="Google Shape;2351;p186"/>
          <p:cNvSpPr txBox="1"/>
          <p:nvPr/>
        </p:nvSpPr>
        <p:spPr>
          <a:xfrm>
            <a:off x="3731232" y="2885475"/>
            <a:ext cx="2805000" cy="150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DM Sans"/>
                <a:ea typeface="DM Sans"/>
                <a:cs typeface="DM Sans"/>
                <a:sym typeface="DM Sans"/>
              </a:rPr>
              <a:t>Replicated Job Configs, Cluster Configs, Codebase from active to standby CP</a:t>
            </a:r>
            <a:endParaRPr sz="1100">
              <a:latin typeface="DM Sans"/>
              <a:ea typeface="DM Sans"/>
              <a:cs typeface="DM Sans"/>
              <a:sym typeface="DM Sans"/>
            </a:endParaRPr>
          </a:p>
          <a:p>
            <a:pPr indent="0" lvl="0" marL="0" rtl="0" algn="l">
              <a:lnSpc>
                <a:spcPct val="115000"/>
              </a:lnSpc>
              <a:spcBef>
                <a:spcPts val="500"/>
              </a:spcBef>
              <a:spcAft>
                <a:spcPts val="0"/>
              </a:spcAft>
              <a:buNone/>
            </a:pPr>
            <a:r>
              <a:rPr lang="en" sz="1100">
                <a:latin typeface="DM Sans"/>
                <a:ea typeface="DM Sans"/>
                <a:cs typeface="DM Sans"/>
                <a:sym typeface="DM Sans"/>
              </a:rPr>
              <a:t>Seamlessly failover to the newly active CP for continued access to customer workspaces </a:t>
            </a:r>
            <a:endParaRPr sz="1100">
              <a:latin typeface="DM Sans"/>
              <a:ea typeface="DM Sans"/>
              <a:cs typeface="DM Sans"/>
              <a:sym typeface="DM Sans"/>
            </a:endParaRPr>
          </a:p>
          <a:p>
            <a:pPr indent="0" lvl="0" marL="0" rtl="0" algn="l">
              <a:lnSpc>
                <a:spcPct val="115000"/>
              </a:lnSpc>
              <a:spcBef>
                <a:spcPts val="500"/>
              </a:spcBef>
              <a:spcAft>
                <a:spcPts val="0"/>
              </a:spcAft>
              <a:buNone/>
            </a:pPr>
            <a:r>
              <a:t/>
            </a:r>
            <a:endParaRPr>
              <a:latin typeface="DM Sans"/>
              <a:ea typeface="DM Sans"/>
              <a:cs typeface="DM Sans"/>
              <a:sym typeface="DM Sans"/>
            </a:endParaRPr>
          </a:p>
        </p:txBody>
      </p:sp>
      <p:pic>
        <p:nvPicPr>
          <p:cNvPr id="2352" name="Google Shape;2352;p186"/>
          <p:cNvPicPr preferRelativeResize="0"/>
          <p:nvPr/>
        </p:nvPicPr>
        <p:blipFill rotWithShape="1">
          <a:blip r:embed="rId13">
            <a:alphaModFix/>
          </a:blip>
          <a:srcRect b="0" l="0" r="0" t="0"/>
          <a:stretch/>
        </p:blipFill>
        <p:spPr>
          <a:xfrm>
            <a:off x="4582105" y="2390526"/>
            <a:ext cx="324300" cy="324290"/>
          </a:xfrm>
          <a:prstGeom prst="rect">
            <a:avLst/>
          </a:prstGeom>
          <a:noFill/>
          <a:ln>
            <a:noFill/>
          </a:ln>
        </p:spPr>
      </p:pic>
      <p:pic>
        <p:nvPicPr>
          <p:cNvPr id="2353" name="Google Shape;2353;p186"/>
          <p:cNvPicPr preferRelativeResize="0"/>
          <p:nvPr/>
        </p:nvPicPr>
        <p:blipFill rotWithShape="1">
          <a:blip r:embed="rId14">
            <a:alphaModFix/>
          </a:blip>
          <a:srcRect b="0" l="0" r="0" t="0"/>
          <a:stretch/>
        </p:blipFill>
        <p:spPr>
          <a:xfrm>
            <a:off x="3348603" y="3481099"/>
            <a:ext cx="353999" cy="353999"/>
          </a:xfrm>
          <a:prstGeom prst="rect">
            <a:avLst/>
          </a:prstGeom>
          <a:noFill/>
          <a:ln>
            <a:noFill/>
          </a:ln>
        </p:spPr>
      </p:pic>
      <p:pic>
        <p:nvPicPr>
          <p:cNvPr id="2354" name="Google Shape;2354;p186"/>
          <p:cNvPicPr preferRelativeResize="0"/>
          <p:nvPr/>
        </p:nvPicPr>
        <p:blipFill rotWithShape="1">
          <a:blip r:embed="rId15">
            <a:alphaModFix/>
          </a:blip>
          <a:srcRect b="0" l="0" r="0" t="0"/>
          <a:stretch/>
        </p:blipFill>
        <p:spPr>
          <a:xfrm>
            <a:off x="3319956" y="2941951"/>
            <a:ext cx="420298" cy="420270"/>
          </a:xfrm>
          <a:prstGeom prst="rect">
            <a:avLst/>
          </a:prstGeom>
          <a:noFill/>
          <a:ln>
            <a:noFill/>
          </a:ln>
        </p:spPr>
      </p:pic>
      <p:sp>
        <p:nvSpPr>
          <p:cNvPr id="2355" name="Google Shape;2355;p186"/>
          <p:cNvSpPr/>
          <p:nvPr/>
        </p:nvSpPr>
        <p:spPr>
          <a:xfrm>
            <a:off x="2119249" y="1330084"/>
            <a:ext cx="482700" cy="671400"/>
          </a:xfrm>
          <a:prstGeom prst="mathMultiply">
            <a:avLst>
              <a:gd fmla="val 15200" name="adj1"/>
            </a:avLst>
          </a:prstGeom>
          <a:solidFill>
            <a:srgbClr val="FF36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86"/>
          <p:cNvSpPr/>
          <p:nvPr/>
        </p:nvSpPr>
        <p:spPr>
          <a:xfrm>
            <a:off x="6911450" y="3966125"/>
            <a:ext cx="2402700" cy="2667900"/>
          </a:xfrm>
          <a:prstGeom prst="roundRect">
            <a:avLst>
              <a:gd fmla="val 5209" name="adj"/>
            </a:avLst>
          </a:prstGeom>
          <a:noFill/>
          <a:ln cap="flat" cmpd="sng" w="9525">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lang="en" sz="1300">
                <a:solidFill>
                  <a:srgbClr val="1B5162"/>
                </a:solidFill>
                <a:latin typeface="DM Sans Medium"/>
                <a:ea typeface="DM Sans Medium"/>
                <a:cs typeface="DM Sans Medium"/>
                <a:sym typeface="DM Sans Medium"/>
              </a:rPr>
              <a:t> Data</a:t>
            </a:r>
            <a:r>
              <a:rPr i="0" lang="en" sz="1300" u="none" cap="none" strike="noStrike">
                <a:solidFill>
                  <a:srgbClr val="1B5162"/>
                </a:solidFill>
                <a:latin typeface="DM Sans Medium"/>
                <a:ea typeface="DM Sans Medium"/>
                <a:cs typeface="DM Sans Medium"/>
                <a:sym typeface="DM Sans Medium"/>
              </a:rPr>
              <a:t> Plane</a:t>
            </a:r>
            <a:endParaRPr i="0" sz="1300" u="none" cap="none" strike="noStrike">
              <a:solidFill>
                <a:srgbClr val="1B5162"/>
              </a:solidFill>
              <a:latin typeface="DM Sans Medium"/>
              <a:ea typeface="DM Sans Medium"/>
              <a:cs typeface="DM Sans Medium"/>
              <a:sym typeface="DM Sans Medium"/>
            </a:endParaRPr>
          </a:p>
        </p:txBody>
      </p:sp>
      <p:sp>
        <p:nvSpPr>
          <p:cNvPr id="2357" name="Google Shape;2357;p186"/>
          <p:cNvSpPr/>
          <p:nvPr/>
        </p:nvSpPr>
        <p:spPr>
          <a:xfrm>
            <a:off x="7070900" y="4368725"/>
            <a:ext cx="2099700" cy="1099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Compute</a:t>
            </a:r>
            <a:endParaRPr sz="1300">
              <a:solidFill>
                <a:srgbClr val="1B5162"/>
              </a:solidFill>
              <a:latin typeface="DM Sans Medium"/>
              <a:ea typeface="DM Sans Medium"/>
              <a:cs typeface="DM Sans Medium"/>
              <a:sym typeface="DM Sans Medium"/>
            </a:endParaRPr>
          </a:p>
        </p:txBody>
      </p:sp>
      <p:pic>
        <p:nvPicPr>
          <p:cNvPr id="2358" name="Google Shape;2358;p186"/>
          <p:cNvPicPr preferRelativeResize="0"/>
          <p:nvPr/>
        </p:nvPicPr>
        <p:blipFill rotWithShape="1">
          <a:blip r:embed="rId8">
            <a:alphaModFix/>
          </a:blip>
          <a:srcRect b="0" l="0" r="0" t="0"/>
          <a:stretch/>
        </p:blipFill>
        <p:spPr>
          <a:xfrm>
            <a:off x="7221711" y="4739138"/>
            <a:ext cx="420298" cy="430966"/>
          </a:xfrm>
          <a:prstGeom prst="rect">
            <a:avLst/>
          </a:prstGeom>
          <a:noFill/>
          <a:ln>
            <a:noFill/>
          </a:ln>
        </p:spPr>
      </p:pic>
      <p:sp>
        <p:nvSpPr>
          <p:cNvPr id="2359" name="Google Shape;2359;p186"/>
          <p:cNvSpPr txBox="1"/>
          <p:nvPr/>
        </p:nvSpPr>
        <p:spPr>
          <a:xfrm>
            <a:off x="71062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360" name="Google Shape;2360;p186"/>
          <p:cNvPicPr preferRelativeResize="0"/>
          <p:nvPr/>
        </p:nvPicPr>
        <p:blipFill rotWithShape="1">
          <a:blip r:embed="rId8">
            <a:alphaModFix/>
          </a:blip>
          <a:srcRect b="0" l="0" r="0" t="0"/>
          <a:stretch/>
        </p:blipFill>
        <p:spPr>
          <a:xfrm>
            <a:off x="7802432" y="4739137"/>
            <a:ext cx="420298" cy="430966"/>
          </a:xfrm>
          <a:prstGeom prst="rect">
            <a:avLst/>
          </a:prstGeom>
          <a:noFill/>
          <a:ln>
            <a:noFill/>
          </a:ln>
        </p:spPr>
      </p:pic>
      <p:sp>
        <p:nvSpPr>
          <p:cNvPr id="2361" name="Google Shape;2361;p186"/>
          <p:cNvSpPr txBox="1"/>
          <p:nvPr/>
        </p:nvSpPr>
        <p:spPr>
          <a:xfrm>
            <a:off x="7687033"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362" name="Google Shape;2362;p186"/>
          <p:cNvPicPr preferRelativeResize="0"/>
          <p:nvPr/>
        </p:nvPicPr>
        <p:blipFill rotWithShape="1">
          <a:blip r:embed="rId7">
            <a:alphaModFix/>
          </a:blip>
          <a:srcRect b="0" l="0" r="84278" t="0"/>
          <a:stretch/>
        </p:blipFill>
        <p:spPr>
          <a:xfrm>
            <a:off x="6980649" y="4044301"/>
            <a:ext cx="250988" cy="251122"/>
          </a:xfrm>
          <a:prstGeom prst="rect">
            <a:avLst/>
          </a:prstGeom>
          <a:noFill/>
          <a:ln>
            <a:noFill/>
          </a:ln>
        </p:spPr>
      </p:pic>
      <p:pic>
        <p:nvPicPr>
          <p:cNvPr id="2363" name="Google Shape;2363;p186"/>
          <p:cNvPicPr preferRelativeResize="0"/>
          <p:nvPr/>
        </p:nvPicPr>
        <p:blipFill rotWithShape="1">
          <a:blip r:embed="rId8">
            <a:alphaModFix/>
          </a:blip>
          <a:srcRect b="0" l="0" r="0" t="0"/>
          <a:stretch/>
        </p:blipFill>
        <p:spPr>
          <a:xfrm>
            <a:off x="8383487" y="4739137"/>
            <a:ext cx="420298" cy="430966"/>
          </a:xfrm>
          <a:prstGeom prst="rect">
            <a:avLst/>
          </a:prstGeom>
          <a:noFill/>
          <a:ln>
            <a:noFill/>
          </a:ln>
        </p:spPr>
      </p:pic>
      <p:sp>
        <p:nvSpPr>
          <p:cNvPr id="2364" name="Google Shape;2364;p186"/>
          <p:cNvSpPr txBox="1"/>
          <p:nvPr/>
        </p:nvSpPr>
        <p:spPr>
          <a:xfrm>
            <a:off x="8268088"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sp>
        <p:nvSpPr>
          <p:cNvPr id="2365" name="Google Shape;2365;p186"/>
          <p:cNvSpPr/>
          <p:nvPr/>
        </p:nvSpPr>
        <p:spPr>
          <a:xfrm>
            <a:off x="352150" y="1880975"/>
            <a:ext cx="2723400" cy="4845900"/>
          </a:xfrm>
          <a:prstGeom prst="roundRect">
            <a:avLst>
              <a:gd fmla="val 5209" name="adj"/>
            </a:avLst>
          </a:prstGeom>
          <a:solidFill>
            <a:srgbClr val="EEEDE9">
              <a:alpha val="51790"/>
            </a:srgbClr>
          </a:solidFill>
          <a:ln cap="flat" cmpd="sng" w="9525">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366" name="Google Shape;2366;p186"/>
          <p:cNvSpPr txBox="1"/>
          <p:nvPr/>
        </p:nvSpPr>
        <p:spPr>
          <a:xfrm>
            <a:off x="0" y="85775"/>
            <a:ext cx="1486500" cy="600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
                <a:solidFill>
                  <a:srgbClr val="FFAB00"/>
                </a:solidFill>
                <a:latin typeface="DM Sans Medium"/>
                <a:ea typeface="DM Sans Medium"/>
                <a:cs typeface="DM Sans Medium"/>
                <a:sym typeface="DM Sans Medium"/>
              </a:rPr>
              <a:t>Phase 1</a:t>
            </a:r>
            <a:endParaRPr>
              <a:solidFill>
                <a:srgbClr val="FFAB00"/>
              </a:solidFill>
            </a:endParaRPr>
          </a:p>
        </p:txBody>
      </p:sp>
      <p:sp>
        <p:nvSpPr>
          <p:cNvPr id="2367" name="Google Shape;2367;p186"/>
          <p:cNvSpPr txBox="1"/>
          <p:nvPr/>
        </p:nvSpPr>
        <p:spPr>
          <a:xfrm>
            <a:off x="308375" y="1504850"/>
            <a:ext cx="20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Primary Cloud Region</a:t>
            </a:r>
            <a:endParaRPr>
              <a:solidFill>
                <a:srgbClr val="EF6450"/>
              </a:solidFill>
              <a:latin typeface="DM Sans"/>
              <a:ea typeface="DM Sans"/>
              <a:cs typeface="DM Sans"/>
              <a:sym typeface="DM Sans"/>
            </a:endParaRPr>
          </a:p>
        </p:txBody>
      </p:sp>
      <p:sp>
        <p:nvSpPr>
          <p:cNvPr id="2368" name="Google Shape;2368;p186"/>
          <p:cNvSpPr txBox="1"/>
          <p:nvPr/>
        </p:nvSpPr>
        <p:spPr>
          <a:xfrm>
            <a:off x="6697551" y="1520750"/>
            <a:ext cx="23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Secondary Cloud Region</a:t>
            </a:r>
            <a:endParaRPr>
              <a:solidFill>
                <a:srgbClr val="EF645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51"/>
          <p:cNvSpPr txBox="1"/>
          <p:nvPr/>
        </p:nvSpPr>
        <p:spPr>
          <a:xfrm>
            <a:off x="2113825" y="1436075"/>
            <a:ext cx="7188300" cy="166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600">
                <a:latin typeface="Inconsolata"/>
                <a:ea typeface="Inconsolata"/>
                <a:cs typeface="Inconsolata"/>
                <a:sym typeface="Inconsolata"/>
              </a:rPr>
              <a:t>Voice out to Accelerate when:</a:t>
            </a:r>
            <a:endParaRPr b="1" sz="26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AutoNum type="arabicPeriod"/>
            </a:pPr>
            <a:r>
              <a:rPr lang="en" sz="2000">
                <a:latin typeface="Inconsolata"/>
                <a:ea typeface="Inconsolata"/>
                <a:cs typeface="Inconsolata"/>
                <a:sym typeface="Inconsolata"/>
              </a:rPr>
              <a:t>Ask questions during workshop</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AutoNum type="arabicPeriod"/>
            </a:pPr>
            <a:r>
              <a:rPr lang="en" sz="2000">
                <a:latin typeface="Inconsolata"/>
                <a:ea typeface="Inconsolata"/>
                <a:cs typeface="Inconsolata"/>
                <a:sym typeface="Inconsolata"/>
              </a:rPr>
              <a:t>Too simple / Already know it</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AutoNum type="arabicPeriod"/>
            </a:pPr>
            <a:r>
              <a:rPr lang="en" sz="2000">
                <a:latin typeface="Inconsolata"/>
                <a:ea typeface="Inconsolata"/>
                <a:cs typeface="Inconsolata"/>
                <a:sym typeface="Inconsolata"/>
              </a:rPr>
              <a:t>Needs deeper content (see appendix first)</a:t>
            </a:r>
            <a:endParaRPr sz="2000">
              <a:latin typeface="Inconsolata"/>
              <a:ea typeface="Inconsolata"/>
              <a:cs typeface="Inconsolata"/>
              <a:sym typeface="Inconsolata"/>
            </a:endParaRPr>
          </a:p>
        </p:txBody>
      </p:sp>
      <p:sp>
        <p:nvSpPr>
          <p:cNvPr id="1012" name="Google Shape;1012;p151"/>
          <p:cNvSpPr/>
          <p:nvPr/>
        </p:nvSpPr>
        <p:spPr>
          <a:xfrm>
            <a:off x="52120" y="64264"/>
            <a:ext cx="11723100" cy="46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lt1"/>
                </a:solidFill>
                <a:latin typeface="DM Sans"/>
                <a:ea typeface="DM Sans"/>
                <a:cs typeface="DM Sans"/>
                <a:sym typeface="DM Sans"/>
              </a:rPr>
              <a:t>Housekeeping</a:t>
            </a:r>
            <a:endParaRPr sz="2400">
              <a:solidFill>
                <a:schemeClr val="lt1"/>
              </a:solidFill>
              <a:latin typeface="DM Sans"/>
              <a:ea typeface="DM Sans"/>
              <a:cs typeface="DM Sans"/>
              <a:sym typeface="DM Sans"/>
            </a:endParaRPr>
          </a:p>
        </p:txBody>
      </p:sp>
      <p:sp>
        <p:nvSpPr>
          <p:cNvPr id="1013" name="Google Shape;1013;p151"/>
          <p:cNvSpPr txBox="1"/>
          <p:nvPr>
            <p:ph idx="12" type="sldNum"/>
          </p:nvPr>
        </p:nvSpPr>
        <p:spPr>
          <a:xfrm>
            <a:off x="11427150" y="6390900"/>
            <a:ext cx="593100" cy="307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1014" name="Google Shape;1014;p151"/>
          <p:cNvSpPr txBox="1"/>
          <p:nvPr/>
        </p:nvSpPr>
        <p:spPr>
          <a:xfrm>
            <a:off x="2113825" y="3216325"/>
            <a:ext cx="7665900" cy="195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latin typeface="Inconsolata"/>
                <a:ea typeface="Inconsolata"/>
                <a:cs typeface="Inconsolata"/>
                <a:sym typeface="Inconsolata"/>
              </a:rPr>
              <a:t>Expected Outcome of Workshop 4</a:t>
            </a:r>
            <a:r>
              <a:rPr b="1" lang="en" sz="1800">
                <a:latin typeface="Inconsolata"/>
                <a:ea typeface="Inconsolata"/>
                <a:cs typeface="Inconsolata"/>
                <a:sym typeface="Inconsolata"/>
              </a:rPr>
              <a:t>:</a:t>
            </a:r>
            <a:endParaRPr b="1" sz="1800">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Clear understanding of Databricks Unity Catalog</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Know big picture view on Databricks disaster recovery and where to start building elements of DR</a:t>
            </a:r>
            <a:endParaRPr>
              <a:latin typeface="Inconsolata"/>
              <a:ea typeface="Inconsolata"/>
              <a:cs typeface="Inconsolata"/>
              <a:sym typeface="Inconsolata"/>
            </a:endParaRPr>
          </a:p>
          <a:p>
            <a:pPr indent="-317500" lvl="0" marL="457200" rtl="0" algn="l">
              <a:lnSpc>
                <a:spcPct val="115000"/>
              </a:lnSpc>
              <a:spcBef>
                <a:spcPts val="0"/>
              </a:spcBef>
              <a:spcAft>
                <a:spcPts val="0"/>
              </a:spcAft>
              <a:buSzPts val="1400"/>
              <a:buFont typeface="Inconsolata"/>
              <a:buAutoNum type="arabicPeriod"/>
            </a:pPr>
            <a:r>
              <a:rPr lang="en">
                <a:latin typeface="Inconsolata"/>
                <a:ea typeface="Inconsolata"/>
                <a:cs typeface="Inconsolata"/>
                <a:sym typeface="Inconsolata"/>
              </a:rPr>
              <a:t>Have a clear plan on how to implement DR with your storage, databricks components. Know how to break down DR into actionable modules and start building them</a:t>
            </a:r>
            <a:endParaRPr>
              <a:latin typeface="Inconsolata"/>
              <a:ea typeface="Inconsolata"/>
              <a:cs typeface="Inconsolata"/>
              <a:sym typeface="Inconsolat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187"/>
          <p:cNvSpPr/>
          <p:nvPr/>
        </p:nvSpPr>
        <p:spPr>
          <a:xfrm>
            <a:off x="1876150" y="1880974"/>
            <a:ext cx="3181800" cy="4845900"/>
          </a:xfrm>
          <a:prstGeom prst="roundRect">
            <a:avLst>
              <a:gd fmla="val 5209" name="adj"/>
            </a:avLst>
          </a:prstGeom>
          <a:solidFill>
            <a:schemeClr val="lt1"/>
          </a:solidFill>
          <a:ln cap="flat" cmpd="sng" w="19050">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374" name="Google Shape;2374;p187"/>
          <p:cNvSpPr/>
          <p:nvPr/>
        </p:nvSpPr>
        <p:spPr>
          <a:xfrm>
            <a:off x="2034650" y="3966124"/>
            <a:ext cx="2853900" cy="26679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Data</a:t>
            </a:r>
            <a:r>
              <a:rPr i="0" lang="en" sz="1500" u="none" cap="none" strike="noStrike">
                <a:solidFill>
                  <a:srgbClr val="1B5162"/>
                </a:solidFill>
                <a:latin typeface="DM Sans Medium"/>
                <a:ea typeface="DM Sans Medium"/>
                <a:cs typeface="DM Sans Medium"/>
                <a:sym typeface="DM Sans Medium"/>
              </a:rPr>
              <a:t> Plane</a:t>
            </a:r>
            <a:endParaRPr i="0" sz="1500" u="none" cap="none" strike="noStrike">
              <a:solidFill>
                <a:srgbClr val="1B5162"/>
              </a:solidFill>
              <a:latin typeface="DM Sans Medium"/>
              <a:ea typeface="DM Sans Medium"/>
              <a:cs typeface="DM Sans Medium"/>
              <a:sym typeface="DM Sans Medium"/>
            </a:endParaRPr>
          </a:p>
        </p:txBody>
      </p:sp>
      <p:sp>
        <p:nvSpPr>
          <p:cNvPr id="2375" name="Google Shape;2375;p18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6" name="Google Shape;2376;p187"/>
          <p:cNvSpPr/>
          <p:nvPr/>
        </p:nvSpPr>
        <p:spPr>
          <a:xfrm>
            <a:off x="2034650" y="2021949"/>
            <a:ext cx="2853900" cy="18126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u="none" cap="none" strike="noStrike">
                <a:solidFill>
                  <a:srgbClr val="1B5162"/>
                </a:solidFill>
                <a:latin typeface="DM Sans Medium"/>
                <a:ea typeface="DM Sans Medium"/>
                <a:cs typeface="DM Sans Medium"/>
                <a:sym typeface="DM Sans Medium"/>
              </a:rPr>
              <a:t>Control Plane</a:t>
            </a:r>
            <a:endParaRPr i="0" u="none" cap="none" strike="noStrike">
              <a:solidFill>
                <a:srgbClr val="1B5162"/>
              </a:solidFill>
              <a:latin typeface="DM Sans Medium"/>
              <a:ea typeface="DM Sans Medium"/>
              <a:cs typeface="DM Sans Medium"/>
              <a:sym typeface="DM Sans Medium"/>
            </a:endParaRPr>
          </a:p>
        </p:txBody>
      </p:sp>
      <p:sp>
        <p:nvSpPr>
          <p:cNvPr id="2377" name="Google Shape;2377;p187"/>
          <p:cNvSpPr/>
          <p:nvPr/>
        </p:nvSpPr>
        <p:spPr>
          <a:xfrm>
            <a:off x="2194125" y="2403524"/>
            <a:ext cx="25461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378" name="Google Shape;2378;p187"/>
          <p:cNvSpPr txBox="1"/>
          <p:nvPr/>
        </p:nvSpPr>
        <p:spPr>
          <a:xfrm>
            <a:off x="2034640" y="2990676"/>
            <a:ext cx="1358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Notebooks,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Libraries,</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Experiments</a:t>
            </a:r>
            <a:endParaRPr sz="1100">
              <a:solidFill>
                <a:srgbClr val="1B5162"/>
              </a:solidFill>
              <a:latin typeface="DM Sans Medium"/>
              <a:ea typeface="DM Sans Medium"/>
              <a:cs typeface="DM Sans Medium"/>
              <a:sym typeface="DM Sans Medium"/>
            </a:endParaRPr>
          </a:p>
        </p:txBody>
      </p:sp>
      <p:pic>
        <p:nvPicPr>
          <p:cNvPr id="2379" name="Google Shape;2379;p187"/>
          <p:cNvPicPr preferRelativeResize="0"/>
          <p:nvPr/>
        </p:nvPicPr>
        <p:blipFill rotWithShape="1">
          <a:blip r:embed="rId3">
            <a:alphaModFix/>
          </a:blip>
          <a:srcRect b="0" l="0" r="0" t="0"/>
          <a:stretch/>
        </p:blipFill>
        <p:spPr>
          <a:xfrm>
            <a:off x="4116151" y="2544277"/>
            <a:ext cx="482848" cy="482833"/>
          </a:xfrm>
          <a:prstGeom prst="rect">
            <a:avLst/>
          </a:prstGeom>
          <a:noFill/>
          <a:ln>
            <a:noFill/>
          </a:ln>
        </p:spPr>
      </p:pic>
      <p:pic>
        <p:nvPicPr>
          <p:cNvPr id="2380" name="Google Shape;2380;p187"/>
          <p:cNvPicPr preferRelativeResize="0"/>
          <p:nvPr/>
        </p:nvPicPr>
        <p:blipFill rotWithShape="1">
          <a:blip r:embed="rId4">
            <a:alphaModFix/>
          </a:blip>
          <a:srcRect b="0" l="0" r="0" t="0"/>
          <a:stretch/>
        </p:blipFill>
        <p:spPr>
          <a:xfrm>
            <a:off x="2532424" y="2555801"/>
            <a:ext cx="482848" cy="482833"/>
          </a:xfrm>
          <a:prstGeom prst="rect">
            <a:avLst/>
          </a:prstGeom>
          <a:noFill/>
          <a:ln>
            <a:noFill/>
          </a:ln>
        </p:spPr>
      </p:pic>
      <p:sp>
        <p:nvSpPr>
          <p:cNvPr id="2381" name="Google Shape;2381;p187"/>
          <p:cNvSpPr txBox="1"/>
          <p:nvPr/>
        </p:nvSpPr>
        <p:spPr>
          <a:xfrm>
            <a:off x="3123648" y="2995399"/>
            <a:ext cx="913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Jobs &amp;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Queries</a:t>
            </a:r>
            <a:endParaRPr sz="1100">
              <a:solidFill>
                <a:srgbClr val="1B5162"/>
              </a:solidFill>
              <a:latin typeface="DM Sans Medium"/>
              <a:ea typeface="DM Sans Medium"/>
              <a:cs typeface="DM Sans Medium"/>
              <a:sym typeface="DM Sans Medium"/>
            </a:endParaRPr>
          </a:p>
        </p:txBody>
      </p:sp>
      <p:sp>
        <p:nvSpPr>
          <p:cNvPr id="2382" name="Google Shape;2382;p187"/>
          <p:cNvSpPr txBox="1"/>
          <p:nvPr/>
        </p:nvSpPr>
        <p:spPr>
          <a:xfrm>
            <a:off x="3759700" y="2973649"/>
            <a:ext cx="1169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Cluster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configs</a:t>
            </a:r>
            <a:endParaRPr sz="1100">
              <a:solidFill>
                <a:srgbClr val="1B5162"/>
              </a:solidFill>
              <a:latin typeface="DM Sans Medium"/>
              <a:ea typeface="DM Sans Medium"/>
              <a:cs typeface="DM Sans Medium"/>
              <a:sym typeface="DM Sans Medium"/>
            </a:endParaRPr>
          </a:p>
        </p:txBody>
      </p:sp>
      <p:pic>
        <p:nvPicPr>
          <p:cNvPr id="2383" name="Google Shape;2383;p187"/>
          <p:cNvPicPr preferRelativeResize="0"/>
          <p:nvPr/>
        </p:nvPicPr>
        <p:blipFill rotWithShape="1">
          <a:blip r:embed="rId5">
            <a:alphaModFix/>
          </a:blip>
          <a:srcRect b="0" l="0" r="0" t="0"/>
          <a:stretch/>
        </p:blipFill>
        <p:spPr>
          <a:xfrm>
            <a:off x="3321970" y="2532587"/>
            <a:ext cx="482848" cy="482848"/>
          </a:xfrm>
          <a:prstGeom prst="rect">
            <a:avLst/>
          </a:prstGeom>
          <a:noFill/>
          <a:ln>
            <a:noFill/>
          </a:ln>
        </p:spPr>
      </p:pic>
      <p:pic>
        <p:nvPicPr>
          <p:cNvPr id="2384" name="Google Shape;2384;p187"/>
          <p:cNvPicPr preferRelativeResize="0"/>
          <p:nvPr/>
        </p:nvPicPr>
        <p:blipFill rotWithShape="1">
          <a:blip r:embed="rId6">
            <a:alphaModFix/>
          </a:blip>
          <a:srcRect b="0" l="0" r="0" t="0"/>
          <a:stretch/>
        </p:blipFill>
        <p:spPr>
          <a:xfrm>
            <a:off x="5732696" y="563199"/>
            <a:ext cx="771976" cy="771976"/>
          </a:xfrm>
          <a:prstGeom prst="rect">
            <a:avLst/>
          </a:prstGeom>
          <a:noFill/>
          <a:ln>
            <a:noFill/>
          </a:ln>
        </p:spPr>
      </p:pic>
      <p:sp>
        <p:nvSpPr>
          <p:cNvPr id="2385" name="Google Shape;2385;p187"/>
          <p:cNvSpPr/>
          <p:nvPr/>
        </p:nvSpPr>
        <p:spPr>
          <a:xfrm rot="-8229925">
            <a:off x="5336876" y="1196641"/>
            <a:ext cx="263869" cy="670413"/>
          </a:xfrm>
          <a:prstGeom prst="upArrow">
            <a:avLst>
              <a:gd fmla="val 50000" name="adj1"/>
              <a:gd fmla="val 72879"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187"/>
          <p:cNvSpPr/>
          <p:nvPr/>
        </p:nvSpPr>
        <p:spPr>
          <a:xfrm rot="8301322">
            <a:off x="6667134" y="1190365"/>
            <a:ext cx="257333" cy="717563"/>
          </a:xfrm>
          <a:prstGeom prst="upArrow">
            <a:avLst>
              <a:gd fmla="val 50000" name="adj1"/>
              <a:gd fmla="val 72879" name="adj2"/>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187"/>
          <p:cNvSpPr txBox="1"/>
          <p:nvPr/>
        </p:nvSpPr>
        <p:spPr>
          <a:xfrm rot="-2812588">
            <a:off x="5066220" y="1176806"/>
            <a:ext cx="706142" cy="184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Active</a:t>
            </a:r>
            <a:endParaRPr sz="1200">
              <a:solidFill>
                <a:schemeClr val="dk1"/>
              </a:solidFill>
              <a:latin typeface="DM Sans"/>
              <a:ea typeface="DM Sans"/>
              <a:cs typeface="DM Sans"/>
              <a:sym typeface="DM Sans"/>
            </a:endParaRPr>
          </a:p>
        </p:txBody>
      </p:sp>
      <p:sp>
        <p:nvSpPr>
          <p:cNvPr id="2388" name="Google Shape;2388;p187"/>
          <p:cNvSpPr txBox="1"/>
          <p:nvPr/>
        </p:nvSpPr>
        <p:spPr>
          <a:xfrm rot="2930493">
            <a:off x="6661009" y="1325584"/>
            <a:ext cx="706077" cy="18473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Passive</a:t>
            </a:r>
            <a:endParaRPr sz="1200">
              <a:solidFill>
                <a:schemeClr val="dk1"/>
              </a:solidFill>
              <a:latin typeface="DM Sans"/>
              <a:ea typeface="DM Sans"/>
              <a:cs typeface="DM Sans"/>
              <a:sym typeface="DM Sans"/>
            </a:endParaRPr>
          </a:p>
        </p:txBody>
      </p:sp>
      <p:pic>
        <p:nvPicPr>
          <p:cNvPr id="2389" name="Google Shape;2389;p187"/>
          <p:cNvPicPr preferRelativeResize="0"/>
          <p:nvPr/>
        </p:nvPicPr>
        <p:blipFill rotWithShape="1">
          <a:blip r:embed="rId7">
            <a:alphaModFix/>
          </a:blip>
          <a:srcRect b="0" l="0" r="84278" t="0"/>
          <a:stretch/>
        </p:blipFill>
        <p:spPr>
          <a:xfrm>
            <a:off x="2096049" y="2085622"/>
            <a:ext cx="250988" cy="251122"/>
          </a:xfrm>
          <a:prstGeom prst="rect">
            <a:avLst/>
          </a:prstGeom>
          <a:noFill/>
          <a:ln>
            <a:noFill/>
          </a:ln>
        </p:spPr>
      </p:pic>
      <p:sp>
        <p:nvSpPr>
          <p:cNvPr id="2390" name="Google Shape;2390;p187"/>
          <p:cNvSpPr/>
          <p:nvPr/>
        </p:nvSpPr>
        <p:spPr>
          <a:xfrm>
            <a:off x="2194100" y="4368725"/>
            <a:ext cx="2546100" cy="1099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Compute</a:t>
            </a:r>
            <a:endParaRPr sz="1300">
              <a:solidFill>
                <a:srgbClr val="1B5162"/>
              </a:solidFill>
              <a:latin typeface="DM Sans Medium"/>
              <a:ea typeface="DM Sans Medium"/>
              <a:cs typeface="DM Sans Medium"/>
              <a:sym typeface="DM Sans Medium"/>
            </a:endParaRPr>
          </a:p>
        </p:txBody>
      </p:sp>
      <p:pic>
        <p:nvPicPr>
          <p:cNvPr id="2391" name="Google Shape;2391;p187"/>
          <p:cNvPicPr preferRelativeResize="0"/>
          <p:nvPr/>
        </p:nvPicPr>
        <p:blipFill rotWithShape="1">
          <a:blip r:embed="rId8">
            <a:alphaModFix/>
          </a:blip>
          <a:srcRect b="0" l="0" r="0" t="0"/>
          <a:stretch/>
        </p:blipFill>
        <p:spPr>
          <a:xfrm>
            <a:off x="2573511" y="4739138"/>
            <a:ext cx="420298" cy="430966"/>
          </a:xfrm>
          <a:prstGeom prst="rect">
            <a:avLst/>
          </a:prstGeom>
          <a:noFill/>
          <a:ln>
            <a:noFill/>
          </a:ln>
        </p:spPr>
      </p:pic>
      <p:sp>
        <p:nvSpPr>
          <p:cNvPr id="2392" name="Google Shape;2392;p187"/>
          <p:cNvSpPr txBox="1"/>
          <p:nvPr/>
        </p:nvSpPr>
        <p:spPr>
          <a:xfrm>
            <a:off x="24580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393" name="Google Shape;2393;p187"/>
          <p:cNvPicPr preferRelativeResize="0"/>
          <p:nvPr/>
        </p:nvPicPr>
        <p:blipFill rotWithShape="1">
          <a:blip r:embed="rId8">
            <a:alphaModFix/>
          </a:blip>
          <a:srcRect b="0" l="0" r="0" t="0"/>
          <a:stretch/>
        </p:blipFill>
        <p:spPr>
          <a:xfrm>
            <a:off x="3259299" y="4739137"/>
            <a:ext cx="420298" cy="430966"/>
          </a:xfrm>
          <a:prstGeom prst="rect">
            <a:avLst/>
          </a:prstGeom>
          <a:noFill/>
          <a:ln>
            <a:noFill/>
          </a:ln>
        </p:spPr>
      </p:pic>
      <p:sp>
        <p:nvSpPr>
          <p:cNvPr id="2394" name="Google Shape;2394;p187"/>
          <p:cNvSpPr txBox="1"/>
          <p:nvPr/>
        </p:nvSpPr>
        <p:spPr>
          <a:xfrm>
            <a:off x="31438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395" name="Google Shape;2395;p187"/>
          <p:cNvPicPr preferRelativeResize="0"/>
          <p:nvPr/>
        </p:nvPicPr>
        <p:blipFill rotWithShape="1">
          <a:blip r:embed="rId7">
            <a:alphaModFix/>
          </a:blip>
          <a:srcRect b="0" l="0" r="84278" t="0"/>
          <a:stretch/>
        </p:blipFill>
        <p:spPr>
          <a:xfrm>
            <a:off x="2103849" y="4044301"/>
            <a:ext cx="250988" cy="251122"/>
          </a:xfrm>
          <a:prstGeom prst="rect">
            <a:avLst/>
          </a:prstGeom>
          <a:noFill/>
          <a:ln>
            <a:noFill/>
          </a:ln>
        </p:spPr>
      </p:pic>
      <p:sp>
        <p:nvSpPr>
          <p:cNvPr id="2396" name="Google Shape;2396;p187"/>
          <p:cNvSpPr/>
          <p:nvPr/>
        </p:nvSpPr>
        <p:spPr>
          <a:xfrm>
            <a:off x="2194125" y="5606225"/>
            <a:ext cx="25461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2397" name="Google Shape;2397;p187"/>
          <p:cNvPicPr preferRelativeResize="0"/>
          <p:nvPr/>
        </p:nvPicPr>
        <p:blipFill rotWithShape="1">
          <a:blip r:embed="rId9">
            <a:alphaModFix/>
          </a:blip>
          <a:srcRect b="0" l="0" r="0" t="0"/>
          <a:stretch/>
        </p:blipFill>
        <p:spPr>
          <a:xfrm>
            <a:off x="2868849" y="5873700"/>
            <a:ext cx="523228" cy="523199"/>
          </a:xfrm>
          <a:prstGeom prst="rect">
            <a:avLst/>
          </a:prstGeom>
          <a:noFill/>
          <a:ln>
            <a:noFill/>
          </a:ln>
        </p:spPr>
      </p:pic>
      <p:sp>
        <p:nvSpPr>
          <p:cNvPr id="2398" name="Google Shape;2398;p187"/>
          <p:cNvSpPr txBox="1"/>
          <p:nvPr/>
        </p:nvSpPr>
        <p:spPr>
          <a:xfrm>
            <a:off x="3207112" y="6208824"/>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2399" name="Google Shape;2399;p187"/>
          <p:cNvGrpSpPr/>
          <p:nvPr/>
        </p:nvGrpSpPr>
        <p:grpSpPr>
          <a:xfrm>
            <a:off x="3342752" y="6115923"/>
            <a:ext cx="197768" cy="38762"/>
            <a:chOff x="268600" y="5129784"/>
            <a:chExt cx="197768" cy="38766"/>
          </a:xfrm>
        </p:grpSpPr>
        <p:cxnSp>
          <p:nvCxnSpPr>
            <p:cNvPr id="2400" name="Google Shape;2400;p187"/>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401" name="Google Shape;2401;p187"/>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402" name="Google Shape;2402;p187"/>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403" name="Google Shape;2403;p187"/>
          <p:cNvPicPr preferRelativeResize="0"/>
          <p:nvPr/>
        </p:nvPicPr>
        <p:blipFill rotWithShape="1">
          <a:blip r:embed="rId9">
            <a:alphaModFix/>
          </a:blip>
          <a:srcRect b="0" l="0" r="0" t="0"/>
          <a:stretch/>
        </p:blipFill>
        <p:spPr>
          <a:xfrm>
            <a:off x="3478449" y="5873700"/>
            <a:ext cx="523228" cy="523199"/>
          </a:xfrm>
          <a:prstGeom prst="rect">
            <a:avLst/>
          </a:prstGeom>
          <a:noFill/>
          <a:ln>
            <a:noFill/>
          </a:ln>
        </p:spPr>
      </p:pic>
      <p:sp>
        <p:nvSpPr>
          <p:cNvPr id="2404" name="Google Shape;2404;p187"/>
          <p:cNvSpPr txBox="1"/>
          <p:nvPr>
            <p:ph type="title"/>
          </p:nvPr>
        </p:nvSpPr>
        <p:spPr>
          <a:xfrm>
            <a:off x="1725400" y="97484"/>
            <a:ext cx="97935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Redundant Data Plane or In-Product HA/DR</a:t>
            </a:r>
            <a:endParaRPr sz="3000"/>
          </a:p>
        </p:txBody>
      </p:sp>
      <p:pic>
        <p:nvPicPr>
          <p:cNvPr id="2405" name="Google Shape;2405;p187"/>
          <p:cNvPicPr preferRelativeResize="0"/>
          <p:nvPr/>
        </p:nvPicPr>
        <p:blipFill rotWithShape="1">
          <a:blip r:embed="rId8">
            <a:alphaModFix/>
          </a:blip>
          <a:srcRect b="0" l="0" r="0" t="0"/>
          <a:stretch/>
        </p:blipFill>
        <p:spPr>
          <a:xfrm>
            <a:off x="3964524" y="4739137"/>
            <a:ext cx="420298" cy="430966"/>
          </a:xfrm>
          <a:prstGeom prst="rect">
            <a:avLst/>
          </a:prstGeom>
          <a:noFill/>
          <a:ln>
            <a:noFill/>
          </a:ln>
        </p:spPr>
      </p:pic>
      <p:sp>
        <p:nvSpPr>
          <p:cNvPr id="2406" name="Google Shape;2406;p187"/>
          <p:cNvSpPr txBox="1"/>
          <p:nvPr/>
        </p:nvSpPr>
        <p:spPr>
          <a:xfrm>
            <a:off x="3849124"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sp>
        <p:nvSpPr>
          <p:cNvPr id="2407" name="Google Shape;2407;p187"/>
          <p:cNvSpPr/>
          <p:nvPr/>
        </p:nvSpPr>
        <p:spPr>
          <a:xfrm>
            <a:off x="7286350" y="1880974"/>
            <a:ext cx="3181800" cy="4845900"/>
          </a:xfrm>
          <a:prstGeom prst="roundRect">
            <a:avLst>
              <a:gd fmla="val 5209" name="adj"/>
            </a:avLst>
          </a:prstGeom>
          <a:solidFill>
            <a:schemeClr val="lt1"/>
          </a:solidFill>
          <a:ln cap="flat" cmpd="sng" w="19050">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408" name="Google Shape;2408;p187"/>
          <p:cNvSpPr/>
          <p:nvPr/>
        </p:nvSpPr>
        <p:spPr>
          <a:xfrm>
            <a:off x="7444850" y="3966124"/>
            <a:ext cx="2853900" cy="26679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Data</a:t>
            </a:r>
            <a:r>
              <a:rPr i="0" lang="en" sz="1500" u="none" cap="none" strike="noStrike">
                <a:solidFill>
                  <a:srgbClr val="1B5162"/>
                </a:solidFill>
                <a:latin typeface="DM Sans Medium"/>
                <a:ea typeface="DM Sans Medium"/>
                <a:cs typeface="DM Sans Medium"/>
                <a:sym typeface="DM Sans Medium"/>
              </a:rPr>
              <a:t> Plane</a:t>
            </a:r>
            <a:endParaRPr i="0" sz="1500" u="none" cap="none" strike="noStrike">
              <a:solidFill>
                <a:srgbClr val="1B5162"/>
              </a:solidFill>
              <a:latin typeface="DM Sans Medium"/>
              <a:ea typeface="DM Sans Medium"/>
              <a:cs typeface="DM Sans Medium"/>
              <a:sym typeface="DM Sans Medium"/>
            </a:endParaRPr>
          </a:p>
        </p:txBody>
      </p:sp>
      <p:sp>
        <p:nvSpPr>
          <p:cNvPr id="2409" name="Google Shape;2409;p187"/>
          <p:cNvSpPr/>
          <p:nvPr/>
        </p:nvSpPr>
        <p:spPr>
          <a:xfrm>
            <a:off x="7444850" y="2021949"/>
            <a:ext cx="2853900" cy="18126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u="none" cap="none" strike="noStrike">
                <a:solidFill>
                  <a:srgbClr val="1B5162"/>
                </a:solidFill>
                <a:latin typeface="DM Sans Medium"/>
                <a:ea typeface="DM Sans Medium"/>
                <a:cs typeface="DM Sans Medium"/>
                <a:sym typeface="DM Sans Medium"/>
              </a:rPr>
              <a:t>Control Plane</a:t>
            </a:r>
            <a:endParaRPr i="0" u="none" cap="none" strike="noStrike">
              <a:solidFill>
                <a:srgbClr val="1B5162"/>
              </a:solidFill>
              <a:latin typeface="DM Sans Medium"/>
              <a:ea typeface="DM Sans Medium"/>
              <a:cs typeface="DM Sans Medium"/>
              <a:sym typeface="DM Sans Medium"/>
            </a:endParaRPr>
          </a:p>
        </p:txBody>
      </p:sp>
      <p:sp>
        <p:nvSpPr>
          <p:cNvPr id="2410" name="Google Shape;2410;p187"/>
          <p:cNvSpPr/>
          <p:nvPr/>
        </p:nvSpPr>
        <p:spPr>
          <a:xfrm>
            <a:off x="7604325" y="2403524"/>
            <a:ext cx="25461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411" name="Google Shape;2411;p187"/>
          <p:cNvSpPr txBox="1"/>
          <p:nvPr/>
        </p:nvSpPr>
        <p:spPr>
          <a:xfrm>
            <a:off x="7444840" y="2990676"/>
            <a:ext cx="1358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Notebooks,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Libraries,</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Experiments</a:t>
            </a:r>
            <a:endParaRPr sz="1100">
              <a:solidFill>
                <a:srgbClr val="1B5162"/>
              </a:solidFill>
              <a:latin typeface="DM Sans Medium"/>
              <a:ea typeface="DM Sans Medium"/>
              <a:cs typeface="DM Sans Medium"/>
              <a:sym typeface="DM Sans Medium"/>
            </a:endParaRPr>
          </a:p>
        </p:txBody>
      </p:sp>
      <p:pic>
        <p:nvPicPr>
          <p:cNvPr id="2412" name="Google Shape;2412;p187"/>
          <p:cNvPicPr preferRelativeResize="0"/>
          <p:nvPr/>
        </p:nvPicPr>
        <p:blipFill rotWithShape="1">
          <a:blip r:embed="rId3">
            <a:alphaModFix/>
          </a:blip>
          <a:srcRect b="0" l="0" r="0" t="0"/>
          <a:stretch/>
        </p:blipFill>
        <p:spPr>
          <a:xfrm>
            <a:off x="9526351" y="2544277"/>
            <a:ext cx="482848" cy="482833"/>
          </a:xfrm>
          <a:prstGeom prst="rect">
            <a:avLst/>
          </a:prstGeom>
          <a:noFill/>
          <a:ln>
            <a:noFill/>
          </a:ln>
        </p:spPr>
      </p:pic>
      <p:pic>
        <p:nvPicPr>
          <p:cNvPr id="2413" name="Google Shape;2413;p187"/>
          <p:cNvPicPr preferRelativeResize="0"/>
          <p:nvPr/>
        </p:nvPicPr>
        <p:blipFill rotWithShape="1">
          <a:blip r:embed="rId4">
            <a:alphaModFix/>
          </a:blip>
          <a:srcRect b="0" l="0" r="0" t="0"/>
          <a:stretch/>
        </p:blipFill>
        <p:spPr>
          <a:xfrm>
            <a:off x="7942624" y="2555801"/>
            <a:ext cx="482848" cy="482833"/>
          </a:xfrm>
          <a:prstGeom prst="rect">
            <a:avLst/>
          </a:prstGeom>
          <a:noFill/>
          <a:ln>
            <a:noFill/>
          </a:ln>
        </p:spPr>
      </p:pic>
      <p:sp>
        <p:nvSpPr>
          <p:cNvPr id="2414" name="Google Shape;2414;p187"/>
          <p:cNvSpPr txBox="1"/>
          <p:nvPr/>
        </p:nvSpPr>
        <p:spPr>
          <a:xfrm>
            <a:off x="8533848" y="2995399"/>
            <a:ext cx="913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Jobs &amp;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Queries</a:t>
            </a:r>
            <a:endParaRPr sz="1100">
              <a:solidFill>
                <a:srgbClr val="1B5162"/>
              </a:solidFill>
              <a:latin typeface="DM Sans Medium"/>
              <a:ea typeface="DM Sans Medium"/>
              <a:cs typeface="DM Sans Medium"/>
              <a:sym typeface="DM Sans Medium"/>
            </a:endParaRPr>
          </a:p>
        </p:txBody>
      </p:sp>
      <p:sp>
        <p:nvSpPr>
          <p:cNvPr id="2415" name="Google Shape;2415;p187"/>
          <p:cNvSpPr txBox="1"/>
          <p:nvPr/>
        </p:nvSpPr>
        <p:spPr>
          <a:xfrm>
            <a:off x="9169900" y="2973649"/>
            <a:ext cx="1169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Cluster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configs</a:t>
            </a:r>
            <a:endParaRPr sz="1100">
              <a:solidFill>
                <a:srgbClr val="1B5162"/>
              </a:solidFill>
              <a:latin typeface="DM Sans Medium"/>
              <a:ea typeface="DM Sans Medium"/>
              <a:cs typeface="DM Sans Medium"/>
              <a:sym typeface="DM Sans Medium"/>
            </a:endParaRPr>
          </a:p>
        </p:txBody>
      </p:sp>
      <p:pic>
        <p:nvPicPr>
          <p:cNvPr id="2416" name="Google Shape;2416;p187"/>
          <p:cNvPicPr preferRelativeResize="0"/>
          <p:nvPr/>
        </p:nvPicPr>
        <p:blipFill rotWithShape="1">
          <a:blip r:embed="rId5">
            <a:alphaModFix/>
          </a:blip>
          <a:srcRect b="0" l="0" r="0" t="0"/>
          <a:stretch/>
        </p:blipFill>
        <p:spPr>
          <a:xfrm>
            <a:off x="8732170" y="2532587"/>
            <a:ext cx="482848" cy="482848"/>
          </a:xfrm>
          <a:prstGeom prst="rect">
            <a:avLst/>
          </a:prstGeom>
          <a:noFill/>
          <a:ln>
            <a:noFill/>
          </a:ln>
        </p:spPr>
      </p:pic>
      <p:pic>
        <p:nvPicPr>
          <p:cNvPr id="2417" name="Google Shape;2417;p187"/>
          <p:cNvPicPr preferRelativeResize="0"/>
          <p:nvPr/>
        </p:nvPicPr>
        <p:blipFill rotWithShape="1">
          <a:blip r:embed="rId7">
            <a:alphaModFix/>
          </a:blip>
          <a:srcRect b="0" l="0" r="84278" t="0"/>
          <a:stretch/>
        </p:blipFill>
        <p:spPr>
          <a:xfrm>
            <a:off x="7506249" y="2085622"/>
            <a:ext cx="250988" cy="251122"/>
          </a:xfrm>
          <a:prstGeom prst="rect">
            <a:avLst/>
          </a:prstGeom>
          <a:noFill/>
          <a:ln>
            <a:noFill/>
          </a:ln>
        </p:spPr>
      </p:pic>
      <p:sp>
        <p:nvSpPr>
          <p:cNvPr id="2418" name="Google Shape;2418;p187"/>
          <p:cNvSpPr/>
          <p:nvPr/>
        </p:nvSpPr>
        <p:spPr>
          <a:xfrm>
            <a:off x="7604300" y="4368725"/>
            <a:ext cx="2546100" cy="1099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Compute</a:t>
            </a:r>
            <a:endParaRPr sz="1300">
              <a:solidFill>
                <a:srgbClr val="1B5162"/>
              </a:solidFill>
              <a:latin typeface="DM Sans Medium"/>
              <a:ea typeface="DM Sans Medium"/>
              <a:cs typeface="DM Sans Medium"/>
              <a:sym typeface="DM Sans Medium"/>
            </a:endParaRPr>
          </a:p>
        </p:txBody>
      </p:sp>
      <p:pic>
        <p:nvPicPr>
          <p:cNvPr id="2419" name="Google Shape;2419;p187"/>
          <p:cNvPicPr preferRelativeResize="0"/>
          <p:nvPr/>
        </p:nvPicPr>
        <p:blipFill rotWithShape="1">
          <a:blip r:embed="rId8">
            <a:alphaModFix/>
          </a:blip>
          <a:srcRect b="0" l="0" r="0" t="0"/>
          <a:stretch/>
        </p:blipFill>
        <p:spPr>
          <a:xfrm>
            <a:off x="7983711" y="4739138"/>
            <a:ext cx="420298" cy="430966"/>
          </a:xfrm>
          <a:prstGeom prst="rect">
            <a:avLst/>
          </a:prstGeom>
          <a:noFill/>
          <a:ln>
            <a:noFill/>
          </a:ln>
        </p:spPr>
      </p:pic>
      <p:sp>
        <p:nvSpPr>
          <p:cNvPr id="2420" name="Google Shape;2420;p187"/>
          <p:cNvSpPr txBox="1"/>
          <p:nvPr/>
        </p:nvSpPr>
        <p:spPr>
          <a:xfrm>
            <a:off x="78682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421" name="Google Shape;2421;p187"/>
          <p:cNvPicPr preferRelativeResize="0"/>
          <p:nvPr/>
        </p:nvPicPr>
        <p:blipFill rotWithShape="1">
          <a:blip r:embed="rId8">
            <a:alphaModFix/>
          </a:blip>
          <a:srcRect b="0" l="0" r="0" t="0"/>
          <a:stretch/>
        </p:blipFill>
        <p:spPr>
          <a:xfrm>
            <a:off x="8669499" y="4739137"/>
            <a:ext cx="420298" cy="430966"/>
          </a:xfrm>
          <a:prstGeom prst="rect">
            <a:avLst/>
          </a:prstGeom>
          <a:noFill/>
          <a:ln>
            <a:noFill/>
          </a:ln>
        </p:spPr>
      </p:pic>
      <p:sp>
        <p:nvSpPr>
          <p:cNvPr id="2422" name="Google Shape;2422;p187"/>
          <p:cNvSpPr txBox="1"/>
          <p:nvPr/>
        </p:nvSpPr>
        <p:spPr>
          <a:xfrm>
            <a:off x="85540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423" name="Google Shape;2423;p187"/>
          <p:cNvPicPr preferRelativeResize="0"/>
          <p:nvPr/>
        </p:nvPicPr>
        <p:blipFill rotWithShape="1">
          <a:blip r:embed="rId7">
            <a:alphaModFix/>
          </a:blip>
          <a:srcRect b="0" l="0" r="84278" t="0"/>
          <a:stretch/>
        </p:blipFill>
        <p:spPr>
          <a:xfrm>
            <a:off x="7514049" y="4044301"/>
            <a:ext cx="250988" cy="251122"/>
          </a:xfrm>
          <a:prstGeom prst="rect">
            <a:avLst/>
          </a:prstGeom>
          <a:noFill/>
          <a:ln>
            <a:noFill/>
          </a:ln>
        </p:spPr>
      </p:pic>
      <p:sp>
        <p:nvSpPr>
          <p:cNvPr id="2424" name="Google Shape;2424;p187"/>
          <p:cNvSpPr/>
          <p:nvPr/>
        </p:nvSpPr>
        <p:spPr>
          <a:xfrm>
            <a:off x="7604325" y="5606225"/>
            <a:ext cx="25461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2425" name="Google Shape;2425;p187"/>
          <p:cNvPicPr preferRelativeResize="0"/>
          <p:nvPr/>
        </p:nvPicPr>
        <p:blipFill rotWithShape="1">
          <a:blip r:embed="rId9">
            <a:alphaModFix/>
          </a:blip>
          <a:srcRect b="0" l="0" r="0" t="0"/>
          <a:stretch/>
        </p:blipFill>
        <p:spPr>
          <a:xfrm>
            <a:off x="8279049" y="5873700"/>
            <a:ext cx="523228" cy="523199"/>
          </a:xfrm>
          <a:prstGeom prst="rect">
            <a:avLst/>
          </a:prstGeom>
          <a:noFill/>
          <a:ln>
            <a:noFill/>
          </a:ln>
        </p:spPr>
      </p:pic>
      <p:sp>
        <p:nvSpPr>
          <p:cNvPr id="2426" name="Google Shape;2426;p187"/>
          <p:cNvSpPr txBox="1"/>
          <p:nvPr/>
        </p:nvSpPr>
        <p:spPr>
          <a:xfrm>
            <a:off x="8617312" y="6208824"/>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2427" name="Google Shape;2427;p187"/>
          <p:cNvGrpSpPr/>
          <p:nvPr/>
        </p:nvGrpSpPr>
        <p:grpSpPr>
          <a:xfrm>
            <a:off x="8752952" y="6115923"/>
            <a:ext cx="197768" cy="38762"/>
            <a:chOff x="268600" y="5129784"/>
            <a:chExt cx="197768" cy="38766"/>
          </a:xfrm>
        </p:grpSpPr>
        <p:cxnSp>
          <p:nvCxnSpPr>
            <p:cNvPr id="2428" name="Google Shape;2428;p187"/>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429" name="Google Shape;2429;p187"/>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430" name="Google Shape;2430;p187"/>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431" name="Google Shape;2431;p187"/>
          <p:cNvPicPr preferRelativeResize="0"/>
          <p:nvPr/>
        </p:nvPicPr>
        <p:blipFill rotWithShape="1">
          <a:blip r:embed="rId9">
            <a:alphaModFix/>
          </a:blip>
          <a:srcRect b="0" l="0" r="0" t="0"/>
          <a:stretch/>
        </p:blipFill>
        <p:spPr>
          <a:xfrm>
            <a:off x="8888649" y="5873700"/>
            <a:ext cx="523228" cy="523199"/>
          </a:xfrm>
          <a:prstGeom prst="rect">
            <a:avLst/>
          </a:prstGeom>
          <a:noFill/>
          <a:ln>
            <a:noFill/>
          </a:ln>
        </p:spPr>
      </p:pic>
      <p:pic>
        <p:nvPicPr>
          <p:cNvPr id="2432" name="Google Shape;2432;p187"/>
          <p:cNvPicPr preferRelativeResize="0"/>
          <p:nvPr/>
        </p:nvPicPr>
        <p:blipFill rotWithShape="1">
          <a:blip r:embed="rId8">
            <a:alphaModFix/>
          </a:blip>
          <a:srcRect b="0" l="0" r="0" t="0"/>
          <a:stretch/>
        </p:blipFill>
        <p:spPr>
          <a:xfrm>
            <a:off x="9374724" y="4739137"/>
            <a:ext cx="420298" cy="430966"/>
          </a:xfrm>
          <a:prstGeom prst="rect">
            <a:avLst/>
          </a:prstGeom>
          <a:noFill/>
          <a:ln>
            <a:noFill/>
          </a:ln>
        </p:spPr>
      </p:pic>
      <p:sp>
        <p:nvSpPr>
          <p:cNvPr id="2433" name="Google Shape;2433;p187"/>
          <p:cNvSpPr txBox="1"/>
          <p:nvPr/>
        </p:nvSpPr>
        <p:spPr>
          <a:xfrm>
            <a:off x="9259324"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sp>
        <p:nvSpPr>
          <p:cNvPr id="2434" name="Google Shape;2434;p187"/>
          <p:cNvSpPr/>
          <p:nvPr/>
        </p:nvSpPr>
        <p:spPr>
          <a:xfrm>
            <a:off x="4782550" y="2925525"/>
            <a:ext cx="2731500" cy="238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87"/>
          <p:cNvSpPr txBox="1"/>
          <p:nvPr/>
        </p:nvSpPr>
        <p:spPr>
          <a:xfrm>
            <a:off x="5369660" y="3114075"/>
            <a:ext cx="1919400" cy="158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DM Sans"/>
                <a:ea typeface="DM Sans"/>
                <a:cs typeface="DM Sans"/>
                <a:sym typeface="DM Sans"/>
              </a:rPr>
              <a:t>Replicated Job Configs, Cluster Configs, Codebase from active to standby CP</a:t>
            </a:r>
            <a:endParaRPr sz="1100">
              <a:latin typeface="DM Sans"/>
              <a:ea typeface="DM Sans"/>
              <a:cs typeface="DM Sans"/>
              <a:sym typeface="DM Sans"/>
            </a:endParaRPr>
          </a:p>
          <a:p>
            <a:pPr indent="0" lvl="0" marL="0" rtl="0" algn="l">
              <a:lnSpc>
                <a:spcPct val="115000"/>
              </a:lnSpc>
              <a:spcBef>
                <a:spcPts val="500"/>
              </a:spcBef>
              <a:spcAft>
                <a:spcPts val="0"/>
              </a:spcAft>
              <a:buNone/>
            </a:pPr>
            <a:r>
              <a:rPr lang="en" sz="1100">
                <a:latin typeface="DM Sans"/>
                <a:ea typeface="DM Sans"/>
                <a:cs typeface="DM Sans"/>
                <a:sym typeface="DM Sans"/>
              </a:rPr>
              <a:t>Seamless failover to the newly active CP for continued access to customer workspaces </a:t>
            </a:r>
            <a:endParaRPr>
              <a:latin typeface="DM Sans"/>
              <a:ea typeface="DM Sans"/>
              <a:cs typeface="DM Sans"/>
              <a:sym typeface="DM Sans"/>
            </a:endParaRPr>
          </a:p>
        </p:txBody>
      </p:sp>
      <p:sp>
        <p:nvSpPr>
          <p:cNvPr id="2436" name="Google Shape;2436;p187"/>
          <p:cNvSpPr txBox="1"/>
          <p:nvPr/>
        </p:nvSpPr>
        <p:spPr>
          <a:xfrm>
            <a:off x="5376101" y="5789575"/>
            <a:ext cx="1712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DM Sans"/>
                <a:ea typeface="DM Sans"/>
                <a:cs typeface="DM Sans"/>
                <a:sym typeface="DM Sans"/>
              </a:rPr>
              <a:t>Automatic recovery of workloads and data in cloud storage</a:t>
            </a:r>
            <a:endParaRPr sz="1100">
              <a:latin typeface="DM Sans"/>
              <a:ea typeface="DM Sans"/>
              <a:cs typeface="DM Sans"/>
              <a:sym typeface="DM Sans"/>
            </a:endParaRPr>
          </a:p>
        </p:txBody>
      </p:sp>
      <p:sp>
        <p:nvSpPr>
          <p:cNvPr id="2437" name="Google Shape;2437;p187"/>
          <p:cNvSpPr txBox="1"/>
          <p:nvPr/>
        </p:nvSpPr>
        <p:spPr>
          <a:xfrm>
            <a:off x="5376101" y="4722775"/>
            <a:ext cx="1712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DM Sans"/>
                <a:ea typeface="DM Sans"/>
                <a:cs typeface="DM Sans"/>
                <a:sym typeface="DM Sans"/>
              </a:rPr>
              <a:t>Synchronized data plane including clusters</a:t>
            </a:r>
            <a:endParaRPr sz="1100">
              <a:latin typeface="DM Sans"/>
              <a:ea typeface="DM Sans"/>
              <a:cs typeface="DM Sans"/>
              <a:sym typeface="DM Sans"/>
            </a:endParaRPr>
          </a:p>
        </p:txBody>
      </p:sp>
      <p:pic>
        <p:nvPicPr>
          <p:cNvPr id="2438" name="Google Shape;2438;p187"/>
          <p:cNvPicPr preferRelativeResize="0"/>
          <p:nvPr/>
        </p:nvPicPr>
        <p:blipFill rotWithShape="1">
          <a:blip r:embed="rId10">
            <a:alphaModFix/>
          </a:blip>
          <a:srcRect b="0" l="0" r="0" t="0"/>
          <a:stretch/>
        </p:blipFill>
        <p:spPr>
          <a:xfrm>
            <a:off x="5101203" y="3986056"/>
            <a:ext cx="353999" cy="353999"/>
          </a:xfrm>
          <a:prstGeom prst="rect">
            <a:avLst/>
          </a:prstGeom>
          <a:noFill/>
          <a:ln>
            <a:noFill/>
          </a:ln>
        </p:spPr>
      </p:pic>
      <p:pic>
        <p:nvPicPr>
          <p:cNvPr id="2439" name="Google Shape;2439;p187"/>
          <p:cNvPicPr preferRelativeResize="0"/>
          <p:nvPr/>
        </p:nvPicPr>
        <p:blipFill rotWithShape="1">
          <a:blip r:embed="rId11">
            <a:alphaModFix/>
          </a:blip>
          <a:srcRect b="0" l="0" r="0" t="0"/>
          <a:stretch/>
        </p:blipFill>
        <p:spPr>
          <a:xfrm>
            <a:off x="5072556" y="3267234"/>
            <a:ext cx="420298" cy="420270"/>
          </a:xfrm>
          <a:prstGeom prst="rect">
            <a:avLst/>
          </a:prstGeom>
          <a:noFill/>
          <a:ln>
            <a:noFill/>
          </a:ln>
        </p:spPr>
      </p:pic>
      <p:pic>
        <p:nvPicPr>
          <p:cNvPr id="2440" name="Google Shape;2440;p187"/>
          <p:cNvPicPr preferRelativeResize="0"/>
          <p:nvPr/>
        </p:nvPicPr>
        <p:blipFill rotWithShape="1">
          <a:blip r:embed="rId12">
            <a:alphaModFix/>
          </a:blip>
          <a:srcRect b="0" l="0" r="0" t="0"/>
          <a:stretch/>
        </p:blipFill>
        <p:spPr>
          <a:xfrm>
            <a:off x="5086628" y="4849718"/>
            <a:ext cx="353999" cy="353999"/>
          </a:xfrm>
          <a:prstGeom prst="rect">
            <a:avLst/>
          </a:prstGeom>
          <a:noFill/>
          <a:ln>
            <a:noFill/>
          </a:ln>
        </p:spPr>
      </p:pic>
      <p:pic>
        <p:nvPicPr>
          <p:cNvPr id="2441" name="Google Shape;2441;p187"/>
          <p:cNvPicPr preferRelativeResize="0"/>
          <p:nvPr/>
        </p:nvPicPr>
        <p:blipFill rotWithShape="1">
          <a:blip r:embed="rId13">
            <a:alphaModFix/>
          </a:blip>
          <a:srcRect b="0" l="0" r="0" t="0"/>
          <a:stretch/>
        </p:blipFill>
        <p:spPr>
          <a:xfrm>
            <a:off x="5092462" y="5914564"/>
            <a:ext cx="354000" cy="354000"/>
          </a:xfrm>
          <a:prstGeom prst="rect">
            <a:avLst/>
          </a:prstGeom>
          <a:noFill/>
          <a:ln>
            <a:noFill/>
          </a:ln>
        </p:spPr>
      </p:pic>
      <p:sp>
        <p:nvSpPr>
          <p:cNvPr id="2442" name="Google Shape;2442;p187"/>
          <p:cNvSpPr/>
          <p:nvPr/>
        </p:nvSpPr>
        <p:spPr>
          <a:xfrm>
            <a:off x="4782550" y="5611625"/>
            <a:ext cx="2731500" cy="238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87"/>
          <p:cNvSpPr txBox="1"/>
          <p:nvPr/>
        </p:nvSpPr>
        <p:spPr>
          <a:xfrm>
            <a:off x="0" y="85775"/>
            <a:ext cx="1626000" cy="600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
                <a:solidFill>
                  <a:srgbClr val="FFAB00"/>
                </a:solidFill>
                <a:latin typeface="DM Sans Medium"/>
                <a:ea typeface="DM Sans Medium"/>
                <a:cs typeface="DM Sans Medium"/>
                <a:sym typeface="DM Sans Medium"/>
              </a:rPr>
              <a:t>Phase 2</a:t>
            </a:r>
            <a:endParaRPr>
              <a:solidFill>
                <a:srgbClr val="FFAB00"/>
              </a:solidFill>
            </a:endParaRPr>
          </a:p>
        </p:txBody>
      </p:sp>
      <p:sp>
        <p:nvSpPr>
          <p:cNvPr id="2444" name="Google Shape;2444;p187"/>
          <p:cNvSpPr txBox="1"/>
          <p:nvPr/>
        </p:nvSpPr>
        <p:spPr>
          <a:xfrm>
            <a:off x="6003500" y="2641547"/>
            <a:ext cx="523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1B5162"/>
                </a:solidFill>
                <a:latin typeface="DM Sans"/>
                <a:ea typeface="DM Sans"/>
                <a:cs typeface="DM Sans"/>
                <a:sym typeface="DM Sans"/>
              </a:rPr>
              <a:t>Sync</a:t>
            </a:r>
            <a:endParaRPr b="1" sz="1100">
              <a:solidFill>
                <a:srgbClr val="1B5162"/>
              </a:solidFill>
              <a:latin typeface="DM Sans"/>
              <a:ea typeface="DM Sans"/>
              <a:cs typeface="DM Sans"/>
              <a:sym typeface="DM Sans"/>
            </a:endParaRPr>
          </a:p>
        </p:txBody>
      </p:sp>
      <p:pic>
        <p:nvPicPr>
          <p:cNvPr id="2445" name="Google Shape;2445;p187"/>
          <p:cNvPicPr preferRelativeResize="0"/>
          <p:nvPr/>
        </p:nvPicPr>
        <p:blipFill rotWithShape="1">
          <a:blip r:embed="rId14">
            <a:alphaModFix/>
          </a:blip>
          <a:srcRect b="0" l="0" r="0" t="0"/>
          <a:stretch/>
        </p:blipFill>
        <p:spPr>
          <a:xfrm>
            <a:off x="5734670" y="2663963"/>
            <a:ext cx="324300" cy="324290"/>
          </a:xfrm>
          <a:prstGeom prst="rect">
            <a:avLst/>
          </a:prstGeom>
          <a:noFill/>
          <a:ln>
            <a:noFill/>
          </a:ln>
        </p:spPr>
      </p:pic>
      <p:sp>
        <p:nvSpPr>
          <p:cNvPr id="2446" name="Google Shape;2446;p187"/>
          <p:cNvSpPr txBox="1"/>
          <p:nvPr/>
        </p:nvSpPr>
        <p:spPr>
          <a:xfrm>
            <a:off x="5591504" y="5339828"/>
            <a:ext cx="106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5F46"/>
                </a:solidFill>
                <a:latin typeface="DM Sans"/>
                <a:ea typeface="DM Sans"/>
                <a:cs typeface="DM Sans"/>
                <a:sym typeface="DM Sans"/>
              </a:rPr>
              <a:t>Replication</a:t>
            </a:r>
            <a:endParaRPr sz="1300">
              <a:solidFill>
                <a:srgbClr val="FF5F46"/>
              </a:solidFill>
              <a:latin typeface="DM Sans"/>
              <a:ea typeface="DM Sans"/>
              <a:cs typeface="DM Sans"/>
              <a:sym typeface="DM Sans"/>
            </a:endParaRPr>
          </a:p>
        </p:txBody>
      </p:sp>
      <p:sp>
        <p:nvSpPr>
          <p:cNvPr id="2447" name="Google Shape;2447;p187"/>
          <p:cNvSpPr txBox="1"/>
          <p:nvPr/>
        </p:nvSpPr>
        <p:spPr>
          <a:xfrm>
            <a:off x="1787538" y="1473487"/>
            <a:ext cx="20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Primary Cloud Region</a:t>
            </a:r>
            <a:endParaRPr>
              <a:solidFill>
                <a:srgbClr val="EF6450"/>
              </a:solidFill>
              <a:latin typeface="DM Sans"/>
              <a:ea typeface="DM Sans"/>
              <a:cs typeface="DM Sans"/>
              <a:sym typeface="DM Sans"/>
            </a:endParaRPr>
          </a:p>
        </p:txBody>
      </p:sp>
      <p:sp>
        <p:nvSpPr>
          <p:cNvPr id="2448" name="Google Shape;2448;p187"/>
          <p:cNvSpPr txBox="1"/>
          <p:nvPr/>
        </p:nvSpPr>
        <p:spPr>
          <a:xfrm>
            <a:off x="7262313" y="1489387"/>
            <a:ext cx="23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Secondary Cloud Region</a:t>
            </a:r>
            <a:endParaRPr>
              <a:solidFill>
                <a:srgbClr val="EF6450"/>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sp>
        <p:nvSpPr>
          <p:cNvPr id="2453" name="Google Shape;2453;p188"/>
          <p:cNvSpPr/>
          <p:nvPr/>
        </p:nvSpPr>
        <p:spPr>
          <a:xfrm>
            <a:off x="1876150" y="1880974"/>
            <a:ext cx="3181800" cy="4845900"/>
          </a:xfrm>
          <a:prstGeom prst="roundRect">
            <a:avLst>
              <a:gd fmla="val 5209" name="adj"/>
            </a:avLst>
          </a:prstGeom>
          <a:solidFill>
            <a:schemeClr val="lt1"/>
          </a:solidFill>
          <a:ln cap="flat" cmpd="sng" w="19050">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454" name="Google Shape;2454;p188"/>
          <p:cNvSpPr/>
          <p:nvPr/>
        </p:nvSpPr>
        <p:spPr>
          <a:xfrm>
            <a:off x="2034650" y="3966124"/>
            <a:ext cx="2853900" cy="26679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Data</a:t>
            </a:r>
            <a:r>
              <a:rPr i="0" lang="en" sz="1500" u="none" cap="none" strike="noStrike">
                <a:solidFill>
                  <a:srgbClr val="1B5162"/>
                </a:solidFill>
                <a:latin typeface="DM Sans Medium"/>
                <a:ea typeface="DM Sans Medium"/>
                <a:cs typeface="DM Sans Medium"/>
                <a:sym typeface="DM Sans Medium"/>
              </a:rPr>
              <a:t> Plane</a:t>
            </a:r>
            <a:endParaRPr i="0" sz="1500" u="none" cap="none" strike="noStrike">
              <a:solidFill>
                <a:srgbClr val="1B5162"/>
              </a:solidFill>
              <a:latin typeface="DM Sans Medium"/>
              <a:ea typeface="DM Sans Medium"/>
              <a:cs typeface="DM Sans Medium"/>
              <a:sym typeface="DM Sans Medium"/>
            </a:endParaRPr>
          </a:p>
        </p:txBody>
      </p:sp>
      <p:sp>
        <p:nvSpPr>
          <p:cNvPr id="2455" name="Google Shape;2455;p18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6" name="Google Shape;2456;p188"/>
          <p:cNvSpPr/>
          <p:nvPr/>
        </p:nvSpPr>
        <p:spPr>
          <a:xfrm>
            <a:off x="2034650" y="2021949"/>
            <a:ext cx="2853900" cy="18126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u="none" cap="none" strike="noStrike">
                <a:solidFill>
                  <a:srgbClr val="1B5162"/>
                </a:solidFill>
                <a:latin typeface="DM Sans Medium"/>
                <a:ea typeface="DM Sans Medium"/>
                <a:cs typeface="DM Sans Medium"/>
                <a:sym typeface="DM Sans Medium"/>
              </a:rPr>
              <a:t>Control Plane</a:t>
            </a:r>
            <a:endParaRPr i="0" u="none" cap="none" strike="noStrike">
              <a:solidFill>
                <a:srgbClr val="1B5162"/>
              </a:solidFill>
              <a:latin typeface="DM Sans Medium"/>
              <a:ea typeface="DM Sans Medium"/>
              <a:cs typeface="DM Sans Medium"/>
              <a:sym typeface="DM Sans Medium"/>
            </a:endParaRPr>
          </a:p>
        </p:txBody>
      </p:sp>
      <p:sp>
        <p:nvSpPr>
          <p:cNvPr id="2457" name="Google Shape;2457;p188"/>
          <p:cNvSpPr/>
          <p:nvPr/>
        </p:nvSpPr>
        <p:spPr>
          <a:xfrm>
            <a:off x="2194125" y="2403524"/>
            <a:ext cx="25461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458" name="Google Shape;2458;p188"/>
          <p:cNvSpPr txBox="1"/>
          <p:nvPr/>
        </p:nvSpPr>
        <p:spPr>
          <a:xfrm>
            <a:off x="2034640" y="2990676"/>
            <a:ext cx="1358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Notebooks,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Libraries,</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Experiments</a:t>
            </a:r>
            <a:endParaRPr sz="1100">
              <a:solidFill>
                <a:srgbClr val="1B5162"/>
              </a:solidFill>
              <a:latin typeface="DM Sans Medium"/>
              <a:ea typeface="DM Sans Medium"/>
              <a:cs typeface="DM Sans Medium"/>
              <a:sym typeface="DM Sans Medium"/>
            </a:endParaRPr>
          </a:p>
        </p:txBody>
      </p:sp>
      <p:pic>
        <p:nvPicPr>
          <p:cNvPr id="2459" name="Google Shape;2459;p188"/>
          <p:cNvPicPr preferRelativeResize="0"/>
          <p:nvPr/>
        </p:nvPicPr>
        <p:blipFill rotWithShape="1">
          <a:blip r:embed="rId3">
            <a:alphaModFix/>
          </a:blip>
          <a:srcRect b="0" l="0" r="0" t="0"/>
          <a:stretch/>
        </p:blipFill>
        <p:spPr>
          <a:xfrm>
            <a:off x="4116151" y="2544277"/>
            <a:ext cx="482848" cy="482833"/>
          </a:xfrm>
          <a:prstGeom prst="rect">
            <a:avLst/>
          </a:prstGeom>
          <a:noFill/>
          <a:ln>
            <a:noFill/>
          </a:ln>
        </p:spPr>
      </p:pic>
      <p:pic>
        <p:nvPicPr>
          <p:cNvPr id="2460" name="Google Shape;2460;p188"/>
          <p:cNvPicPr preferRelativeResize="0"/>
          <p:nvPr/>
        </p:nvPicPr>
        <p:blipFill rotWithShape="1">
          <a:blip r:embed="rId4">
            <a:alphaModFix/>
          </a:blip>
          <a:srcRect b="0" l="0" r="0" t="0"/>
          <a:stretch/>
        </p:blipFill>
        <p:spPr>
          <a:xfrm>
            <a:off x="2532424" y="2555801"/>
            <a:ext cx="482848" cy="482833"/>
          </a:xfrm>
          <a:prstGeom prst="rect">
            <a:avLst/>
          </a:prstGeom>
          <a:noFill/>
          <a:ln>
            <a:noFill/>
          </a:ln>
        </p:spPr>
      </p:pic>
      <p:sp>
        <p:nvSpPr>
          <p:cNvPr id="2461" name="Google Shape;2461;p188"/>
          <p:cNvSpPr txBox="1"/>
          <p:nvPr/>
        </p:nvSpPr>
        <p:spPr>
          <a:xfrm>
            <a:off x="3123648" y="2995399"/>
            <a:ext cx="913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Jobs &amp;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Queries</a:t>
            </a:r>
            <a:endParaRPr sz="1100">
              <a:solidFill>
                <a:srgbClr val="1B5162"/>
              </a:solidFill>
              <a:latin typeface="DM Sans Medium"/>
              <a:ea typeface="DM Sans Medium"/>
              <a:cs typeface="DM Sans Medium"/>
              <a:sym typeface="DM Sans Medium"/>
            </a:endParaRPr>
          </a:p>
        </p:txBody>
      </p:sp>
      <p:sp>
        <p:nvSpPr>
          <p:cNvPr id="2462" name="Google Shape;2462;p188"/>
          <p:cNvSpPr txBox="1"/>
          <p:nvPr/>
        </p:nvSpPr>
        <p:spPr>
          <a:xfrm>
            <a:off x="3759700" y="2973649"/>
            <a:ext cx="1169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Cluster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configs</a:t>
            </a:r>
            <a:endParaRPr sz="1100">
              <a:solidFill>
                <a:srgbClr val="1B5162"/>
              </a:solidFill>
              <a:latin typeface="DM Sans Medium"/>
              <a:ea typeface="DM Sans Medium"/>
              <a:cs typeface="DM Sans Medium"/>
              <a:sym typeface="DM Sans Medium"/>
            </a:endParaRPr>
          </a:p>
        </p:txBody>
      </p:sp>
      <p:pic>
        <p:nvPicPr>
          <p:cNvPr id="2463" name="Google Shape;2463;p188"/>
          <p:cNvPicPr preferRelativeResize="0"/>
          <p:nvPr/>
        </p:nvPicPr>
        <p:blipFill rotWithShape="1">
          <a:blip r:embed="rId5">
            <a:alphaModFix/>
          </a:blip>
          <a:srcRect b="0" l="0" r="0" t="0"/>
          <a:stretch/>
        </p:blipFill>
        <p:spPr>
          <a:xfrm>
            <a:off x="3321970" y="2532587"/>
            <a:ext cx="482848" cy="482848"/>
          </a:xfrm>
          <a:prstGeom prst="rect">
            <a:avLst/>
          </a:prstGeom>
          <a:noFill/>
          <a:ln>
            <a:noFill/>
          </a:ln>
        </p:spPr>
      </p:pic>
      <p:pic>
        <p:nvPicPr>
          <p:cNvPr id="2464" name="Google Shape;2464;p188"/>
          <p:cNvPicPr preferRelativeResize="0"/>
          <p:nvPr/>
        </p:nvPicPr>
        <p:blipFill rotWithShape="1">
          <a:blip r:embed="rId6">
            <a:alphaModFix/>
          </a:blip>
          <a:srcRect b="0" l="0" r="0" t="0"/>
          <a:stretch/>
        </p:blipFill>
        <p:spPr>
          <a:xfrm>
            <a:off x="5732696" y="563199"/>
            <a:ext cx="771976" cy="771976"/>
          </a:xfrm>
          <a:prstGeom prst="rect">
            <a:avLst/>
          </a:prstGeom>
          <a:noFill/>
          <a:ln>
            <a:noFill/>
          </a:ln>
        </p:spPr>
      </p:pic>
      <p:sp>
        <p:nvSpPr>
          <p:cNvPr id="2465" name="Google Shape;2465;p188"/>
          <p:cNvSpPr/>
          <p:nvPr/>
        </p:nvSpPr>
        <p:spPr>
          <a:xfrm rot="-8229925">
            <a:off x="5336876" y="1196641"/>
            <a:ext cx="263869" cy="670413"/>
          </a:xfrm>
          <a:prstGeom prst="upArrow">
            <a:avLst>
              <a:gd fmla="val 50000" name="adj1"/>
              <a:gd fmla="val 72879"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188"/>
          <p:cNvSpPr/>
          <p:nvPr/>
        </p:nvSpPr>
        <p:spPr>
          <a:xfrm rot="8301322">
            <a:off x="6667134" y="1190365"/>
            <a:ext cx="257333" cy="717563"/>
          </a:xfrm>
          <a:prstGeom prst="upArrow">
            <a:avLst>
              <a:gd fmla="val 50000" name="adj1"/>
              <a:gd fmla="val 72879" name="adj2"/>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188"/>
          <p:cNvSpPr txBox="1"/>
          <p:nvPr/>
        </p:nvSpPr>
        <p:spPr>
          <a:xfrm rot="-2812588">
            <a:off x="5066220" y="1176806"/>
            <a:ext cx="706142" cy="18466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Active</a:t>
            </a:r>
            <a:endParaRPr sz="1200">
              <a:solidFill>
                <a:schemeClr val="dk1"/>
              </a:solidFill>
              <a:latin typeface="DM Sans"/>
              <a:ea typeface="DM Sans"/>
              <a:cs typeface="DM Sans"/>
              <a:sym typeface="DM Sans"/>
            </a:endParaRPr>
          </a:p>
        </p:txBody>
      </p:sp>
      <p:sp>
        <p:nvSpPr>
          <p:cNvPr id="2468" name="Google Shape;2468;p188"/>
          <p:cNvSpPr txBox="1"/>
          <p:nvPr/>
        </p:nvSpPr>
        <p:spPr>
          <a:xfrm rot="2930493">
            <a:off x="6661009" y="1325584"/>
            <a:ext cx="706077" cy="18473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Passive</a:t>
            </a:r>
            <a:endParaRPr sz="1200">
              <a:solidFill>
                <a:schemeClr val="dk1"/>
              </a:solidFill>
              <a:latin typeface="DM Sans"/>
              <a:ea typeface="DM Sans"/>
              <a:cs typeface="DM Sans"/>
              <a:sym typeface="DM Sans"/>
            </a:endParaRPr>
          </a:p>
        </p:txBody>
      </p:sp>
      <p:pic>
        <p:nvPicPr>
          <p:cNvPr id="2469" name="Google Shape;2469;p188"/>
          <p:cNvPicPr preferRelativeResize="0"/>
          <p:nvPr/>
        </p:nvPicPr>
        <p:blipFill rotWithShape="1">
          <a:blip r:embed="rId7">
            <a:alphaModFix/>
          </a:blip>
          <a:srcRect b="0" l="0" r="84278" t="0"/>
          <a:stretch/>
        </p:blipFill>
        <p:spPr>
          <a:xfrm>
            <a:off x="2096049" y="2085622"/>
            <a:ext cx="250988" cy="251122"/>
          </a:xfrm>
          <a:prstGeom prst="rect">
            <a:avLst/>
          </a:prstGeom>
          <a:noFill/>
          <a:ln>
            <a:noFill/>
          </a:ln>
        </p:spPr>
      </p:pic>
      <p:sp>
        <p:nvSpPr>
          <p:cNvPr id="2470" name="Google Shape;2470;p188"/>
          <p:cNvSpPr/>
          <p:nvPr/>
        </p:nvSpPr>
        <p:spPr>
          <a:xfrm>
            <a:off x="2194100" y="4368725"/>
            <a:ext cx="2546100" cy="1099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Compute</a:t>
            </a:r>
            <a:endParaRPr sz="1300">
              <a:solidFill>
                <a:srgbClr val="1B5162"/>
              </a:solidFill>
              <a:latin typeface="DM Sans Medium"/>
              <a:ea typeface="DM Sans Medium"/>
              <a:cs typeface="DM Sans Medium"/>
              <a:sym typeface="DM Sans Medium"/>
            </a:endParaRPr>
          </a:p>
        </p:txBody>
      </p:sp>
      <p:pic>
        <p:nvPicPr>
          <p:cNvPr id="2471" name="Google Shape;2471;p188"/>
          <p:cNvPicPr preferRelativeResize="0"/>
          <p:nvPr/>
        </p:nvPicPr>
        <p:blipFill rotWithShape="1">
          <a:blip r:embed="rId8">
            <a:alphaModFix/>
          </a:blip>
          <a:srcRect b="0" l="0" r="0" t="0"/>
          <a:stretch/>
        </p:blipFill>
        <p:spPr>
          <a:xfrm>
            <a:off x="2573511" y="4739138"/>
            <a:ext cx="420298" cy="430966"/>
          </a:xfrm>
          <a:prstGeom prst="rect">
            <a:avLst/>
          </a:prstGeom>
          <a:noFill/>
          <a:ln>
            <a:noFill/>
          </a:ln>
        </p:spPr>
      </p:pic>
      <p:sp>
        <p:nvSpPr>
          <p:cNvPr id="2472" name="Google Shape;2472;p188"/>
          <p:cNvSpPr txBox="1"/>
          <p:nvPr/>
        </p:nvSpPr>
        <p:spPr>
          <a:xfrm>
            <a:off x="24580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473" name="Google Shape;2473;p188"/>
          <p:cNvPicPr preferRelativeResize="0"/>
          <p:nvPr/>
        </p:nvPicPr>
        <p:blipFill rotWithShape="1">
          <a:blip r:embed="rId8">
            <a:alphaModFix/>
          </a:blip>
          <a:srcRect b="0" l="0" r="0" t="0"/>
          <a:stretch/>
        </p:blipFill>
        <p:spPr>
          <a:xfrm>
            <a:off x="3259299" y="4739137"/>
            <a:ext cx="420298" cy="430966"/>
          </a:xfrm>
          <a:prstGeom prst="rect">
            <a:avLst/>
          </a:prstGeom>
          <a:noFill/>
          <a:ln>
            <a:noFill/>
          </a:ln>
        </p:spPr>
      </p:pic>
      <p:sp>
        <p:nvSpPr>
          <p:cNvPr id="2474" name="Google Shape;2474;p188"/>
          <p:cNvSpPr txBox="1"/>
          <p:nvPr/>
        </p:nvSpPr>
        <p:spPr>
          <a:xfrm>
            <a:off x="31438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475" name="Google Shape;2475;p188"/>
          <p:cNvPicPr preferRelativeResize="0"/>
          <p:nvPr/>
        </p:nvPicPr>
        <p:blipFill rotWithShape="1">
          <a:blip r:embed="rId7">
            <a:alphaModFix/>
          </a:blip>
          <a:srcRect b="0" l="0" r="84278" t="0"/>
          <a:stretch/>
        </p:blipFill>
        <p:spPr>
          <a:xfrm>
            <a:off x="2103849" y="4044301"/>
            <a:ext cx="250988" cy="251122"/>
          </a:xfrm>
          <a:prstGeom prst="rect">
            <a:avLst/>
          </a:prstGeom>
          <a:noFill/>
          <a:ln>
            <a:noFill/>
          </a:ln>
        </p:spPr>
      </p:pic>
      <p:sp>
        <p:nvSpPr>
          <p:cNvPr id="2476" name="Google Shape;2476;p188"/>
          <p:cNvSpPr/>
          <p:nvPr/>
        </p:nvSpPr>
        <p:spPr>
          <a:xfrm>
            <a:off x="2194125" y="5606225"/>
            <a:ext cx="25461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2477" name="Google Shape;2477;p188"/>
          <p:cNvPicPr preferRelativeResize="0"/>
          <p:nvPr/>
        </p:nvPicPr>
        <p:blipFill rotWithShape="1">
          <a:blip r:embed="rId9">
            <a:alphaModFix/>
          </a:blip>
          <a:srcRect b="0" l="0" r="0" t="0"/>
          <a:stretch/>
        </p:blipFill>
        <p:spPr>
          <a:xfrm>
            <a:off x="2868849" y="5873700"/>
            <a:ext cx="523228" cy="523199"/>
          </a:xfrm>
          <a:prstGeom prst="rect">
            <a:avLst/>
          </a:prstGeom>
          <a:noFill/>
          <a:ln>
            <a:noFill/>
          </a:ln>
        </p:spPr>
      </p:pic>
      <p:sp>
        <p:nvSpPr>
          <p:cNvPr id="2478" name="Google Shape;2478;p188"/>
          <p:cNvSpPr txBox="1"/>
          <p:nvPr/>
        </p:nvSpPr>
        <p:spPr>
          <a:xfrm>
            <a:off x="3207112" y="6208824"/>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2479" name="Google Shape;2479;p188"/>
          <p:cNvGrpSpPr/>
          <p:nvPr/>
        </p:nvGrpSpPr>
        <p:grpSpPr>
          <a:xfrm>
            <a:off x="3342752" y="6115923"/>
            <a:ext cx="197768" cy="38762"/>
            <a:chOff x="268600" y="5129784"/>
            <a:chExt cx="197768" cy="38766"/>
          </a:xfrm>
        </p:grpSpPr>
        <p:cxnSp>
          <p:nvCxnSpPr>
            <p:cNvPr id="2480" name="Google Shape;2480;p188"/>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481" name="Google Shape;2481;p188"/>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482" name="Google Shape;2482;p188"/>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483" name="Google Shape;2483;p188"/>
          <p:cNvPicPr preferRelativeResize="0"/>
          <p:nvPr/>
        </p:nvPicPr>
        <p:blipFill rotWithShape="1">
          <a:blip r:embed="rId9">
            <a:alphaModFix/>
          </a:blip>
          <a:srcRect b="0" l="0" r="0" t="0"/>
          <a:stretch/>
        </p:blipFill>
        <p:spPr>
          <a:xfrm>
            <a:off x="3478449" y="5873700"/>
            <a:ext cx="523228" cy="523199"/>
          </a:xfrm>
          <a:prstGeom prst="rect">
            <a:avLst/>
          </a:prstGeom>
          <a:noFill/>
          <a:ln>
            <a:noFill/>
          </a:ln>
        </p:spPr>
      </p:pic>
      <p:sp>
        <p:nvSpPr>
          <p:cNvPr id="2484" name="Google Shape;2484;p188"/>
          <p:cNvSpPr txBox="1"/>
          <p:nvPr>
            <p:ph type="title"/>
          </p:nvPr>
        </p:nvSpPr>
        <p:spPr>
          <a:xfrm>
            <a:off x="1696705" y="106730"/>
            <a:ext cx="9736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Multi-Cloud HA/DR</a:t>
            </a:r>
            <a:endParaRPr sz="3000"/>
          </a:p>
        </p:txBody>
      </p:sp>
      <p:pic>
        <p:nvPicPr>
          <p:cNvPr id="2485" name="Google Shape;2485;p188"/>
          <p:cNvPicPr preferRelativeResize="0"/>
          <p:nvPr/>
        </p:nvPicPr>
        <p:blipFill rotWithShape="1">
          <a:blip r:embed="rId8">
            <a:alphaModFix/>
          </a:blip>
          <a:srcRect b="0" l="0" r="0" t="0"/>
          <a:stretch/>
        </p:blipFill>
        <p:spPr>
          <a:xfrm>
            <a:off x="3964524" y="4739137"/>
            <a:ext cx="420298" cy="430966"/>
          </a:xfrm>
          <a:prstGeom prst="rect">
            <a:avLst/>
          </a:prstGeom>
          <a:noFill/>
          <a:ln>
            <a:noFill/>
          </a:ln>
        </p:spPr>
      </p:pic>
      <p:sp>
        <p:nvSpPr>
          <p:cNvPr id="2486" name="Google Shape;2486;p188"/>
          <p:cNvSpPr txBox="1"/>
          <p:nvPr/>
        </p:nvSpPr>
        <p:spPr>
          <a:xfrm>
            <a:off x="3849124"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sp>
        <p:nvSpPr>
          <p:cNvPr id="2487" name="Google Shape;2487;p188"/>
          <p:cNvSpPr/>
          <p:nvPr/>
        </p:nvSpPr>
        <p:spPr>
          <a:xfrm>
            <a:off x="7286350" y="1880974"/>
            <a:ext cx="3181800" cy="4845900"/>
          </a:xfrm>
          <a:prstGeom prst="roundRect">
            <a:avLst>
              <a:gd fmla="val 5209" name="adj"/>
            </a:avLst>
          </a:prstGeom>
          <a:solidFill>
            <a:schemeClr val="lt1"/>
          </a:solidFill>
          <a:ln cap="flat" cmpd="sng" w="19050">
            <a:solidFill>
              <a:srgbClr val="1B5162"/>
            </a:solidFill>
            <a:prstDash val="solid"/>
            <a:round/>
            <a:headEnd len="sm" w="sm" type="none"/>
            <a:tailEnd len="sm" w="sm" type="none"/>
          </a:ln>
        </p:spPr>
        <p:txBody>
          <a:bodyPr anchorCtr="0" anchor="t" bIns="91375" lIns="0" spcFirstLastPara="1" rIns="9137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i="0" sz="1500" u="none" cap="none" strike="noStrike">
              <a:solidFill>
                <a:srgbClr val="1B5162"/>
              </a:solidFill>
              <a:latin typeface="DM Sans Medium"/>
              <a:ea typeface="DM Sans Medium"/>
              <a:cs typeface="DM Sans Medium"/>
              <a:sym typeface="DM Sans Medium"/>
            </a:endParaRPr>
          </a:p>
        </p:txBody>
      </p:sp>
      <p:sp>
        <p:nvSpPr>
          <p:cNvPr id="2488" name="Google Shape;2488;p188"/>
          <p:cNvSpPr/>
          <p:nvPr/>
        </p:nvSpPr>
        <p:spPr>
          <a:xfrm>
            <a:off x="7444850" y="3966124"/>
            <a:ext cx="2853900" cy="26679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Data</a:t>
            </a:r>
            <a:r>
              <a:rPr i="0" lang="en" sz="1500" u="none" cap="none" strike="noStrike">
                <a:solidFill>
                  <a:srgbClr val="1B5162"/>
                </a:solidFill>
                <a:latin typeface="DM Sans Medium"/>
                <a:ea typeface="DM Sans Medium"/>
                <a:cs typeface="DM Sans Medium"/>
                <a:sym typeface="DM Sans Medium"/>
              </a:rPr>
              <a:t> Plane</a:t>
            </a:r>
            <a:endParaRPr i="0" sz="1500" u="none" cap="none" strike="noStrike">
              <a:solidFill>
                <a:srgbClr val="1B5162"/>
              </a:solidFill>
              <a:latin typeface="DM Sans Medium"/>
              <a:ea typeface="DM Sans Medium"/>
              <a:cs typeface="DM Sans Medium"/>
              <a:sym typeface="DM Sans Medium"/>
            </a:endParaRPr>
          </a:p>
        </p:txBody>
      </p:sp>
      <p:sp>
        <p:nvSpPr>
          <p:cNvPr id="2489" name="Google Shape;2489;p188"/>
          <p:cNvSpPr/>
          <p:nvPr/>
        </p:nvSpPr>
        <p:spPr>
          <a:xfrm>
            <a:off x="7444850" y="2021949"/>
            <a:ext cx="2853900" cy="1812600"/>
          </a:xfrm>
          <a:prstGeom prst="roundRect">
            <a:avLst>
              <a:gd fmla="val 5209" name="adj"/>
            </a:avLst>
          </a:prstGeom>
          <a:noFill/>
          <a:ln cap="flat" cmpd="sng" w="19050">
            <a:solidFill>
              <a:srgbClr val="1B5162"/>
            </a:solidFill>
            <a:prstDash val="solid"/>
            <a:round/>
            <a:headEnd len="sm" w="sm" type="none"/>
            <a:tailEnd len="sm" w="sm" type="none"/>
          </a:ln>
        </p:spPr>
        <p:txBody>
          <a:bodyPr anchorCtr="0" anchor="t" bIns="91375" lIns="0" spcFirstLastPara="1" rIns="91375" wrap="square" tIns="27425">
            <a:noAutofit/>
          </a:bodyPr>
          <a:lstStyle/>
          <a:p>
            <a:pPr indent="0" lvl="0" marL="0" marR="0" rtl="0" algn="l">
              <a:lnSpc>
                <a:spcPct val="100000"/>
              </a:lnSpc>
              <a:spcBef>
                <a:spcPts val="0"/>
              </a:spcBef>
              <a:spcAft>
                <a:spcPts val="0"/>
              </a:spcAft>
              <a:buClr>
                <a:srgbClr val="000000"/>
              </a:buClr>
              <a:buSzPts val="2000"/>
              <a:buFont typeface="Arial"/>
              <a:buNone/>
            </a:pPr>
            <a:r>
              <a:rPr lang="en" sz="1500">
                <a:solidFill>
                  <a:srgbClr val="1B5162"/>
                </a:solidFill>
                <a:latin typeface="DM Sans Medium"/>
                <a:ea typeface="DM Sans Medium"/>
                <a:cs typeface="DM Sans Medium"/>
                <a:sym typeface="DM Sans Medium"/>
              </a:rPr>
              <a:t>       </a:t>
            </a:r>
            <a:r>
              <a:rPr i="0" lang="en" u="none" cap="none" strike="noStrike">
                <a:solidFill>
                  <a:srgbClr val="1B5162"/>
                </a:solidFill>
                <a:latin typeface="DM Sans Medium"/>
                <a:ea typeface="DM Sans Medium"/>
                <a:cs typeface="DM Sans Medium"/>
                <a:sym typeface="DM Sans Medium"/>
              </a:rPr>
              <a:t>Control Plane</a:t>
            </a:r>
            <a:endParaRPr i="0" u="none" cap="none" strike="noStrike">
              <a:solidFill>
                <a:srgbClr val="1B5162"/>
              </a:solidFill>
              <a:latin typeface="DM Sans Medium"/>
              <a:ea typeface="DM Sans Medium"/>
              <a:cs typeface="DM Sans Medium"/>
              <a:sym typeface="DM Sans Medium"/>
            </a:endParaRPr>
          </a:p>
        </p:txBody>
      </p:sp>
      <p:sp>
        <p:nvSpPr>
          <p:cNvPr id="2490" name="Google Shape;2490;p188"/>
          <p:cNvSpPr/>
          <p:nvPr/>
        </p:nvSpPr>
        <p:spPr>
          <a:xfrm>
            <a:off x="7604325" y="2403524"/>
            <a:ext cx="2546100" cy="13113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ctr" bIns="91375" lIns="91375" spcFirstLastPara="1" rIns="91375" wrap="square" tIns="91375">
            <a:noAutofit/>
          </a:bodyPr>
          <a:lstStyle/>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l">
              <a:lnSpc>
                <a:spcPct val="100000"/>
              </a:lnSpc>
              <a:spcBef>
                <a:spcPts val="0"/>
              </a:spcBef>
              <a:spcAft>
                <a:spcPts val="0"/>
              </a:spcAft>
              <a:buClr>
                <a:srgbClr val="000000"/>
              </a:buClr>
              <a:buSzPts val="1600"/>
              <a:buFont typeface="Arial"/>
              <a:buNone/>
            </a:pPr>
            <a:r>
              <a:t/>
            </a:r>
            <a:endParaRPr sz="16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B5162"/>
              </a:solidFill>
              <a:latin typeface="DM Sans Medium"/>
              <a:ea typeface="DM Sans Medium"/>
              <a:cs typeface="DM Sans Medium"/>
              <a:sym typeface="DM Sans Medium"/>
            </a:endParaRPr>
          </a:p>
        </p:txBody>
      </p:sp>
      <p:sp>
        <p:nvSpPr>
          <p:cNvPr id="2491" name="Google Shape;2491;p188"/>
          <p:cNvSpPr txBox="1"/>
          <p:nvPr/>
        </p:nvSpPr>
        <p:spPr>
          <a:xfrm>
            <a:off x="7444840" y="2990676"/>
            <a:ext cx="1358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Notebooks,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Libraries,</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Experiments</a:t>
            </a:r>
            <a:endParaRPr sz="1100">
              <a:solidFill>
                <a:srgbClr val="1B5162"/>
              </a:solidFill>
              <a:latin typeface="DM Sans Medium"/>
              <a:ea typeface="DM Sans Medium"/>
              <a:cs typeface="DM Sans Medium"/>
              <a:sym typeface="DM Sans Medium"/>
            </a:endParaRPr>
          </a:p>
        </p:txBody>
      </p:sp>
      <p:pic>
        <p:nvPicPr>
          <p:cNvPr id="2492" name="Google Shape;2492;p188"/>
          <p:cNvPicPr preferRelativeResize="0"/>
          <p:nvPr/>
        </p:nvPicPr>
        <p:blipFill rotWithShape="1">
          <a:blip r:embed="rId3">
            <a:alphaModFix/>
          </a:blip>
          <a:srcRect b="0" l="0" r="0" t="0"/>
          <a:stretch/>
        </p:blipFill>
        <p:spPr>
          <a:xfrm>
            <a:off x="9526351" y="2544277"/>
            <a:ext cx="482848" cy="482833"/>
          </a:xfrm>
          <a:prstGeom prst="rect">
            <a:avLst/>
          </a:prstGeom>
          <a:noFill/>
          <a:ln>
            <a:noFill/>
          </a:ln>
        </p:spPr>
      </p:pic>
      <p:pic>
        <p:nvPicPr>
          <p:cNvPr id="2493" name="Google Shape;2493;p188"/>
          <p:cNvPicPr preferRelativeResize="0"/>
          <p:nvPr/>
        </p:nvPicPr>
        <p:blipFill rotWithShape="1">
          <a:blip r:embed="rId4">
            <a:alphaModFix/>
          </a:blip>
          <a:srcRect b="0" l="0" r="0" t="0"/>
          <a:stretch/>
        </p:blipFill>
        <p:spPr>
          <a:xfrm>
            <a:off x="7942624" y="2555801"/>
            <a:ext cx="482848" cy="482833"/>
          </a:xfrm>
          <a:prstGeom prst="rect">
            <a:avLst/>
          </a:prstGeom>
          <a:noFill/>
          <a:ln>
            <a:noFill/>
          </a:ln>
        </p:spPr>
      </p:pic>
      <p:sp>
        <p:nvSpPr>
          <p:cNvPr id="2494" name="Google Shape;2494;p188"/>
          <p:cNvSpPr txBox="1"/>
          <p:nvPr/>
        </p:nvSpPr>
        <p:spPr>
          <a:xfrm>
            <a:off x="8533848" y="2995399"/>
            <a:ext cx="913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Jobs &amp;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Queries</a:t>
            </a:r>
            <a:endParaRPr sz="1100">
              <a:solidFill>
                <a:srgbClr val="1B5162"/>
              </a:solidFill>
              <a:latin typeface="DM Sans Medium"/>
              <a:ea typeface="DM Sans Medium"/>
              <a:cs typeface="DM Sans Medium"/>
              <a:sym typeface="DM Sans Medium"/>
            </a:endParaRPr>
          </a:p>
        </p:txBody>
      </p:sp>
      <p:sp>
        <p:nvSpPr>
          <p:cNvPr id="2495" name="Google Shape;2495;p188"/>
          <p:cNvSpPr txBox="1"/>
          <p:nvPr/>
        </p:nvSpPr>
        <p:spPr>
          <a:xfrm>
            <a:off x="9169900" y="2973649"/>
            <a:ext cx="1169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Cluster </a:t>
            </a:r>
            <a:endParaRPr sz="1100">
              <a:solidFill>
                <a:srgbClr val="1B5162"/>
              </a:solidFill>
              <a:latin typeface="DM Sans Medium"/>
              <a:ea typeface="DM Sans Medium"/>
              <a:cs typeface="DM Sans Medium"/>
              <a:sym typeface="DM Sans Medium"/>
            </a:endParaRPr>
          </a:p>
          <a:p>
            <a:pPr indent="0" lvl="0" marL="0" rtl="0" algn="ctr">
              <a:spcBef>
                <a:spcPts val="0"/>
              </a:spcBef>
              <a:spcAft>
                <a:spcPts val="0"/>
              </a:spcAft>
              <a:buNone/>
            </a:pPr>
            <a:r>
              <a:rPr lang="en" sz="1100">
                <a:solidFill>
                  <a:srgbClr val="1B5162"/>
                </a:solidFill>
                <a:latin typeface="DM Sans Medium"/>
                <a:ea typeface="DM Sans Medium"/>
                <a:cs typeface="DM Sans Medium"/>
                <a:sym typeface="DM Sans Medium"/>
              </a:rPr>
              <a:t>configs</a:t>
            </a:r>
            <a:endParaRPr sz="1100">
              <a:solidFill>
                <a:srgbClr val="1B5162"/>
              </a:solidFill>
              <a:latin typeface="DM Sans Medium"/>
              <a:ea typeface="DM Sans Medium"/>
              <a:cs typeface="DM Sans Medium"/>
              <a:sym typeface="DM Sans Medium"/>
            </a:endParaRPr>
          </a:p>
        </p:txBody>
      </p:sp>
      <p:pic>
        <p:nvPicPr>
          <p:cNvPr id="2496" name="Google Shape;2496;p188"/>
          <p:cNvPicPr preferRelativeResize="0"/>
          <p:nvPr/>
        </p:nvPicPr>
        <p:blipFill rotWithShape="1">
          <a:blip r:embed="rId5">
            <a:alphaModFix/>
          </a:blip>
          <a:srcRect b="0" l="0" r="0" t="0"/>
          <a:stretch/>
        </p:blipFill>
        <p:spPr>
          <a:xfrm>
            <a:off x="8732170" y="2532587"/>
            <a:ext cx="482848" cy="482848"/>
          </a:xfrm>
          <a:prstGeom prst="rect">
            <a:avLst/>
          </a:prstGeom>
          <a:noFill/>
          <a:ln>
            <a:noFill/>
          </a:ln>
        </p:spPr>
      </p:pic>
      <p:pic>
        <p:nvPicPr>
          <p:cNvPr id="2497" name="Google Shape;2497;p188"/>
          <p:cNvPicPr preferRelativeResize="0"/>
          <p:nvPr/>
        </p:nvPicPr>
        <p:blipFill rotWithShape="1">
          <a:blip r:embed="rId7">
            <a:alphaModFix/>
          </a:blip>
          <a:srcRect b="0" l="0" r="84278" t="0"/>
          <a:stretch/>
        </p:blipFill>
        <p:spPr>
          <a:xfrm>
            <a:off x="7506249" y="2085622"/>
            <a:ext cx="250988" cy="251122"/>
          </a:xfrm>
          <a:prstGeom prst="rect">
            <a:avLst/>
          </a:prstGeom>
          <a:noFill/>
          <a:ln>
            <a:noFill/>
          </a:ln>
        </p:spPr>
      </p:pic>
      <p:sp>
        <p:nvSpPr>
          <p:cNvPr id="2498" name="Google Shape;2498;p188"/>
          <p:cNvSpPr/>
          <p:nvPr/>
        </p:nvSpPr>
        <p:spPr>
          <a:xfrm>
            <a:off x="7604300" y="4368725"/>
            <a:ext cx="2546100" cy="1099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Compute</a:t>
            </a:r>
            <a:endParaRPr sz="1300">
              <a:solidFill>
                <a:srgbClr val="1B5162"/>
              </a:solidFill>
              <a:latin typeface="DM Sans Medium"/>
              <a:ea typeface="DM Sans Medium"/>
              <a:cs typeface="DM Sans Medium"/>
              <a:sym typeface="DM Sans Medium"/>
            </a:endParaRPr>
          </a:p>
        </p:txBody>
      </p:sp>
      <p:pic>
        <p:nvPicPr>
          <p:cNvPr id="2499" name="Google Shape;2499;p188"/>
          <p:cNvPicPr preferRelativeResize="0"/>
          <p:nvPr/>
        </p:nvPicPr>
        <p:blipFill rotWithShape="1">
          <a:blip r:embed="rId8">
            <a:alphaModFix/>
          </a:blip>
          <a:srcRect b="0" l="0" r="0" t="0"/>
          <a:stretch/>
        </p:blipFill>
        <p:spPr>
          <a:xfrm>
            <a:off x="7983711" y="4739138"/>
            <a:ext cx="420298" cy="430966"/>
          </a:xfrm>
          <a:prstGeom prst="rect">
            <a:avLst/>
          </a:prstGeom>
          <a:noFill/>
          <a:ln>
            <a:noFill/>
          </a:ln>
        </p:spPr>
      </p:pic>
      <p:sp>
        <p:nvSpPr>
          <p:cNvPr id="2500" name="Google Shape;2500;p188"/>
          <p:cNvSpPr txBox="1"/>
          <p:nvPr/>
        </p:nvSpPr>
        <p:spPr>
          <a:xfrm>
            <a:off x="78682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501" name="Google Shape;2501;p188"/>
          <p:cNvPicPr preferRelativeResize="0"/>
          <p:nvPr/>
        </p:nvPicPr>
        <p:blipFill rotWithShape="1">
          <a:blip r:embed="rId8">
            <a:alphaModFix/>
          </a:blip>
          <a:srcRect b="0" l="0" r="0" t="0"/>
          <a:stretch/>
        </p:blipFill>
        <p:spPr>
          <a:xfrm>
            <a:off x="8669499" y="4739137"/>
            <a:ext cx="420298" cy="430966"/>
          </a:xfrm>
          <a:prstGeom prst="rect">
            <a:avLst/>
          </a:prstGeom>
          <a:noFill/>
          <a:ln>
            <a:noFill/>
          </a:ln>
        </p:spPr>
      </p:pic>
      <p:sp>
        <p:nvSpPr>
          <p:cNvPr id="2502" name="Google Shape;2502;p188"/>
          <p:cNvSpPr txBox="1"/>
          <p:nvPr/>
        </p:nvSpPr>
        <p:spPr>
          <a:xfrm>
            <a:off x="8554099"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pic>
        <p:nvPicPr>
          <p:cNvPr id="2503" name="Google Shape;2503;p188"/>
          <p:cNvPicPr preferRelativeResize="0"/>
          <p:nvPr/>
        </p:nvPicPr>
        <p:blipFill rotWithShape="1">
          <a:blip r:embed="rId7">
            <a:alphaModFix/>
          </a:blip>
          <a:srcRect b="0" l="0" r="84278" t="0"/>
          <a:stretch/>
        </p:blipFill>
        <p:spPr>
          <a:xfrm>
            <a:off x="7514049" y="4044301"/>
            <a:ext cx="250988" cy="251122"/>
          </a:xfrm>
          <a:prstGeom prst="rect">
            <a:avLst/>
          </a:prstGeom>
          <a:noFill/>
          <a:ln>
            <a:noFill/>
          </a:ln>
        </p:spPr>
      </p:pic>
      <p:sp>
        <p:nvSpPr>
          <p:cNvPr id="2504" name="Google Shape;2504;p188"/>
          <p:cNvSpPr/>
          <p:nvPr/>
        </p:nvSpPr>
        <p:spPr>
          <a:xfrm>
            <a:off x="7604325" y="5606225"/>
            <a:ext cx="2546100" cy="922200"/>
          </a:xfrm>
          <a:prstGeom prst="roundRect">
            <a:avLst>
              <a:gd fmla="val 6398" name="adj"/>
            </a:avLst>
          </a:prstGeom>
          <a:solidFill>
            <a:srgbClr val="F3F3F3"/>
          </a:solidFill>
          <a:ln cap="flat" cmpd="sng" w="9525">
            <a:solidFill>
              <a:srgbClr val="999999"/>
            </a:solidFill>
            <a:prstDash val="dot"/>
            <a:round/>
            <a:headEnd len="sm" w="sm" type="none"/>
            <a:tailEnd len="sm" w="sm" type="none"/>
          </a:ln>
        </p:spPr>
        <p:txBody>
          <a:bodyPr anchorCtr="0" anchor="t" bIns="91375" lIns="91375" spcFirstLastPara="1" rIns="91375" wrap="square" tIns="36575">
            <a:noAutofit/>
          </a:bodyPr>
          <a:lstStyle/>
          <a:p>
            <a:pPr indent="0" lvl="0" marL="0" marR="0" rtl="0" algn="ctr">
              <a:lnSpc>
                <a:spcPct val="100000"/>
              </a:lnSpc>
              <a:spcBef>
                <a:spcPts val="0"/>
              </a:spcBef>
              <a:spcAft>
                <a:spcPts val="0"/>
              </a:spcAft>
              <a:buClr>
                <a:srgbClr val="000000"/>
              </a:buClr>
              <a:buSzPts val="1600"/>
              <a:buFont typeface="Arial"/>
              <a:buNone/>
            </a:pPr>
            <a:r>
              <a:rPr lang="en" sz="1300">
                <a:solidFill>
                  <a:srgbClr val="1B5162"/>
                </a:solidFill>
                <a:latin typeface="DM Sans Medium"/>
                <a:ea typeface="DM Sans Medium"/>
                <a:cs typeface="DM Sans Medium"/>
                <a:sym typeface="DM Sans Medium"/>
              </a:rPr>
              <a:t>Cloud Storage</a:t>
            </a:r>
            <a:endParaRPr sz="1300">
              <a:solidFill>
                <a:srgbClr val="1B5162"/>
              </a:solidFill>
              <a:latin typeface="DM Sans Medium"/>
              <a:ea typeface="DM Sans Medium"/>
              <a:cs typeface="DM Sans Medium"/>
              <a:sym typeface="DM Sans Medium"/>
            </a:endParaRPr>
          </a:p>
        </p:txBody>
      </p:sp>
      <p:pic>
        <p:nvPicPr>
          <p:cNvPr id="2505" name="Google Shape;2505;p188"/>
          <p:cNvPicPr preferRelativeResize="0"/>
          <p:nvPr/>
        </p:nvPicPr>
        <p:blipFill rotWithShape="1">
          <a:blip r:embed="rId9">
            <a:alphaModFix/>
          </a:blip>
          <a:srcRect b="0" l="0" r="0" t="0"/>
          <a:stretch/>
        </p:blipFill>
        <p:spPr>
          <a:xfrm>
            <a:off x="8279049" y="5873700"/>
            <a:ext cx="523228" cy="523199"/>
          </a:xfrm>
          <a:prstGeom prst="rect">
            <a:avLst/>
          </a:prstGeom>
          <a:noFill/>
          <a:ln>
            <a:noFill/>
          </a:ln>
        </p:spPr>
      </p:pic>
      <p:sp>
        <p:nvSpPr>
          <p:cNvPr id="2506" name="Google Shape;2506;p188"/>
          <p:cNvSpPr txBox="1"/>
          <p:nvPr/>
        </p:nvSpPr>
        <p:spPr>
          <a:xfrm>
            <a:off x="8617312" y="6208824"/>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Data</a:t>
            </a:r>
            <a:endParaRPr sz="1100">
              <a:solidFill>
                <a:srgbClr val="1B5162"/>
              </a:solidFill>
              <a:latin typeface="DM Sans Medium"/>
              <a:ea typeface="DM Sans Medium"/>
              <a:cs typeface="DM Sans Medium"/>
              <a:sym typeface="DM Sans Medium"/>
            </a:endParaRPr>
          </a:p>
        </p:txBody>
      </p:sp>
      <p:grpSp>
        <p:nvGrpSpPr>
          <p:cNvPr id="2507" name="Google Shape;2507;p188"/>
          <p:cNvGrpSpPr/>
          <p:nvPr/>
        </p:nvGrpSpPr>
        <p:grpSpPr>
          <a:xfrm>
            <a:off x="8752952" y="6115923"/>
            <a:ext cx="197768" cy="38762"/>
            <a:chOff x="268600" y="5129784"/>
            <a:chExt cx="197768" cy="38766"/>
          </a:xfrm>
        </p:grpSpPr>
        <p:cxnSp>
          <p:nvCxnSpPr>
            <p:cNvPr id="2508" name="Google Shape;2508;p188"/>
            <p:cNvCxnSpPr/>
            <p:nvPr/>
          </p:nvCxnSpPr>
          <p:spPr>
            <a:xfrm>
              <a:off x="268600" y="5131950"/>
              <a:ext cx="36600" cy="36600"/>
            </a:xfrm>
            <a:prstGeom prst="straightConnector1">
              <a:avLst/>
            </a:prstGeom>
            <a:noFill/>
            <a:ln cap="flat" cmpd="sng" w="28575">
              <a:solidFill>
                <a:srgbClr val="1B5161"/>
              </a:solidFill>
              <a:prstDash val="dot"/>
              <a:round/>
              <a:headEnd len="sm" w="sm" type="none"/>
              <a:tailEnd len="sm" w="sm" type="none"/>
            </a:ln>
          </p:spPr>
        </p:cxnSp>
        <p:cxnSp>
          <p:nvCxnSpPr>
            <p:cNvPr id="2509" name="Google Shape;2509;p188"/>
            <p:cNvCxnSpPr/>
            <p:nvPr/>
          </p:nvCxnSpPr>
          <p:spPr>
            <a:xfrm>
              <a:off x="347472" y="5129784"/>
              <a:ext cx="36600" cy="36600"/>
            </a:xfrm>
            <a:prstGeom prst="straightConnector1">
              <a:avLst/>
            </a:prstGeom>
            <a:noFill/>
            <a:ln cap="flat" cmpd="sng" w="28575">
              <a:solidFill>
                <a:srgbClr val="1B5161"/>
              </a:solidFill>
              <a:prstDash val="dot"/>
              <a:round/>
              <a:headEnd len="sm" w="sm" type="none"/>
              <a:tailEnd len="sm" w="sm" type="none"/>
            </a:ln>
          </p:spPr>
        </p:cxnSp>
        <p:cxnSp>
          <p:nvCxnSpPr>
            <p:cNvPr id="2510" name="Google Shape;2510;p188"/>
            <p:cNvCxnSpPr/>
            <p:nvPr/>
          </p:nvCxnSpPr>
          <p:spPr>
            <a:xfrm>
              <a:off x="429768" y="5129784"/>
              <a:ext cx="36600" cy="36600"/>
            </a:xfrm>
            <a:prstGeom prst="straightConnector1">
              <a:avLst/>
            </a:prstGeom>
            <a:noFill/>
            <a:ln cap="flat" cmpd="sng" w="28575">
              <a:solidFill>
                <a:srgbClr val="1B5161"/>
              </a:solidFill>
              <a:prstDash val="dot"/>
              <a:round/>
              <a:headEnd len="sm" w="sm" type="none"/>
              <a:tailEnd len="sm" w="sm" type="none"/>
            </a:ln>
          </p:spPr>
        </p:cxnSp>
      </p:grpSp>
      <p:pic>
        <p:nvPicPr>
          <p:cNvPr id="2511" name="Google Shape;2511;p188"/>
          <p:cNvPicPr preferRelativeResize="0"/>
          <p:nvPr/>
        </p:nvPicPr>
        <p:blipFill rotWithShape="1">
          <a:blip r:embed="rId9">
            <a:alphaModFix/>
          </a:blip>
          <a:srcRect b="0" l="0" r="0" t="0"/>
          <a:stretch/>
        </p:blipFill>
        <p:spPr>
          <a:xfrm>
            <a:off x="8888649" y="5873700"/>
            <a:ext cx="523228" cy="523199"/>
          </a:xfrm>
          <a:prstGeom prst="rect">
            <a:avLst/>
          </a:prstGeom>
          <a:noFill/>
          <a:ln>
            <a:noFill/>
          </a:ln>
        </p:spPr>
      </p:pic>
      <p:pic>
        <p:nvPicPr>
          <p:cNvPr id="2512" name="Google Shape;2512;p188"/>
          <p:cNvPicPr preferRelativeResize="0"/>
          <p:nvPr/>
        </p:nvPicPr>
        <p:blipFill rotWithShape="1">
          <a:blip r:embed="rId8">
            <a:alphaModFix/>
          </a:blip>
          <a:srcRect b="0" l="0" r="0" t="0"/>
          <a:stretch/>
        </p:blipFill>
        <p:spPr>
          <a:xfrm>
            <a:off x="9374724" y="4739137"/>
            <a:ext cx="420298" cy="430966"/>
          </a:xfrm>
          <a:prstGeom prst="rect">
            <a:avLst/>
          </a:prstGeom>
          <a:noFill/>
          <a:ln>
            <a:noFill/>
          </a:ln>
        </p:spPr>
      </p:pic>
      <p:sp>
        <p:nvSpPr>
          <p:cNvPr id="2513" name="Google Shape;2513;p188"/>
          <p:cNvSpPr txBox="1"/>
          <p:nvPr/>
        </p:nvSpPr>
        <p:spPr>
          <a:xfrm>
            <a:off x="9259324" y="5086099"/>
            <a:ext cx="71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1B5162"/>
                </a:solidFill>
                <a:latin typeface="DM Sans Medium"/>
                <a:ea typeface="DM Sans Medium"/>
                <a:cs typeface="DM Sans Medium"/>
                <a:sym typeface="DM Sans Medium"/>
              </a:rPr>
              <a:t>Cluster</a:t>
            </a:r>
            <a:endParaRPr sz="1100">
              <a:solidFill>
                <a:srgbClr val="1B5162"/>
              </a:solidFill>
              <a:latin typeface="DM Sans Medium"/>
              <a:ea typeface="DM Sans Medium"/>
              <a:cs typeface="DM Sans Medium"/>
              <a:sym typeface="DM Sans Medium"/>
            </a:endParaRPr>
          </a:p>
        </p:txBody>
      </p:sp>
      <p:sp>
        <p:nvSpPr>
          <p:cNvPr id="2514" name="Google Shape;2514;p188"/>
          <p:cNvSpPr/>
          <p:nvPr/>
        </p:nvSpPr>
        <p:spPr>
          <a:xfrm>
            <a:off x="4782550" y="2925525"/>
            <a:ext cx="2731500" cy="238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88"/>
          <p:cNvSpPr txBox="1"/>
          <p:nvPr/>
        </p:nvSpPr>
        <p:spPr>
          <a:xfrm>
            <a:off x="5369660" y="3114075"/>
            <a:ext cx="1919400" cy="158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DM Sans"/>
                <a:ea typeface="DM Sans"/>
                <a:cs typeface="DM Sans"/>
                <a:sym typeface="DM Sans"/>
              </a:rPr>
              <a:t>Replicated Job Configs, Cluster Configs, Codebase from active to standby CP</a:t>
            </a:r>
            <a:endParaRPr sz="1100">
              <a:latin typeface="DM Sans"/>
              <a:ea typeface="DM Sans"/>
              <a:cs typeface="DM Sans"/>
              <a:sym typeface="DM Sans"/>
            </a:endParaRPr>
          </a:p>
          <a:p>
            <a:pPr indent="0" lvl="0" marL="0" rtl="0" algn="l">
              <a:lnSpc>
                <a:spcPct val="115000"/>
              </a:lnSpc>
              <a:spcBef>
                <a:spcPts val="500"/>
              </a:spcBef>
              <a:spcAft>
                <a:spcPts val="0"/>
              </a:spcAft>
              <a:buNone/>
            </a:pPr>
            <a:r>
              <a:rPr lang="en" sz="1100">
                <a:latin typeface="DM Sans"/>
                <a:ea typeface="DM Sans"/>
                <a:cs typeface="DM Sans"/>
                <a:sym typeface="DM Sans"/>
              </a:rPr>
              <a:t>Seamless failover to the newly active CP for continued access to customer workspaces </a:t>
            </a:r>
            <a:endParaRPr>
              <a:latin typeface="DM Sans"/>
              <a:ea typeface="DM Sans"/>
              <a:cs typeface="DM Sans"/>
              <a:sym typeface="DM Sans"/>
            </a:endParaRPr>
          </a:p>
        </p:txBody>
      </p:sp>
      <p:sp>
        <p:nvSpPr>
          <p:cNvPr id="2516" name="Google Shape;2516;p188"/>
          <p:cNvSpPr txBox="1"/>
          <p:nvPr/>
        </p:nvSpPr>
        <p:spPr>
          <a:xfrm>
            <a:off x="5376101" y="5789575"/>
            <a:ext cx="1712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DM Sans"/>
                <a:ea typeface="DM Sans"/>
                <a:cs typeface="DM Sans"/>
                <a:sym typeface="DM Sans"/>
              </a:rPr>
              <a:t>Automatic recovery of workloads and data in cloud storage</a:t>
            </a:r>
            <a:endParaRPr sz="1100">
              <a:latin typeface="DM Sans"/>
              <a:ea typeface="DM Sans"/>
              <a:cs typeface="DM Sans"/>
              <a:sym typeface="DM Sans"/>
            </a:endParaRPr>
          </a:p>
        </p:txBody>
      </p:sp>
      <p:sp>
        <p:nvSpPr>
          <p:cNvPr id="2517" name="Google Shape;2517;p188"/>
          <p:cNvSpPr txBox="1"/>
          <p:nvPr/>
        </p:nvSpPr>
        <p:spPr>
          <a:xfrm>
            <a:off x="5591504" y="2653725"/>
            <a:ext cx="106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5F46"/>
                </a:solidFill>
                <a:latin typeface="DM Sans"/>
                <a:ea typeface="DM Sans"/>
                <a:cs typeface="DM Sans"/>
                <a:sym typeface="DM Sans"/>
              </a:rPr>
              <a:t>Replication</a:t>
            </a:r>
            <a:endParaRPr sz="1300">
              <a:solidFill>
                <a:srgbClr val="FF5F46"/>
              </a:solidFill>
              <a:latin typeface="DM Sans"/>
              <a:ea typeface="DM Sans"/>
              <a:cs typeface="DM Sans"/>
              <a:sym typeface="DM Sans"/>
            </a:endParaRPr>
          </a:p>
        </p:txBody>
      </p:sp>
      <p:sp>
        <p:nvSpPr>
          <p:cNvPr id="2518" name="Google Shape;2518;p188"/>
          <p:cNvSpPr txBox="1"/>
          <p:nvPr/>
        </p:nvSpPr>
        <p:spPr>
          <a:xfrm>
            <a:off x="5376101" y="4722775"/>
            <a:ext cx="1712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DM Sans"/>
                <a:ea typeface="DM Sans"/>
                <a:cs typeface="DM Sans"/>
                <a:sym typeface="DM Sans"/>
              </a:rPr>
              <a:t>Synchronized data plane including clusters</a:t>
            </a:r>
            <a:endParaRPr sz="1100">
              <a:latin typeface="DM Sans"/>
              <a:ea typeface="DM Sans"/>
              <a:cs typeface="DM Sans"/>
              <a:sym typeface="DM Sans"/>
            </a:endParaRPr>
          </a:p>
        </p:txBody>
      </p:sp>
      <p:pic>
        <p:nvPicPr>
          <p:cNvPr id="2519" name="Google Shape;2519;p188"/>
          <p:cNvPicPr preferRelativeResize="0"/>
          <p:nvPr/>
        </p:nvPicPr>
        <p:blipFill rotWithShape="1">
          <a:blip r:embed="rId10">
            <a:alphaModFix/>
          </a:blip>
          <a:srcRect b="0" l="0" r="0" t="0"/>
          <a:stretch/>
        </p:blipFill>
        <p:spPr>
          <a:xfrm>
            <a:off x="5101203" y="3986056"/>
            <a:ext cx="353999" cy="353999"/>
          </a:xfrm>
          <a:prstGeom prst="rect">
            <a:avLst/>
          </a:prstGeom>
          <a:noFill/>
          <a:ln>
            <a:noFill/>
          </a:ln>
        </p:spPr>
      </p:pic>
      <p:pic>
        <p:nvPicPr>
          <p:cNvPr id="2520" name="Google Shape;2520;p188"/>
          <p:cNvPicPr preferRelativeResize="0"/>
          <p:nvPr/>
        </p:nvPicPr>
        <p:blipFill rotWithShape="1">
          <a:blip r:embed="rId11">
            <a:alphaModFix/>
          </a:blip>
          <a:srcRect b="0" l="0" r="0" t="0"/>
          <a:stretch/>
        </p:blipFill>
        <p:spPr>
          <a:xfrm>
            <a:off x="5072556" y="3267234"/>
            <a:ext cx="420298" cy="420270"/>
          </a:xfrm>
          <a:prstGeom prst="rect">
            <a:avLst/>
          </a:prstGeom>
          <a:noFill/>
          <a:ln>
            <a:noFill/>
          </a:ln>
        </p:spPr>
      </p:pic>
      <p:pic>
        <p:nvPicPr>
          <p:cNvPr id="2521" name="Google Shape;2521;p188"/>
          <p:cNvPicPr preferRelativeResize="0"/>
          <p:nvPr/>
        </p:nvPicPr>
        <p:blipFill rotWithShape="1">
          <a:blip r:embed="rId12">
            <a:alphaModFix/>
          </a:blip>
          <a:srcRect b="0" l="0" r="0" t="0"/>
          <a:stretch/>
        </p:blipFill>
        <p:spPr>
          <a:xfrm>
            <a:off x="5086628" y="4849718"/>
            <a:ext cx="353999" cy="353999"/>
          </a:xfrm>
          <a:prstGeom prst="rect">
            <a:avLst/>
          </a:prstGeom>
          <a:noFill/>
          <a:ln>
            <a:noFill/>
          </a:ln>
        </p:spPr>
      </p:pic>
      <p:pic>
        <p:nvPicPr>
          <p:cNvPr id="2522" name="Google Shape;2522;p188"/>
          <p:cNvPicPr preferRelativeResize="0"/>
          <p:nvPr/>
        </p:nvPicPr>
        <p:blipFill rotWithShape="1">
          <a:blip r:embed="rId13">
            <a:alphaModFix/>
          </a:blip>
          <a:srcRect b="0" l="0" r="0" t="0"/>
          <a:stretch/>
        </p:blipFill>
        <p:spPr>
          <a:xfrm>
            <a:off x="5092462" y="5914564"/>
            <a:ext cx="354000" cy="354000"/>
          </a:xfrm>
          <a:prstGeom prst="rect">
            <a:avLst/>
          </a:prstGeom>
          <a:noFill/>
          <a:ln>
            <a:noFill/>
          </a:ln>
        </p:spPr>
      </p:pic>
      <p:sp>
        <p:nvSpPr>
          <p:cNvPr id="2523" name="Google Shape;2523;p188"/>
          <p:cNvSpPr/>
          <p:nvPr/>
        </p:nvSpPr>
        <p:spPr>
          <a:xfrm>
            <a:off x="4782550" y="5611625"/>
            <a:ext cx="2731500" cy="2385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88"/>
          <p:cNvSpPr txBox="1"/>
          <p:nvPr/>
        </p:nvSpPr>
        <p:spPr>
          <a:xfrm>
            <a:off x="5591504" y="5339828"/>
            <a:ext cx="106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5F46"/>
                </a:solidFill>
                <a:latin typeface="DM Sans"/>
                <a:ea typeface="DM Sans"/>
                <a:cs typeface="DM Sans"/>
                <a:sym typeface="DM Sans"/>
              </a:rPr>
              <a:t>Replication</a:t>
            </a:r>
            <a:endParaRPr sz="1300">
              <a:solidFill>
                <a:srgbClr val="FF5F46"/>
              </a:solidFill>
              <a:latin typeface="DM Sans"/>
              <a:ea typeface="DM Sans"/>
              <a:cs typeface="DM Sans"/>
              <a:sym typeface="DM Sans"/>
            </a:endParaRPr>
          </a:p>
        </p:txBody>
      </p:sp>
      <p:sp>
        <p:nvSpPr>
          <p:cNvPr id="2525" name="Google Shape;2525;p188"/>
          <p:cNvSpPr txBox="1"/>
          <p:nvPr/>
        </p:nvSpPr>
        <p:spPr>
          <a:xfrm>
            <a:off x="0" y="85775"/>
            <a:ext cx="1597200" cy="600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
                <a:solidFill>
                  <a:srgbClr val="FFAB00"/>
                </a:solidFill>
                <a:latin typeface="DM Sans Medium"/>
                <a:ea typeface="DM Sans Medium"/>
                <a:cs typeface="DM Sans Medium"/>
                <a:sym typeface="DM Sans Medium"/>
              </a:rPr>
              <a:t>Phase 3</a:t>
            </a:r>
            <a:endParaRPr>
              <a:solidFill>
                <a:srgbClr val="FFAB00"/>
              </a:solidFill>
            </a:endParaRPr>
          </a:p>
        </p:txBody>
      </p:sp>
      <p:sp>
        <p:nvSpPr>
          <p:cNvPr id="2526" name="Google Shape;2526;p188"/>
          <p:cNvSpPr txBox="1"/>
          <p:nvPr/>
        </p:nvSpPr>
        <p:spPr>
          <a:xfrm>
            <a:off x="1756175" y="1483941"/>
            <a:ext cx="20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F6450"/>
                </a:solidFill>
                <a:latin typeface="DM Sans"/>
                <a:ea typeface="DM Sans"/>
                <a:cs typeface="DM Sans"/>
                <a:sym typeface="DM Sans"/>
              </a:rPr>
              <a:t>Primary Cloud Region</a:t>
            </a:r>
            <a:endParaRPr>
              <a:solidFill>
                <a:srgbClr val="EF6450"/>
              </a:solidFill>
              <a:latin typeface="DM Sans"/>
              <a:ea typeface="DM Sans"/>
              <a:cs typeface="DM Sans"/>
              <a:sym typeface="DM Sans"/>
            </a:endParaRPr>
          </a:p>
        </p:txBody>
      </p:sp>
      <p:sp>
        <p:nvSpPr>
          <p:cNvPr id="2527" name="Google Shape;2527;p188"/>
          <p:cNvSpPr txBox="1"/>
          <p:nvPr/>
        </p:nvSpPr>
        <p:spPr>
          <a:xfrm>
            <a:off x="7230951" y="1475913"/>
            <a:ext cx="23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latin typeface="DM Sans"/>
                <a:ea typeface="DM Sans"/>
                <a:cs typeface="DM Sans"/>
                <a:sym typeface="DM Sans"/>
              </a:rPr>
              <a:t>Secondary Cloud Region</a:t>
            </a:r>
            <a:endParaRPr>
              <a:solidFill>
                <a:srgbClr val="1155CC"/>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189"/>
          <p:cNvSpPr txBox="1"/>
          <p:nvPr>
            <p:ph type="title"/>
          </p:nvPr>
        </p:nvSpPr>
        <p:spPr>
          <a:xfrm>
            <a:off x="749246" y="535633"/>
            <a:ext cx="88782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Appendix</a:t>
            </a:r>
            <a:endParaRPr/>
          </a:p>
        </p:txBody>
      </p:sp>
      <p:sp>
        <p:nvSpPr>
          <p:cNvPr id="2533" name="Google Shape;2533;p18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190"/>
          <p:cNvSpPr txBox="1"/>
          <p:nvPr>
            <p:ph idx="4294967295" type="title"/>
          </p:nvPr>
        </p:nvSpPr>
        <p:spPr>
          <a:xfrm>
            <a:off x="457086" y="457200"/>
            <a:ext cx="11244300" cy="9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General Best Practices</a:t>
            </a:r>
            <a:endParaRPr/>
          </a:p>
        </p:txBody>
      </p:sp>
      <p:sp>
        <p:nvSpPr>
          <p:cNvPr id="2540" name="Google Shape;2540;p190"/>
          <p:cNvSpPr/>
          <p:nvPr/>
        </p:nvSpPr>
        <p:spPr>
          <a:xfrm>
            <a:off x="1747706" y="2996348"/>
            <a:ext cx="341765" cy="1110603"/>
          </a:xfrm>
          <a:custGeom>
            <a:rect b="b" l="l" r="r" t="t"/>
            <a:pathLst>
              <a:path extrusionOk="0" h="3034" w="1005">
                <a:moveTo>
                  <a:pt x="0" y="2794"/>
                </a:moveTo>
                <a:lnTo>
                  <a:pt x="0" y="2794"/>
                </a:lnTo>
                <a:cubicBezTo>
                  <a:pt x="16" y="2738"/>
                  <a:pt x="16" y="2738"/>
                  <a:pt x="16" y="2738"/>
                </a:cubicBezTo>
                <a:cubicBezTo>
                  <a:pt x="144" y="2348"/>
                  <a:pt x="207" y="1934"/>
                  <a:pt x="207" y="1520"/>
                </a:cubicBezTo>
                <a:cubicBezTo>
                  <a:pt x="207" y="1099"/>
                  <a:pt x="144" y="693"/>
                  <a:pt x="16" y="294"/>
                </a:cubicBezTo>
                <a:cubicBezTo>
                  <a:pt x="0" y="247"/>
                  <a:pt x="0" y="247"/>
                  <a:pt x="0" y="247"/>
                </a:cubicBezTo>
                <a:cubicBezTo>
                  <a:pt x="757" y="0"/>
                  <a:pt x="757" y="0"/>
                  <a:pt x="757" y="0"/>
                </a:cubicBezTo>
                <a:cubicBezTo>
                  <a:pt x="773" y="48"/>
                  <a:pt x="773" y="48"/>
                  <a:pt x="773" y="48"/>
                </a:cubicBezTo>
                <a:cubicBezTo>
                  <a:pt x="932" y="526"/>
                  <a:pt x="1004" y="1019"/>
                  <a:pt x="1004" y="1520"/>
                </a:cubicBezTo>
                <a:cubicBezTo>
                  <a:pt x="1004" y="2022"/>
                  <a:pt x="932" y="2515"/>
                  <a:pt x="773" y="2985"/>
                </a:cubicBezTo>
                <a:cubicBezTo>
                  <a:pt x="757" y="3033"/>
                  <a:pt x="757" y="3033"/>
                  <a:pt x="757" y="3033"/>
                </a:cubicBezTo>
                <a:lnTo>
                  <a:pt x="0" y="2794"/>
                </a:lnTo>
              </a:path>
            </a:pathLst>
          </a:custGeom>
          <a:solidFill>
            <a:schemeClr val="accent4"/>
          </a:solidFill>
          <a:ln cap="flat" cmpd="sng" w="19050">
            <a:solidFill>
              <a:schemeClr val="lt1"/>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l">
              <a:spcBef>
                <a:spcPts val="0"/>
              </a:spcBef>
              <a:spcAft>
                <a:spcPts val="0"/>
              </a:spcAft>
              <a:buNone/>
            </a:pPr>
            <a:r>
              <a:t/>
            </a:r>
            <a:endParaRPr sz="4800">
              <a:solidFill>
                <a:srgbClr val="616161"/>
              </a:solidFill>
              <a:latin typeface="Barlow"/>
              <a:ea typeface="Barlow"/>
              <a:cs typeface="Barlow"/>
              <a:sym typeface="Barlow"/>
            </a:endParaRPr>
          </a:p>
        </p:txBody>
      </p:sp>
      <p:sp>
        <p:nvSpPr>
          <p:cNvPr id="2541" name="Google Shape;2541;p190"/>
          <p:cNvSpPr/>
          <p:nvPr/>
        </p:nvSpPr>
        <p:spPr>
          <a:xfrm>
            <a:off x="457086" y="1816333"/>
            <a:ext cx="983323" cy="577903"/>
          </a:xfrm>
          <a:custGeom>
            <a:rect b="b" l="l" r="r" t="t"/>
            <a:pathLst>
              <a:path extrusionOk="0" h="1577" w="2891">
                <a:moveTo>
                  <a:pt x="2381" y="1545"/>
                </a:moveTo>
                <a:lnTo>
                  <a:pt x="2381" y="1545"/>
                </a:lnTo>
                <a:cubicBezTo>
                  <a:pt x="1704" y="1051"/>
                  <a:pt x="900" y="796"/>
                  <a:pt x="55" y="796"/>
                </a:cubicBezTo>
                <a:cubicBezTo>
                  <a:pt x="0" y="796"/>
                  <a:pt x="0" y="796"/>
                  <a:pt x="0" y="796"/>
                </a:cubicBezTo>
                <a:cubicBezTo>
                  <a:pt x="0" y="0"/>
                  <a:pt x="0" y="0"/>
                  <a:pt x="0" y="0"/>
                </a:cubicBezTo>
                <a:cubicBezTo>
                  <a:pt x="55" y="0"/>
                  <a:pt x="55" y="0"/>
                  <a:pt x="55" y="0"/>
                </a:cubicBezTo>
                <a:cubicBezTo>
                  <a:pt x="1067" y="0"/>
                  <a:pt x="2030" y="311"/>
                  <a:pt x="2851" y="900"/>
                </a:cubicBezTo>
                <a:cubicBezTo>
                  <a:pt x="2890" y="931"/>
                  <a:pt x="2890" y="931"/>
                  <a:pt x="2890" y="931"/>
                </a:cubicBezTo>
                <a:cubicBezTo>
                  <a:pt x="2420" y="1576"/>
                  <a:pt x="2420" y="1576"/>
                  <a:pt x="2420" y="1576"/>
                </a:cubicBezTo>
                <a:lnTo>
                  <a:pt x="2381" y="1545"/>
                </a:lnTo>
              </a:path>
            </a:pathLst>
          </a:custGeom>
          <a:solidFill>
            <a:srgbClr val="FF5F46"/>
          </a:solidFill>
          <a:ln cap="flat" cmpd="sng" w="19050">
            <a:solidFill>
              <a:schemeClr val="lt1"/>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l">
              <a:spcBef>
                <a:spcPts val="0"/>
              </a:spcBef>
              <a:spcAft>
                <a:spcPts val="0"/>
              </a:spcAft>
              <a:buNone/>
            </a:pPr>
            <a:r>
              <a:t/>
            </a:r>
            <a:endParaRPr sz="4800">
              <a:solidFill>
                <a:srgbClr val="616161"/>
              </a:solidFill>
              <a:latin typeface="Barlow"/>
              <a:ea typeface="Barlow"/>
              <a:cs typeface="Barlow"/>
              <a:sym typeface="Barlow"/>
            </a:endParaRPr>
          </a:p>
        </p:txBody>
      </p:sp>
      <p:sp>
        <p:nvSpPr>
          <p:cNvPr id="2542" name="Google Shape;2542;p190"/>
          <p:cNvSpPr/>
          <p:nvPr/>
        </p:nvSpPr>
        <p:spPr>
          <a:xfrm>
            <a:off x="1250045" y="2134339"/>
            <a:ext cx="765967" cy="991148"/>
          </a:xfrm>
          <a:custGeom>
            <a:rect b="b" l="l" r="r" t="t"/>
            <a:pathLst>
              <a:path extrusionOk="0" h="2708" w="2255">
                <a:moveTo>
                  <a:pt x="1481" y="2651"/>
                </a:moveTo>
                <a:lnTo>
                  <a:pt x="1481" y="2651"/>
                </a:lnTo>
                <a:cubicBezTo>
                  <a:pt x="1354" y="2261"/>
                  <a:pt x="1163" y="1887"/>
                  <a:pt x="916" y="1553"/>
                </a:cubicBezTo>
                <a:cubicBezTo>
                  <a:pt x="669" y="1218"/>
                  <a:pt x="382" y="923"/>
                  <a:pt x="48" y="677"/>
                </a:cubicBezTo>
                <a:cubicBezTo>
                  <a:pt x="0" y="645"/>
                  <a:pt x="0" y="645"/>
                  <a:pt x="0" y="645"/>
                </a:cubicBezTo>
                <a:cubicBezTo>
                  <a:pt x="470" y="0"/>
                  <a:pt x="470" y="0"/>
                  <a:pt x="470" y="0"/>
                </a:cubicBezTo>
                <a:cubicBezTo>
                  <a:pt x="518" y="32"/>
                  <a:pt x="518" y="32"/>
                  <a:pt x="518" y="32"/>
                </a:cubicBezTo>
                <a:cubicBezTo>
                  <a:pt x="916" y="326"/>
                  <a:pt x="1266" y="677"/>
                  <a:pt x="1561" y="1083"/>
                </a:cubicBezTo>
                <a:cubicBezTo>
                  <a:pt x="1855" y="1489"/>
                  <a:pt x="2086" y="1935"/>
                  <a:pt x="2238" y="2405"/>
                </a:cubicBezTo>
                <a:cubicBezTo>
                  <a:pt x="2254" y="2460"/>
                  <a:pt x="2254" y="2460"/>
                  <a:pt x="2254" y="2460"/>
                </a:cubicBezTo>
                <a:cubicBezTo>
                  <a:pt x="1497" y="2707"/>
                  <a:pt x="1497" y="2707"/>
                  <a:pt x="1497" y="2707"/>
                </a:cubicBezTo>
                <a:lnTo>
                  <a:pt x="1481" y="2651"/>
                </a:lnTo>
              </a:path>
            </a:pathLst>
          </a:custGeom>
          <a:solidFill>
            <a:schemeClr val="accent1"/>
          </a:solidFill>
          <a:ln cap="flat" cmpd="sng" w="19050">
            <a:solidFill>
              <a:schemeClr val="lt1"/>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l">
              <a:spcBef>
                <a:spcPts val="0"/>
              </a:spcBef>
              <a:spcAft>
                <a:spcPts val="0"/>
              </a:spcAft>
              <a:buNone/>
            </a:pPr>
            <a:r>
              <a:t/>
            </a:r>
            <a:endParaRPr sz="4800">
              <a:solidFill>
                <a:srgbClr val="616161"/>
              </a:solidFill>
              <a:latin typeface="Barlow"/>
              <a:ea typeface="Barlow"/>
              <a:cs typeface="Barlow"/>
              <a:sym typeface="Barlow"/>
            </a:endParaRPr>
          </a:p>
        </p:txBody>
      </p:sp>
      <p:sp>
        <p:nvSpPr>
          <p:cNvPr id="2543" name="Google Shape;2543;p190"/>
          <p:cNvSpPr/>
          <p:nvPr/>
        </p:nvSpPr>
        <p:spPr>
          <a:xfrm>
            <a:off x="457086" y="4710681"/>
            <a:ext cx="983323" cy="581130"/>
          </a:xfrm>
          <a:custGeom>
            <a:rect b="b" l="l" r="r" t="t"/>
            <a:pathLst>
              <a:path extrusionOk="0" h="1586" w="2891">
                <a:moveTo>
                  <a:pt x="0" y="1585"/>
                </a:moveTo>
                <a:lnTo>
                  <a:pt x="0" y="1585"/>
                </a:lnTo>
                <a:cubicBezTo>
                  <a:pt x="0" y="788"/>
                  <a:pt x="0" y="788"/>
                  <a:pt x="0" y="788"/>
                </a:cubicBezTo>
                <a:cubicBezTo>
                  <a:pt x="55" y="788"/>
                  <a:pt x="55" y="788"/>
                  <a:pt x="55" y="788"/>
                </a:cubicBezTo>
                <a:cubicBezTo>
                  <a:pt x="900" y="788"/>
                  <a:pt x="1704" y="526"/>
                  <a:pt x="2381" y="32"/>
                </a:cubicBezTo>
                <a:cubicBezTo>
                  <a:pt x="2420" y="0"/>
                  <a:pt x="2420" y="0"/>
                  <a:pt x="2420" y="0"/>
                </a:cubicBezTo>
                <a:cubicBezTo>
                  <a:pt x="2890" y="645"/>
                  <a:pt x="2890" y="645"/>
                  <a:pt x="2890" y="645"/>
                </a:cubicBezTo>
                <a:cubicBezTo>
                  <a:pt x="2851" y="677"/>
                  <a:pt x="2851" y="677"/>
                  <a:pt x="2851" y="677"/>
                </a:cubicBezTo>
                <a:cubicBezTo>
                  <a:pt x="2030" y="1274"/>
                  <a:pt x="1067" y="1585"/>
                  <a:pt x="55" y="1585"/>
                </a:cubicBezTo>
                <a:lnTo>
                  <a:pt x="0" y="1585"/>
                </a:lnTo>
              </a:path>
            </a:pathLst>
          </a:custGeom>
          <a:solidFill>
            <a:schemeClr val="accent5"/>
          </a:solidFill>
          <a:ln cap="flat" cmpd="sng" w="19050">
            <a:solidFill>
              <a:schemeClr val="lt1"/>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l">
              <a:spcBef>
                <a:spcPts val="0"/>
              </a:spcBef>
              <a:spcAft>
                <a:spcPts val="0"/>
              </a:spcAft>
              <a:buNone/>
            </a:pPr>
            <a:r>
              <a:t/>
            </a:r>
            <a:endParaRPr sz="4800">
              <a:solidFill>
                <a:srgbClr val="616161"/>
              </a:solidFill>
              <a:latin typeface="Barlow"/>
              <a:ea typeface="Barlow"/>
              <a:cs typeface="Barlow"/>
              <a:sym typeface="Barlow"/>
            </a:endParaRPr>
          </a:p>
        </p:txBody>
      </p:sp>
      <p:sp>
        <p:nvSpPr>
          <p:cNvPr id="2544" name="Google Shape;2544;p190"/>
          <p:cNvSpPr/>
          <p:nvPr/>
        </p:nvSpPr>
        <p:spPr>
          <a:xfrm>
            <a:off x="1250045" y="3981041"/>
            <a:ext cx="765967" cy="989532"/>
          </a:xfrm>
          <a:custGeom>
            <a:rect b="b" l="l" r="r" t="t"/>
            <a:pathLst>
              <a:path extrusionOk="0" h="2701" w="2255">
                <a:moveTo>
                  <a:pt x="0" y="2055"/>
                </a:moveTo>
                <a:lnTo>
                  <a:pt x="0" y="2055"/>
                </a:lnTo>
                <a:cubicBezTo>
                  <a:pt x="48" y="2023"/>
                  <a:pt x="48" y="2023"/>
                  <a:pt x="48" y="2023"/>
                </a:cubicBezTo>
                <a:cubicBezTo>
                  <a:pt x="382" y="1784"/>
                  <a:pt x="669" y="1489"/>
                  <a:pt x="916" y="1155"/>
                </a:cubicBezTo>
                <a:cubicBezTo>
                  <a:pt x="1163" y="820"/>
                  <a:pt x="1354" y="446"/>
                  <a:pt x="1481" y="48"/>
                </a:cubicBezTo>
                <a:cubicBezTo>
                  <a:pt x="1497" y="0"/>
                  <a:pt x="1497" y="0"/>
                  <a:pt x="1497" y="0"/>
                </a:cubicBezTo>
                <a:cubicBezTo>
                  <a:pt x="2254" y="247"/>
                  <a:pt x="2254" y="247"/>
                  <a:pt x="2254" y="247"/>
                </a:cubicBezTo>
                <a:cubicBezTo>
                  <a:pt x="2238" y="295"/>
                  <a:pt x="2238" y="295"/>
                  <a:pt x="2238" y="295"/>
                </a:cubicBezTo>
                <a:cubicBezTo>
                  <a:pt x="2086" y="773"/>
                  <a:pt x="1855" y="1219"/>
                  <a:pt x="1561" y="1625"/>
                </a:cubicBezTo>
                <a:cubicBezTo>
                  <a:pt x="1266" y="2023"/>
                  <a:pt x="916" y="2381"/>
                  <a:pt x="518" y="2668"/>
                </a:cubicBezTo>
                <a:cubicBezTo>
                  <a:pt x="470" y="2700"/>
                  <a:pt x="470" y="2700"/>
                  <a:pt x="470" y="2700"/>
                </a:cubicBezTo>
                <a:lnTo>
                  <a:pt x="0" y="2055"/>
                </a:lnTo>
              </a:path>
            </a:pathLst>
          </a:custGeom>
          <a:solidFill>
            <a:srgbClr val="70C4AB"/>
          </a:solidFill>
          <a:ln cap="flat" cmpd="sng" w="19050">
            <a:solidFill>
              <a:schemeClr val="lt1"/>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l">
              <a:spcBef>
                <a:spcPts val="0"/>
              </a:spcBef>
              <a:spcAft>
                <a:spcPts val="0"/>
              </a:spcAft>
              <a:buNone/>
            </a:pPr>
            <a:r>
              <a:t/>
            </a:r>
            <a:endParaRPr sz="4800">
              <a:solidFill>
                <a:srgbClr val="616161"/>
              </a:solidFill>
              <a:latin typeface="Barlow"/>
              <a:ea typeface="Barlow"/>
              <a:cs typeface="Barlow"/>
              <a:sym typeface="Barlow"/>
            </a:endParaRPr>
          </a:p>
        </p:txBody>
      </p:sp>
      <p:cxnSp>
        <p:nvCxnSpPr>
          <p:cNvPr id="2545" name="Google Shape;2545;p190"/>
          <p:cNvCxnSpPr/>
          <p:nvPr/>
        </p:nvCxnSpPr>
        <p:spPr>
          <a:xfrm flipH="1">
            <a:off x="1719006" y="174863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46" name="Google Shape;2546;p190"/>
          <p:cNvCxnSpPr/>
          <p:nvPr/>
        </p:nvCxnSpPr>
        <p:spPr>
          <a:xfrm flipH="1">
            <a:off x="1633565" y="174863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47" name="Google Shape;2547;p190"/>
          <p:cNvCxnSpPr/>
          <p:nvPr/>
        </p:nvCxnSpPr>
        <p:spPr>
          <a:xfrm flipH="1">
            <a:off x="1546624" y="174863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48" name="Google Shape;2548;p190"/>
          <p:cNvCxnSpPr/>
          <p:nvPr/>
        </p:nvCxnSpPr>
        <p:spPr>
          <a:xfrm flipH="1">
            <a:off x="1459683" y="174863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49" name="Google Shape;2549;p190"/>
          <p:cNvCxnSpPr/>
          <p:nvPr/>
        </p:nvCxnSpPr>
        <p:spPr>
          <a:xfrm flipH="1">
            <a:off x="1372743" y="174863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50" name="Google Shape;2550;p190"/>
          <p:cNvCxnSpPr/>
          <p:nvPr/>
        </p:nvCxnSpPr>
        <p:spPr>
          <a:xfrm flipH="1">
            <a:off x="1287300" y="174863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51" name="Google Shape;2551;p190"/>
          <p:cNvCxnSpPr/>
          <p:nvPr/>
        </p:nvCxnSpPr>
        <p:spPr>
          <a:xfrm flipH="1">
            <a:off x="1200360" y="174863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52" name="Google Shape;2552;p190"/>
          <p:cNvCxnSpPr/>
          <p:nvPr/>
        </p:nvCxnSpPr>
        <p:spPr>
          <a:xfrm flipH="1">
            <a:off x="1113419" y="174863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53" name="Google Shape;2553;p190"/>
          <p:cNvCxnSpPr/>
          <p:nvPr/>
        </p:nvCxnSpPr>
        <p:spPr>
          <a:xfrm flipH="1">
            <a:off x="1026479" y="1748631"/>
            <a:ext cx="45900" cy="1500"/>
          </a:xfrm>
          <a:prstGeom prst="straightConnector1">
            <a:avLst/>
          </a:prstGeom>
          <a:noFill/>
          <a:ln cap="flat" cmpd="sng" w="14400">
            <a:solidFill>
              <a:srgbClr val="7F7F7F"/>
            </a:solidFill>
            <a:prstDash val="solid"/>
            <a:round/>
            <a:headEnd len="med" w="med" type="none"/>
            <a:tailEnd len="med" w="med" type="none"/>
          </a:ln>
        </p:spPr>
      </p:cxnSp>
      <p:sp>
        <p:nvSpPr>
          <p:cNvPr id="2554" name="Google Shape;2554;p190"/>
          <p:cNvSpPr/>
          <p:nvPr/>
        </p:nvSpPr>
        <p:spPr>
          <a:xfrm>
            <a:off x="946464" y="1748631"/>
            <a:ext cx="38973" cy="14529"/>
          </a:xfrm>
          <a:custGeom>
            <a:rect b="b" l="l" r="r" t="t"/>
            <a:pathLst>
              <a:path extrusionOk="0" h="41" w="113">
                <a:moveTo>
                  <a:pt x="112" y="0"/>
                </a:moveTo>
                <a:lnTo>
                  <a:pt x="40" y="0"/>
                </a:lnTo>
                <a:lnTo>
                  <a:pt x="0" y="40"/>
                </a:lnTo>
              </a:path>
            </a:pathLst>
          </a:custGeom>
          <a:noFill/>
          <a:ln cap="flat" cmpd="sng" w="14400">
            <a:solidFill>
              <a:srgbClr val="7F7F7F"/>
            </a:solidFill>
            <a:prstDash val="solid"/>
            <a:round/>
            <a:headEnd len="med" w="med" type="none"/>
            <a:tailEnd len="med" w="med" type="none"/>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4800">
              <a:solidFill>
                <a:srgbClr val="616161"/>
              </a:solidFill>
              <a:latin typeface="Calibri"/>
              <a:ea typeface="Calibri"/>
              <a:cs typeface="Calibri"/>
              <a:sym typeface="Calibri"/>
            </a:endParaRPr>
          </a:p>
        </p:txBody>
      </p:sp>
      <p:cxnSp>
        <p:nvCxnSpPr>
          <p:cNvPr id="2555" name="Google Shape;2555;p190"/>
          <p:cNvCxnSpPr/>
          <p:nvPr/>
        </p:nvCxnSpPr>
        <p:spPr>
          <a:xfrm flipH="1">
            <a:off x="888284" y="1798674"/>
            <a:ext cx="29700" cy="35700"/>
          </a:xfrm>
          <a:prstGeom prst="straightConnector1">
            <a:avLst/>
          </a:prstGeom>
          <a:noFill/>
          <a:ln cap="flat" cmpd="sng" w="14400">
            <a:solidFill>
              <a:srgbClr val="7F7F7F"/>
            </a:solidFill>
            <a:prstDash val="solid"/>
            <a:round/>
            <a:headEnd len="med" w="med" type="none"/>
            <a:tailEnd len="med" w="med" type="none"/>
          </a:ln>
        </p:spPr>
      </p:cxnSp>
      <p:cxnSp>
        <p:nvCxnSpPr>
          <p:cNvPr id="2556" name="Google Shape;2556;p190"/>
          <p:cNvCxnSpPr/>
          <p:nvPr/>
        </p:nvCxnSpPr>
        <p:spPr>
          <a:xfrm>
            <a:off x="1794174" y="2587944"/>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57" name="Google Shape;2557;p190"/>
          <p:cNvCxnSpPr/>
          <p:nvPr/>
        </p:nvCxnSpPr>
        <p:spPr>
          <a:xfrm>
            <a:off x="1881114" y="2587944"/>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58" name="Google Shape;2558;p190"/>
          <p:cNvCxnSpPr/>
          <p:nvPr/>
        </p:nvCxnSpPr>
        <p:spPr>
          <a:xfrm>
            <a:off x="1966557" y="2587944"/>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59" name="Google Shape;2559;p190"/>
          <p:cNvCxnSpPr/>
          <p:nvPr/>
        </p:nvCxnSpPr>
        <p:spPr>
          <a:xfrm>
            <a:off x="2053497" y="2587944"/>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60" name="Google Shape;2560;p190"/>
          <p:cNvCxnSpPr/>
          <p:nvPr/>
        </p:nvCxnSpPr>
        <p:spPr>
          <a:xfrm>
            <a:off x="2140438" y="2587944"/>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61" name="Google Shape;2561;p190"/>
          <p:cNvCxnSpPr/>
          <p:nvPr/>
        </p:nvCxnSpPr>
        <p:spPr>
          <a:xfrm>
            <a:off x="2227379" y="2587944"/>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62" name="Google Shape;2562;p190"/>
          <p:cNvCxnSpPr/>
          <p:nvPr/>
        </p:nvCxnSpPr>
        <p:spPr>
          <a:xfrm>
            <a:off x="2314319" y="2587944"/>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63" name="Google Shape;2563;p190"/>
          <p:cNvCxnSpPr/>
          <p:nvPr/>
        </p:nvCxnSpPr>
        <p:spPr>
          <a:xfrm>
            <a:off x="2399761" y="2587944"/>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64" name="Google Shape;2564;p190"/>
          <p:cNvCxnSpPr/>
          <p:nvPr/>
        </p:nvCxnSpPr>
        <p:spPr>
          <a:xfrm>
            <a:off x="2486701" y="2587944"/>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65" name="Google Shape;2565;p190"/>
          <p:cNvCxnSpPr/>
          <p:nvPr/>
        </p:nvCxnSpPr>
        <p:spPr>
          <a:xfrm>
            <a:off x="2573642" y="2587944"/>
            <a:ext cx="24000" cy="1500"/>
          </a:xfrm>
          <a:prstGeom prst="straightConnector1">
            <a:avLst/>
          </a:prstGeom>
          <a:noFill/>
          <a:ln cap="flat" cmpd="sng" w="14400">
            <a:solidFill>
              <a:srgbClr val="7F7F7F"/>
            </a:solidFill>
            <a:prstDash val="solid"/>
            <a:round/>
            <a:headEnd len="med" w="med" type="none"/>
            <a:tailEnd len="med" w="med" type="none"/>
          </a:ln>
        </p:spPr>
      </p:cxnSp>
      <p:cxnSp>
        <p:nvCxnSpPr>
          <p:cNvPr id="2566" name="Google Shape;2566;p190"/>
          <p:cNvCxnSpPr/>
          <p:nvPr/>
        </p:nvCxnSpPr>
        <p:spPr>
          <a:xfrm>
            <a:off x="2072983" y="3553265"/>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67" name="Google Shape;2567;p190"/>
          <p:cNvCxnSpPr/>
          <p:nvPr/>
        </p:nvCxnSpPr>
        <p:spPr>
          <a:xfrm>
            <a:off x="2159924" y="3553265"/>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68" name="Google Shape;2568;p190"/>
          <p:cNvCxnSpPr/>
          <p:nvPr/>
        </p:nvCxnSpPr>
        <p:spPr>
          <a:xfrm>
            <a:off x="2246865" y="3553265"/>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69" name="Google Shape;2569;p190"/>
          <p:cNvCxnSpPr/>
          <p:nvPr/>
        </p:nvCxnSpPr>
        <p:spPr>
          <a:xfrm>
            <a:off x="2332307" y="3553265"/>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70" name="Google Shape;2570;p190"/>
          <p:cNvCxnSpPr/>
          <p:nvPr/>
        </p:nvCxnSpPr>
        <p:spPr>
          <a:xfrm>
            <a:off x="2419248" y="3553265"/>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71" name="Google Shape;2571;p190"/>
          <p:cNvCxnSpPr/>
          <p:nvPr/>
        </p:nvCxnSpPr>
        <p:spPr>
          <a:xfrm>
            <a:off x="2506189" y="3553265"/>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72" name="Google Shape;2572;p190"/>
          <p:cNvCxnSpPr/>
          <p:nvPr/>
        </p:nvCxnSpPr>
        <p:spPr>
          <a:xfrm>
            <a:off x="2593129" y="3553265"/>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73" name="Google Shape;2573;p190"/>
          <p:cNvCxnSpPr/>
          <p:nvPr/>
        </p:nvCxnSpPr>
        <p:spPr>
          <a:xfrm>
            <a:off x="2680070" y="3553265"/>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74" name="Google Shape;2574;p190"/>
          <p:cNvCxnSpPr/>
          <p:nvPr/>
        </p:nvCxnSpPr>
        <p:spPr>
          <a:xfrm>
            <a:off x="2765511" y="3553265"/>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75" name="Google Shape;2575;p190"/>
          <p:cNvCxnSpPr/>
          <p:nvPr/>
        </p:nvCxnSpPr>
        <p:spPr>
          <a:xfrm>
            <a:off x="2852452" y="3553265"/>
            <a:ext cx="22500" cy="1500"/>
          </a:xfrm>
          <a:prstGeom prst="straightConnector1">
            <a:avLst/>
          </a:prstGeom>
          <a:noFill/>
          <a:ln cap="flat" cmpd="sng" w="14400">
            <a:solidFill>
              <a:srgbClr val="7F7F7F"/>
            </a:solidFill>
            <a:prstDash val="solid"/>
            <a:round/>
            <a:headEnd len="med" w="med" type="none"/>
            <a:tailEnd len="med" w="med" type="none"/>
          </a:ln>
        </p:spPr>
      </p:cxnSp>
      <p:cxnSp>
        <p:nvCxnSpPr>
          <p:cNvPr id="2576" name="Google Shape;2576;p190"/>
          <p:cNvCxnSpPr/>
          <p:nvPr/>
        </p:nvCxnSpPr>
        <p:spPr>
          <a:xfrm>
            <a:off x="1794174" y="4473387"/>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77" name="Google Shape;2577;p190"/>
          <p:cNvCxnSpPr/>
          <p:nvPr/>
        </p:nvCxnSpPr>
        <p:spPr>
          <a:xfrm>
            <a:off x="1881114" y="4473387"/>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78" name="Google Shape;2578;p190"/>
          <p:cNvCxnSpPr/>
          <p:nvPr/>
        </p:nvCxnSpPr>
        <p:spPr>
          <a:xfrm>
            <a:off x="1966557" y="4473387"/>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79" name="Google Shape;2579;p190"/>
          <p:cNvCxnSpPr/>
          <p:nvPr/>
        </p:nvCxnSpPr>
        <p:spPr>
          <a:xfrm>
            <a:off x="2053497" y="4473387"/>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80" name="Google Shape;2580;p190"/>
          <p:cNvCxnSpPr/>
          <p:nvPr/>
        </p:nvCxnSpPr>
        <p:spPr>
          <a:xfrm>
            <a:off x="2140438" y="4473387"/>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81" name="Google Shape;2581;p190"/>
          <p:cNvCxnSpPr/>
          <p:nvPr/>
        </p:nvCxnSpPr>
        <p:spPr>
          <a:xfrm>
            <a:off x="2227379" y="4473387"/>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82" name="Google Shape;2582;p190"/>
          <p:cNvCxnSpPr/>
          <p:nvPr/>
        </p:nvCxnSpPr>
        <p:spPr>
          <a:xfrm>
            <a:off x="2314319" y="4473387"/>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83" name="Google Shape;2583;p190"/>
          <p:cNvCxnSpPr/>
          <p:nvPr/>
        </p:nvCxnSpPr>
        <p:spPr>
          <a:xfrm>
            <a:off x="2399761" y="4473387"/>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84" name="Google Shape;2584;p190"/>
          <p:cNvCxnSpPr/>
          <p:nvPr/>
        </p:nvCxnSpPr>
        <p:spPr>
          <a:xfrm>
            <a:off x="2486701" y="4473387"/>
            <a:ext cx="43200" cy="1500"/>
          </a:xfrm>
          <a:prstGeom prst="straightConnector1">
            <a:avLst/>
          </a:prstGeom>
          <a:noFill/>
          <a:ln cap="flat" cmpd="sng" w="14400">
            <a:solidFill>
              <a:srgbClr val="7F7F7F"/>
            </a:solidFill>
            <a:prstDash val="solid"/>
            <a:round/>
            <a:headEnd len="med" w="med" type="none"/>
            <a:tailEnd len="med" w="med" type="none"/>
          </a:ln>
        </p:spPr>
      </p:cxnSp>
      <p:cxnSp>
        <p:nvCxnSpPr>
          <p:cNvPr id="2585" name="Google Shape;2585;p190"/>
          <p:cNvCxnSpPr/>
          <p:nvPr/>
        </p:nvCxnSpPr>
        <p:spPr>
          <a:xfrm>
            <a:off x="2573642" y="4473387"/>
            <a:ext cx="24000" cy="1500"/>
          </a:xfrm>
          <a:prstGeom prst="straightConnector1">
            <a:avLst/>
          </a:prstGeom>
          <a:noFill/>
          <a:ln cap="flat" cmpd="sng" w="14400">
            <a:solidFill>
              <a:srgbClr val="7F7F7F"/>
            </a:solidFill>
            <a:prstDash val="solid"/>
            <a:round/>
            <a:headEnd len="med" w="med" type="none"/>
            <a:tailEnd len="med" w="med" type="none"/>
          </a:ln>
        </p:spPr>
      </p:cxnSp>
      <p:cxnSp>
        <p:nvCxnSpPr>
          <p:cNvPr id="2586" name="Google Shape;2586;p190"/>
          <p:cNvCxnSpPr/>
          <p:nvPr/>
        </p:nvCxnSpPr>
        <p:spPr>
          <a:xfrm flipH="1">
            <a:off x="1711512" y="5356284"/>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87" name="Google Shape;2587;p190"/>
          <p:cNvCxnSpPr/>
          <p:nvPr/>
        </p:nvCxnSpPr>
        <p:spPr>
          <a:xfrm flipH="1">
            <a:off x="1624571" y="5356284"/>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88" name="Google Shape;2588;p190"/>
          <p:cNvCxnSpPr/>
          <p:nvPr/>
        </p:nvCxnSpPr>
        <p:spPr>
          <a:xfrm flipH="1">
            <a:off x="1539129" y="5356284"/>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89" name="Google Shape;2589;p190"/>
          <p:cNvCxnSpPr/>
          <p:nvPr/>
        </p:nvCxnSpPr>
        <p:spPr>
          <a:xfrm flipH="1">
            <a:off x="1452188" y="5356284"/>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90" name="Google Shape;2590;p190"/>
          <p:cNvCxnSpPr/>
          <p:nvPr/>
        </p:nvCxnSpPr>
        <p:spPr>
          <a:xfrm flipH="1">
            <a:off x="1365247" y="5356284"/>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91" name="Google Shape;2591;p190"/>
          <p:cNvCxnSpPr/>
          <p:nvPr/>
        </p:nvCxnSpPr>
        <p:spPr>
          <a:xfrm flipH="1">
            <a:off x="1278307" y="5356284"/>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92" name="Google Shape;2592;p190"/>
          <p:cNvCxnSpPr/>
          <p:nvPr/>
        </p:nvCxnSpPr>
        <p:spPr>
          <a:xfrm flipH="1">
            <a:off x="1191366" y="5356284"/>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93" name="Google Shape;2593;p190"/>
          <p:cNvCxnSpPr/>
          <p:nvPr/>
        </p:nvCxnSpPr>
        <p:spPr>
          <a:xfrm flipH="1">
            <a:off x="1105925" y="5356284"/>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594" name="Google Shape;2594;p190"/>
          <p:cNvCxnSpPr/>
          <p:nvPr/>
        </p:nvCxnSpPr>
        <p:spPr>
          <a:xfrm flipH="1">
            <a:off x="1018984" y="5356284"/>
            <a:ext cx="45900" cy="1500"/>
          </a:xfrm>
          <a:prstGeom prst="straightConnector1">
            <a:avLst/>
          </a:prstGeom>
          <a:noFill/>
          <a:ln cap="flat" cmpd="sng" w="14400">
            <a:solidFill>
              <a:srgbClr val="7F7F7F"/>
            </a:solidFill>
            <a:prstDash val="solid"/>
            <a:round/>
            <a:headEnd len="med" w="med" type="none"/>
            <a:tailEnd len="med" w="med" type="none"/>
          </a:ln>
        </p:spPr>
      </p:cxnSp>
      <p:sp>
        <p:nvSpPr>
          <p:cNvPr id="2595" name="Google Shape;2595;p190"/>
          <p:cNvSpPr/>
          <p:nvPr/>
        </p:nvSpPr>
        <p:spPr>
          <a:xfrm>
            <a:off x="943466" y="5338527"/>
            <a:ext cx="32978" cy="17757"/>
          </a:xfrm>
          <a:custGeom>
            <a:rect b="b" l="l" r="r" t="t"/>
            <a:pathLst>
              <a:path extrusionOk="0" h="49" w="97">
                <a:moveTo>
                  <a:pt x="96" y="48"/>
                </a:moveTo>
                <a:lnTo>
                  <a:pt x="32" y="48"/>
                </a:lnTo>
                <a:lnTo>
                  <a:pt x="0" y="0"/>
                </a:lnTo>
              </a:path>
            </a:pathLst>
          </a:custGeom>
          <a:noFill/>
          <a:ln cap="flat" cmpd="sng" w="14400">
            <a:solidFill>
              <a:srgbClr val="7F7F7F"/>
            </a:solidFill>
            <a:prstDash val="solid"/>
            <a:round/>
            <a:headEnd len="med" w="med" type="none"/>
            <a:tailEnd len="med" w="med" type="none"/>
          </a:ln>
        </p:spPr>
        <p:txBody>
          <a:bodyPr anchorCtr="0" anchor="t" bIns="60925" lIns="121875" spcFirstLastPara="1" rIns="121875" wrap="square" tIns="60925">
            <a:noAutofit/>
          </a:bodyPr>
          <a:lstStyle/>
          <a:p>
            <a:pPr indent="0" lvl="0" marL="0" marR="0" rtl="0" algn="l">
              <a:spcBef>
                <a:spcPts val="0"/>
              </a:spcBef>
              <a:spcAft>
                <a:spcPts val="0"/>
              </a:spcAft>
              <a:buNone/>
            </a:pPr>
            <a:r>
              <a:t/>
            </a:r>
            <a:endParaRPr sz="4800">
              <a:solidFill>
                <a:srgbClr val="616161"/>
              </a:solidFill>
              <a:latin typeface="Calibri"/>
              <a:ea typeface="Calibri"/>
              <a:cs typeface="Calibri"/>
              <a:sym typeface="Calibri"/>
            </a:endParaRPr>
          </a:p>
        </p:txBody>
      </p:sp>
      <p:cxnSp>
        <p:nvCxnSpPr>
          <p:cNvPr id="2596" name="Google Shape;2596;p190"/>
          <p:cNvCxnSpPr/>
          <p:nvPr/>
        </p:nvCxnSpPr>
        <p:spPr>
          <a:xfrm rot="10800000">
            <a:off x="897280" y="5256285"/>
            <a:ext cx="26700" cy="43500"/>
          </a:xfrm>
          <a:prstGeom prst="straightConnector1">
            <a:avLst/>
          </a:prstGeom>
          <a:noFill/>
          <a:ln cap="flat" cmpd="sng" w="14400">
            <a:solidFill>
              <a:srgbClr val="7F7F7F"/>
            </a:solidFill>
            <a:prstDash val="solid"/>
            <a:round/>
            <a:headEnd len="med" w="med" type="none"/>
            <a:tailEnd len="med" w="med" type="none"/>
          </a:ln>
        </p:spPr>
      </p:cxnSp>
      <p:sp>
        <p:nvSpPr>
          <p:cNvPr id="2597" name="Google Shape;2597;p190"/>
          <p:cNvSpPr/>
          <p:nvPr/>
        </p:nvSpPr>
        <p:spPr>
          <a:xfrm>
            <a:off x="1941430" y="1469367"/>
            <a:ext cx="596594" cy="556915"/>
          </a:xfrm>
          <a:custGeom>
            <a:rect b="b" l="l" r="r" t="t"/>
            <a:pathLst>
              <a:path extrusionOk="0" h="1522" w="1753">
                <a:moveTo>
                  <a:pt x="1314" y="0"/>
                </a:moveTo>
                <a:lnTo>
                  <a:pt x="438" y="0"/>
                </a:lnTo>
                <a:lnTo>
                  <a:pt x="0" y="764"/>
                </a:lnTo>
                <a:lnTo>
                  <a:pt x="438" y="1521"/>
                </a:lnTo>
                <a:lnTo>
                  <a:pt x="1314" y="1521"/>
                </a:lnTo>
                <a:lnTo>
                  <a:pt x="1752" y="764"/>
                </a:lnTo>
                <a:lnTo>
                  <a:pt x="1314" y="0"/>
                </a:lnTo>
              </a:path>
            </a:pathLst>
          </a:custGeom>
          <a:solidFill>
            <a:srgbClr val="FF6952"/>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rPr b="1" lang="en" sz="3700">
                <a:solidFill>
                  <a:schemeClr val="lt1"/>
                </a:solidFill>
                <a:latin typeface="DM Sans"/>
                <a:ea typeface="DM Sans"/>
                <a:cs typeface="DM Sans"/>
                <a:sym typeface="DM Sans"/>
              </a:rPr>
              <a:t>1</a:t>
            </a:r>
            <a:endParaRPr b="1" sz="3700">
              <a:solidFill>
                <a:schemeClr val="lt1"/>
              </a:solidFill>
              <a:latin typeface="DM Sans"/>
              <a:ea typeface="DM Sans"/>
              <a:cs typeface="DM Sans"/>
              <a:sym typeface="DM Sans"/>
            </a:endParaRPr>
          </a:p>
        </p:txBody>
      </p:sp>
      <p:sp>
        <p:nvSpPr>
          <p:cNvPr id="2598" name="Google Shape;2598;p190"/>
          <p:cNvSpPr/>
          <p:nvPr/>
        </p:nvSpPr>
        <p:spPr>
          <a:xfrm>
            <a:off x="1941430" y="5056142"/>
            <a:ext cx="596594" cy="556915"/>
          </a:xfrm>
          <a:custGeom>
            <a:rect b="b" l="l" r="r" t="t"/>
            <a:pathLst>
              <a:path extrusionOk="0" h="1522" w="1753">
                <a:moveTo>
                  <a:pt x="1314" y="0"/>
                </a:moveTo>
                <a:lnTo>
                  <a:pt x="438" y="0"/>
                </a:lnTo>
                <a:lnTo>
                  <a:pt x="0" y="764"/>
                </a:lnTo>
                <a:lnTo>
                  <a:pt x="438" y="1521"/>
                </a:lnTo>
                <a:lnTo>
                  <a:pt x="1314" y="1521"/>
                </a:lnTo>
                <a:lnTo>
                  <a:pt x="1752" y="764"/>
                </a:lnTo>
                <a:lnTo>
                  <a:pt x="1314" y="0"/>
                </a:lnTo>
              </a:path>
            </a:pathLst>
          </a:custGeom>
          <a:solidFill>
            <a:schemeClr val="accent5"/>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rPr b="1" lang="en" sz="3700">
                <a:solidFill>
                  <a:schemeClr val="lt1"/>
                </a:solidFill>
                <a:latin typeface="DM Sans"/>
                <a:ea typeface="DM Sans"/>
                <a:cs typeface="DM Sans"/>
                <a:sym typeface="DM Sans"/>
              </a:rPr>
              <a:t>5</a:t>
            </a:r>
            <a:endParaRPr b="1" sz="3700">
              <a:solidFill>
                <a:schemeClr val="lt1"/>
              </a:solidFill>
              <a:latin typeface="DM Sans"/>
              <a:ea typeface="DM Sans"/>
              <a:cs typeface="DM Sans"/>
              <a:sym typeface="DM Sans"/>
            </a:endParaRPr>
          </a:p>
        </p:txBody>
      </p:sp>
      <p:sp>
        <p:nvSpPr>
          <p:cNvPr id="2599" name="Google Shape;2599;p190"/>
          <p:cNvSpPr/>
          <p:nvPr/>
        </p:nvSpPr>
        <p:spPr>
          <a:xfrm>
            <a:off x="2562006" y="2321286"/>
            <a:ext cx="597260" cy="556915"/>
          </a:xfrm>
          <a:custGeom>
            <a:rect b="b" l="l" r="r" t="t"/>
            <a:pathLst>
              <a:path extrusionOk="0" h="1522" w="1753">
                <a:moveTo>
                  <a:pt x="1314" y="0"/>
                </a:moveTo>
                <a:lnTo>
                  <a:pt x="438" y="0"/>
                </a:lnTo>
                <a:lnTo>
                  <a:pt x="0" y="757"/>
                </a:lnTo>
                <a:lnTo>
                  <a:pt x="438" y="1521"/>
                </a:lnTo>
                <a:lnTo>
                  <a:pt x="1314" y="1521"/>
                </a:lnTo>
                <a:lnTo>
                  <a:pt x="1752" y="757"/>
                </a:lnTo>
                <a:lnTo>
                  <a:pt x="1314" y="0"/>
                </a:lnTo>
              </a:path>
            </a:pathLst>
          </a:custGeom>
          <a:solidFill>
            <a:schemeClr val="accent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rPr b="1" lang="en" sz="3700">
                <a:solidFill>
                  <a:schemeClr val="lt1"/>
                </a:solidFill>
                <a:latin typeface="DM Sans"/>
                <a:ea typeface="DM Sans"/>
                <a:cs typeface="DM Sans"/>
                <a:sym typeface="DM Sans"/>
              </a:rPr>
              <a:t>2</a:t>
            </a:r>
            <a:endParaRPr b="1" sz="3700">
              <a:solidFill>
                <a:schemeClr val="lt1"/>
              </a:solidFill>
              <a:latin typeface="DM Sans"/>
              <a:ea typeface="DM Sans"/>
              <a:cs typeface="DM Sans"/>
              <a:sym typeface="DM Sans"/>
            </a:endParaRPr>
          </a:p>
        </p:txBody>
      </p:sp>
      <p:sp>
        <p:nvSpPr>
          <p:cNvPr id="2600" name="Google Shape;2600;p190"/>
          <p:cNvSpPr/>
          <p:nvPr/>
        </p:nvSpPr>
        <p:spPr>
          <a:xfrm>
            <a:off x="2562006" y="4207452"/>
            <a:ext cx="596594" cy="553685"/>
          </a:xfrm>
          <a:custGeom>
            <a:rect b="b" l="l" r="r" t="t"/>
            <a:pathLst>
              <a:path extrusionOk="0" h="1514" w="1753">
                <a:moveTo>
                  <a:pt x="1314" y="0"/>
                </a:moveTo>
                <a:lnTo>
                  <a:pt x="438" y="0"/>
                </a:lnTo>
                <a:lnTo>
                  <a:pt x="0" y="756"/>
                </a:lnTo>
                <a:lnTo>
                  <a:pt x="438" y="1513"/>
                </a:lnTo>
                <a:lnTo>
                  <a:pt x="1314" y="1513"/>
                </a:lnTo>
                <a:lnTo>
                  <a:pt x="1752" y="756"/>
                </a:lnTo>
                <a:lnTo>
                  <a:pt x="1314" y="0"/>
                </a:lnTo>
              </a:path>
            </a:pathLst>
          </a:custGeom>
          <a:solidFill>
            <a:srgbClr val="70C4AB"/>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rPr b="1" lang="en" sz="3700">
                <a:solidFill>
                  <a:schemeClr val="lt1"/>
                </a:solidFill>
                <a:latin typeface="DM Sans"/>
                <a:ea typeface="DM Sans"/>
                <a:cs typeface="DM Sans"/>
                <a:sym typeface="DM Sans"/>
              </a:rPr>
              <a:t>4</a:t>
            </a:r>
            <a:endParaRPr b="1" sz="3700">
              <a:solidFill>
                <a:schemeClr val="lt1"/>
              </a:solidFill>
              <a:latin typeface="DM Sans"/>
              <a:ea typeface="DM Sans"/>
              <a:cs typeface="DM Sans"/>
              <a:sym typeface="DM Sans"/>
            </a:endParaRPr>
          </a:p>
        </p:txBody>
      </p:sp>
      <p:sp>
        <p:nvSpPr>
          <p:cNvPr id="2601" name="Google Shape;2601;p190"/>
          <p:cNvSpPr/>
          <p:nvPr/>
        </p:nvSpPr>
        <p:spPr>
          <a:xfrm>
            <a:off x="2828824" y="3274805"/>
            <a:ext cx="598084" cy="556918"/>
          </a:xfrm>
          <a:custGeom>
            <a:rect b="b" l="l" r="r" t="t"/>
            <a:pathLst>
              <a:path extrusionOk="0" h="1521" w="1761">
                <a:moveTo>
                  <a:pt x="1322" y="0"/>
                </a:moveTo>
                <a:lnTo>
                  <a:pt x="438" y="0"/>
                </a:lnTo>
                <a:lnTo>
                  <a:pt x="0" y="764"/>
                </a:lnTo>
                <a:lnTo>
                  <a:pt x="438" y="1520"/>
                </a:lnTo>
                <a:lnTo>
                  <a:pt x="1322" y="1520"/>
                </a:lnTo>
                <a:lnTo>
                  <a:pt x="1760" y="764"/>
                </a:lnTo>
                <a:lnTo>
                  <a:pt x="1322" y="0"/>
                </a:lnTo>
              </a:path>
            </a:pathLst>
          </a:custGeom>
          <a:solidFill>
            <a:schemeClr val="accent4"/>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rPr b="1" lang="en" sz="3700">
                <a:solidFill>
                  <a:schemeClr val="lt1"/>
                </a:solidFill>
                <a:latin typeface="DM Sans"/>
                <a:ea typeface="DM Sans"/>
                <a:cs typeface="DM Sans"/>
                <a:sym typeface="DM Sans"/>
              </a:rPr>
              <a:t>3</a:t>
            </a:r>
            <a:endParaRPr b="1" sz="3700">
              <a:solidFill>
                <a:schemeClr val="lt1"/>
              </a:solidFill>
              <a:latin typeface="DM Sans"/>
              <a:ea typeface="DM Sans"/>
              <a:cs typeface="DM Sans"/>
              <a:sym typeface="DM Sans"/>
            </a:endParaRPr>
          </a:p>
        </p:txBody>
      </p:sp>
      <p:sp>
        <p:nvSpPr>
          <p:cNvPr id="2602" name="Google Shape;2602;p190"/>
          <p:cNvSpPr txBox="1"/>
          <p:nvPr/>
        </p:nvSpPr>
        <p:spPr>
          <a:xfrm>
            <a:off x="2558949" y="1371344"/>
            <a:ext cx="9181200" cy="7863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600">
                <a:latin typeface="DM Sans"/>
                <a:ea typeface="DM Sans"/>
                <a:cs typeface="DM Sans"/>
                <a:sym typeface="DM Sans"/>
              </a:rPr>
              <a:t>Understand which processes are critical to the business and have to run in disaster recovery.</a:t>
            </a:r>
            <a:endParaRPr sz="1600">
              <a:latin typeface="DM Sans"/>
              <a:ea typeface="DM Sans"/>
              <a:cs typeface="DM Sans"/>
              <a:sym typeface="DM Sans"/>
            </a:endParaRPr>
          </a:p>
        </p:txBody>
      </p:sp>
      <p:sp>
        <p:nvSpPr>
          <p:cNvPr id="2603" name="Google Shape;2603;p190"/>
          <p:cNvSpPr txBox="1"/>
          <p:nvPr/>
        </p:nvSpPr>
        <p:spPr>
          <a:xfrm>
            <a:off x="3186592" y="2209067"/>
            <a:ext cx="8546400" cy="7923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600">
                <a:latin typeface="DM Sans"/>
                <a:ea typeface="DM Sans"/>
                <a:cs typeface="DM Sans"/>
                <a:sym typeface="DM Sans"/>
              </a:rPr>
              <a:t>Clearly identify which services are involved, which data is being processed, what the data flow is and where it is stored</a:t>
            </a:r>
            <a:endParaRPr sz="1600">
              <a:latin typeface="DM Sans"/>
              <a:ea typeface="DM Sans"/>
              <a:cs typeface="DM Sans"/>
              <a:sym typeface="DM Sans"/>
            </a:endParaRPr>
          </a:p>
        </p:txBody>
      </p:sp>
      <p:sp>
        <p:nvSpPr>
          <p:cNvPr id="2604" name="Google Shape;2604;p190"/>
          <p:cNvSpPr txBox="1"/>
          <p:nvPr/>
        </p:nvSpPr>
        <p:spPr>
          <a:xfrm>
            <a:off x="3478353" y="3147433"/>
            <a:ext cx="6591900" cy="7923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600">
                <a:latin typeface="DM Sans"/>
                <a:ea typeface="DM Sans"/>
                <a:cs typeface="DM Sans"/>
                <a:sym typeface="DM Sans"/>
              </a:rPr>
              <a:t>Isolate the services and data as much as possible.</a:t>
            </a:r>
            <a:endParaRPr sz="1600">
              <a:latin typeface="DM Sans"/>
              <a:ea typeface="DM Sans"/>
              <a:cs typeface="DM Sans"/>
              <a:sym typeface="DM Sans"/>
            </a:endParaRPr>
          </a:p>
        </p:txBody>
      </p:sp>
      <p:sp>
        <p:nvSpPr>
          <p:cNvPr id="2605" name="Google Shape;2605;p190"/>
          <p:cNvSpPr txBox="1"/>
          <p:nvPr/>
        </p:nvSpPr>
        <p:spPr>
          <a:xfrm>
            <a:off x="3186592" y="4067533"/>
            <a:ext cx="8546400" cy="7923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600">
                <a:latin typeface="DM Sans"/>
                <a:ea typeface="DM Sans"/>
                <a:cs typeface="DM Sans"/>
                <a:sym typeface="DM Sans"/>
              </a:rPr>
              <a:t>It is the customer’s responsibility to maintain integrity between primary and secondary deployments for other objects that are not stored in the Databricks Control Plane.</a:t>
            </a:r>
            <a:endParaRPr sz="1600">
              <a:latin typeface="DM Sans"/>
              <a:ea typeface="DM Sans"/>
              <a:cs typeface="DM Sans"/>
              <a:sym typeface="DM Sans"/>
            </a:endParaRPr>
          </a:p>
        </p:txBody>
      </p:sp>
      <p:sp>
        <p:nvSpPr>
          <p:cNvPr id="2606" name="Google Shape;2606;p190"/>
          <p:cNvSpPr txBox="1"/>
          <p:nvPr/>
        </p:nvSpPr>
        <p:spPr>
          <a:xfrm>
            <a:off x="2551518" y="4933140"/>
            <a:ext cx="9181200" cy="792300"/>
          </a:xfrm>
          <a:prstGeom prst="rect">
            <a:avLst/>
          </a:prstGeom>
          <a:noFill/>
          <a:ln>
            <a:noFill/>
          </a:ln>
        </p:spPr>
        <p:txBody>
          <a:bodyPr anchorCtr="0" anchor="ctr" bIns="121875" lIns="121875" spcFirstLastPara="1" rIns="121875" wrap="square" tIns="121875">
            <a:noAutofit/>
          </a:bodyPr>
          <a:lstStyle/>
          <a:p>
            <a:pPr indent="0" lvl="0" marL="0" rtl="0" algn="l">
              <a:lnSpc>
                <a:spcPct val="115000"/>
              </a:lnSpc>
              <a:spcBef>
                <a:spcPts val="0"/>
              </a:spcBef>
              <a:spcAft>
                <a:spcPts val="0"/>
              </a:spcAft>
              <a:buNone/>
            </a:pPr>
            <a:r>
              <a:rPr lang="en" sz="1600">
                <a:latin typeface="DM Sans"/>
                <a:ea typeface="DM Sans"/>
                <a:cs typeface="DM Sans"/>
                <a:sym typeface="DM Sans"/>
              </a:rPr>
              <a:t>Delta Deep Clone should be used for replication of data to the disaster recovery regions. For non-Delta data sources, it is recommended to </a:t>
            </a:r>
            <a:r>
              <a:rPr lang="en" sz="1600">
                <a:latin typeface="DM Sans"/>
                <a:ea typeface="DM Sans"/>
                <a:cs typeface="DM Sans"/>
                <a:sym typeface="DM Sans"/>
              </a:rPr>
              <a:t>use</a:t>
            </a:r>
            <a:r>
              <a:rPr lang="en" sz="1600">
                <a:latin typeface="DM Sans"/>
                <a:ea typeface="DM Sans"/>
                <a:cs typeface="DM Sans"/>
                <a:sym typeface="DM Sans"/>
              </a:rPr>
              <a:t> native CSP tools for replication.</a:t>
            </a:r>
            <a:endParaRPr sz="1600">
              <a:latin typeface="DM Sans"/>
              <a:ea typeface="DM Sans"/>
              <a:cs typeface="DM Sans"/>
              <a:sym typeface="DM Sans"/>
            </a:endParaRPr>
          </a:p>
        </p:txBody>
      </p:sp>
      <p:cxnSp>
        <p:nvCxnSpPr>
          <p:cNvPr id="2607" name="Google Shape;2607;p190"/>
          <p:cNvCxnSpPr/>
          <p:nvPr/>
        </p:nvCxnSpPr>
        <p:spPr>
          <a:xfrm flipH="1">
            <a:off x="1806334" y="174863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608" name="Google Shape;2608;p190"/>
          <p:cNvCxnSpPr/>
          <p:nvPr/>
        </p:nvCxnSpPr>
        <p:spPr>
          <a:xfrm flipH="1">
            <a:off x="1924042" y="174863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609" name="Google Shape;2609;p190"/>
          <p:cNvCxnSpPr/>
          <p:nvPr/>
        </p:nvCxnSpPr>
        <p:spPr>
          <a:xfrm flipH="1">
            <a:off x="1837101" y="174863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610" name="Google Shape;2610;p190"/>
          <p:cNvCxnSpPr/>
          <p:nvPr/>
        </p:nvCxnSpPr>
        <p:spPr>
          <a:xfrm flipH="1">
            <a:off x="1902404" y="5353051"/>
            <a:ext cx="45900" cy="1500"/>
          </a:xfrm>
          <a:prstGeom prst="straightConnector1">
            <a:avLst/>
          </a:prstGeom>
          <a:noFill/>
          <a:ln cap="flat" cmpd="sng" w="14400">
            <a:solidFill>
              <a:srgbClr val="7F7F7F"/>
            </a:solidFill>
            <a:prstDash val="solid"/>
            <a:round/>
            <a:headEnd len="med" w="med" type="none"/>
            <a:tailEnd len="med" w="med" type="none"/>
          </a:ln>
        </p:spPr>
      </p:cxnSp>
      <p:cxnSp>
        <p:nvCxnSpPr>
          <p:cNvPr id="2611" name="Google Shape;2611;p190"/>
          <p:cNvCxnSpPr/>
          <p:nvPr/>
        </p:nvCxnSpPr>
        <p:spPr>
          <a:xfrm flipH="1">
            <a:off x="1805027" y="5353051"/>
            <a:ext cx="45900" cy="1500"/>
          </a:xfrm>
          <a:prstGeom prst="straightConnector1">
            <a:avLst/>
          </a:prstGeom>
          <a:noFill/>
          <a:ln cap="flat" cmpd="sng" w="14400">
            <a:solidFill>
              <a:srgbClr val="7F7F7F"/>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191"/>
          <p:cNvSpPr txBox="1"/>
          <p:nvPr>
            <p:ph idx="4294967295" type="title"/>
          </p:nvPr>
        </p:nvSpPr>
        <p:spPr>
          <a:xfrm>
            <a:off x="460867" y="365127"/>
            <a:ext cx="11257200" cy="992100"/>
          </a:xfrm>
          <a:prstGeom prst="rect">
            <a:avLst/>
          </a:prstGeom>
          <a:noFill/>
          <a:ln>
            <a:noFill/>
          </a:ln>
        </p:spPr>
        <p:txBody>
          <a:bodyPr anchorCtr="0" anchor="ctr" bIns="60925" lIns="0" spcFirstLastPara="1" rIns="0" wrap="square" tIns="60925">
            <a:noAutofit/>
          </a:bodyPr>
          <a:lstStyle/>
          <a:p>
            <a:pPr indent="0" lvl="0" marL="0" rtl="0" algn="l">
              <a:lnSpc>
                <a:spcPct val="90000"/>
              </a:lnSpc>
              <a:spcBef>
                <a:spcPts val="0"/>
              </a:spcBef>
              <a:spcAft>
                <a:spcPts val="0"/>
              </a:spcAft>
              <a:buClr>
                <a:schemeClr val="lt1"/>
              </a:buClr>
              <a:buSzPts val="4800"/>
              <a:buFont typeface="Barlow"/>
              <a:buNone/>
            </a:pPr>
            <a:r>
              <a:rPr lang="en"/>
              <a:t>Geo-Redundant Replication vs Deep Clone</a:t>
            </a:r>
            <a:endParaRPr/>
          </a:p>
        </p:txBody>
      </p:sp>
      <p:pic>
        <p:nvPicPr>
          <p:cNvPr id="2618" name="Google Shape;2618;p191"/>
          <p:cNvPicPr preferRelativeResize="0"/>
          <p:nvPr/>
        </p:nvPicPr>
        <p:blipFill>
          <a:blip r:embed="rId3">
            <a:alphaModFix/>
          </a:blip>
          <a:stretch>
            <a:fillRect/>
          </a:stretch>
        </p:blipFill>
        <p:spPr>
          <a:xfrm>
            <a:off x="5300274" y="1790833"/>
            <a:ext cx="5651315" cy="2087345"/>
          </a:xfrm>
          <a:prstGeom prst="rect">
            <a:avLst/>
          </a:prstGeom>
          <a:noFill/>
          <a:ln>
            <a:noFill/>
          </a:ln>
        </p:spPr>
      </p:pic>
      <p:pic>
        <p:nvPicPr>
          <p:cNvPr id="2619" name="Google Shape;2619;p191"/>
          <p:cNvPicPr preferRelativeResize="0"/>
          <p:nvPr/>
        </p:nvPicPr>
        <p:blipFill>
          <a:blip r:embed="rId4">
            <a:alphaModFix/>
          </a:blip>
          <a:stretch>
            <a:fillRect/>
          </a:stretch>
        </p:blipFill>
        <p:spPr>
          <a:xfrm>
            <a:off x="6112171" y="4045700"/>
            <a:ext cx="5651318" cy="2085275"/>
          </a:xfrm>
          <a:prstGeom prst="rect">
            <a:avLst/>
          </a:prstGeom>
          <a:noFill/>
          <a:ln>
            <a:noFill/>
          </a:ln>
        </p:spPr>
      </p:pic>
      <p:sp>
        <p:nvSpPr>
          <p:cNvPr id="2620" name="Google Shape;2620;p191"/>
          <p:cNvSpPr txBox="1"/>
          <p:nvPr/>
        </p:nvSpPr>
        <p:spPr>
          <a:xfrm>
            <a:off x="460851" y="1790833"/>
            <a:ext cx="4620900" cy="2001000"/>
          </a:xfrm>
          <a:prstGeom prst="rect">
            <a:avLst/>
          </a:prstGeom>
          <a:noFill/>
          <a:ln>
            <a:noFill/>
          </a:ln>
        </p:spPr>
        <p:txBody>
          <a:bodyPr anchorCtr="0" anchor="t" bIns="121875" lIns="121875" spcFirstLastPara="1" rIns="121875" wrap="square" tIns="121875">
            <a:spAutoFit/>
          </a:bodyPr>
          <a:lstStyle/>
          <a:p>
            <a:pPr indent="-425450" lvl="0" marL="609600" rtl="0" algn="l">
              <a:spcBef>
                <a:spcPts val="0"/>
              </a:spcBef>
              <a:spcAft>
                <a:spcPts val="0"/>
              </a:spcAft>
              <a:buClr>
                <a:schemeClr val="accent2"/>
              </a:buClr>
              <a:buSzPts val="1900"/>
              <a:buFont typeface="DM Sans"/>
              <a:buChar char="●"/>
            </a:pPr>
            <a:r>
              <a:rPr lang="en" sz="1900">
                <a:latin typeface="DM Sans"/>
                <a:ea typeface="DM Sans"/>
                <a:cs typeface="DM Sans"/>
                <a:sym typeface="DM Sans"/>
              </a:rPr>
              <a:t>Inconsistent data after ETL Job Run N</a:t>
            </a:r>
            <a:endParaRPr sz="1900">
              <a:latin typeface="DM Sans"/>
              <a:ea typeface="DM Sans"/>
              <a:cs typeface="DM Sans"/>
              <a:sym typeface="DM Sans"/>
            </a:endParaRPr>
          </a:p>
          <a:p>
            <a:pPr indent="-425450" lvl="0" marL="609600" rtl="0" algn="l">
              <a:spcBef>
                <a:spcPts val="0"/>
              </a:spcBef>
              <a:spcAft>
                <a:spcPts val="0"/>
              </a:spcAft>
              <a:buClr>
                <a:schemeClr val="accent2"/>
              </a:buClr>
              <a:buSzPts val="1900"/>
              <a:buFont typeface="DM Sans"/>
              <a:buChar char="●"/>
            </a:pPr>
            <a:r>
              <a:rPr lang="en" sz="1900">
                <a:latin typeface="DM Sans"/>
                <a:ea typeface="DM Sans"/>
                <a:cs typeface="DM Sans"/>
                <a:sym typeface="DM Sans"/>
              </a:rPr>
              <a:t>All Delta files will not arrive in the same Replication Run</a:t>
            </a:r>
            <a:endParaRPr sz="1900">
              <a:latin typeface="DM Sans"/>
              <a:ea typeface="DM Sans"/>
              <a:cs typeface="DM Sans"/>
              <a:sym typeface="DM Sans"/>
            </a:endParaRPr>
          </a:p>
          <a:p>
            <a:pPr indent="-425450" lvl="0" marL="609600" rtl="0" algn="l">
              <a:spcBef>
                <a:spcPts val="0"/>
              </a:spcBef>
              <a:spcAft>
                <a:spcPts val="0"/>
              </a:spcAft>
              <a:buClr>
                <a:schemeClr val="accent2"/>
              </a:buClr>
              <a:buSzPts val="1900"/>
              <a:buFont typeface="DM Sans"/>
              <a:buChar char="●"/>
            </a:pPr>
            <a:r>
              <a:rPr lang="en" sz="1900">
                <a:latin typeface="DM Sans"/>
                <a:ea typeface="DM Sans"/>
                <a:cs typeface="DM Sans"/>
                <a:sym typeface="DM Sans"/>
              </a:rPr>
              <a:t>Additional effort to ensure data quality</a:t>
            </a:r>
            <a:endParaRPr sz="1900">
              <a:latin typeface="DM Sans"/>
              <a:ea typeface="DM Sans"/>
              <a:cs typeface="DM Sans"/>
              <a:sym typeface="DM Sans"/>
            </a:endParaRPr>
          </a:p>
        </p:txBody>
      </p:sp>
      <p:sp>
        <p:nvSpPr>
          <p:cNvPr id="2621" name="Google Shape;2621;p191"/>
          <p:cNvSpPr txBox="1"/>
          <p:nvPr/>
        </p:nvSpPr>
        <p:spPr>
          <a:xfrm>
            <a:off x="1254886" y="4045700"/>
            <a:ext cx="4534800" cy="2001000"/>
          </a:xfrm>
          <a:prstGeom prst="rect">
            <a:avLst/>
          </a:prstGeom>
          <a:noFill/>
          <a:ln>
            <a:noFill/>
          </a:ln>
        </p:spPr>
        <p:txBody>
          <a:bodyPr anchorCtr="0" anchor="t" bIns="121875" lIns="121875" spcFirstLastPara="1" rIns="121875" wrap="square" tIns="121875">
            <a:spAutoFit/>
          </a:bodyPr>
          <a:lstStyle/>
          <a:p>
            <a:pPr indent="-425450" lvl="0" marL="609600" rtl="0" algn="l">
              <a:spcBef>
                <a:spcPts val="0"/>
              </a:spcBef>
              <a:spcAft>
                <a:spcPts val="0"/>
              </a:spcAft>
              <a:buClr>
                <a:schemeClr val="accent2"/>
              </a:buClr>
              <a:buSzPts val="1900"/>
              <a:buFont typeface="DM Sans"/>
              <a:buChar char="●"/>
            </a:pPr>
            <a:r>
              <a:rPr lang="en" sz="1900">
                <a:latin typeface="DM Sans"/>
                <a:ea typeface="DM Sans"/>
                <a:cs typeface="DM Sans"/>
                <a:sym typeface="DM Sans"/>
              </a:rPr>
              <a:t>More granular control over replication</a:t>
            </a:r>
            <a:endParaRPr sz="1900">
              <a:latin typeface="DM Sans"/>
              <a:ea typeface="DM Sans"/>
              <a:cs typeface="DM Sans"/>
              <a:sym typeface="DM Sans"/>
            </a:endParaRPr>
          </a:p>
          <a:p>
            <a:pPr indent="-425450" lvl="0" marL="609600" rtl="0" algn="l">
              <a:spcBef>
                <a:spcPts val="0"/>
              </a:spcBef>
              <a:spcAft>
                <a:spcPts val="0"/>
              </a:spcAft>
              <a:buClr>
                <a:schemeClr val="accent2"/>
              </a:buClr>
              <a:buSzPts val="1900"/>
              <a:buFont typeface="DM Sans"/>
              <a:buChar char="●"/>
            </a:pPr>
            <a:r>
              <a:rPr lang="en" sz="1900">
                <a:latin typeface="DM Sans"/>
                <a:ea typeface="DM Sans"/>
                <a:cs typeface="DM Sans"/>
                <a:sym typeface="DM Sans"/>
              </a:rPr>
              <a:t>Leverages Delta Transaction Log to ensure consistency</a:t>
            </a:r>
            <a:endParaRPr sz="1900">
              <a:latin typeface="DM Sans"/>
              <a:ea typeface="DM Sans"/>
              <a:cs typeface="DM Sans"/>
              <a:sym typeface="DM Sans"/>
            </a:endParaRPr>
          </a:p>
          <a:p>
            <a:pPr indent="-425450" lvl="0" marL="609600" rtl="0" algn="l">
              <a:spcBef>
                <a:spcPts val="0"/>
              </a:spcBef>
              <a:spcAft>
                <a:spcPts val="0"/>
              </a:spcAft>
              <a:buClr>
                <a:schemeClr val="accent2"/>
              </a:buClr>
              <a:buSzPts val="1900"/>
              <a:buFont typeface="DM Sans"/>
              <a:buChar char="●"/>
            </a:pPr>
            <a:r>
              <a:rPr lang="en" sz="1900">
                <a:latin typeface="DM Sans"/>
                <a:ea typeface="DM Sans"/>
                <a:cs typeface="DM Sans"/>
                <a:sym typeface="DM Sans"/>
              </a:rPr>
              <a:t>Significantly reduce Corruption risks</a:t>
            </a:r>
            <a:endParaRPr sz="190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192"/>
          <p:cNvSpPr txBox="1"/>
          <p:nvPr>
            <p:ph type="title"/>
          </p:nvPr>
        </p:nvSpPr>
        <p:spPr>
          <a:xfrm>
            <a:off x="749058" y="535633"/>
            <a:ext cx="88761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Appendix</a:t>
            </a:r>
            <a:endParaRPr/>
          </a:p>
        </p:txBody>
      </p:sp>
      <p:sp>
        <p:nvSpPr>
          <p:cNvPr id="2627" name="Google Shape;2627;p192"/>
          <p:cNvSpPr txBox="1"/>
          <p:nvPr>
            <p:ph idx="12" type="sldNum"/>
          </p:nvPr>
        </p:nvSpPr>
        <p:spPr>
          <a:xfrm>
            <a:off x="11094893"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1" name="Shape 2631"/>
        <p:cNvGrpSpPr/>
        <p:nvPr/>
      </p:nvGrpSpPr>
      <p:grpSpPr>
        <a:xfrm>
          <a:off x="0" y="0"/>
          <a:ext cx="0" cy="0"/>
          <a:chOff x="0" y="0"/>
          <a:chExt cx="0" cy="0"/>
        </a:xfrm>
      </p:grpSpPr>
      <p:sp>
        <p:nvSpPr>
          <p:cNvPr id="2632" name="Google Shape;2632;p193"/>
          <p:cNvSpPr/>
          <p:nvPr/>
        </p:nvSpPr>
        <p:spPr>
          <a:xfrm>
            <a:off x="8908975" y="3393781"/>
            <a:ext cx="2589600" cy="2325000"/>
          </a:xfrm>
          <a:prstGeom prst="roundRect">
            <a:avLst>
              <a:gd fmla="val 6548"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DM Sans Medium"/>
                <a:ea typeface="DM Sans Medium"/>
                <a:cs typeface="DM Sans Medium"/>
                <a:sym typeface="DM Sans Medium"/>
              </a:rPr>
              <a:t>Cloud Storage</a:t>
            </a:r>
            <a:br>
              <a:rPr lang="en" sz="1600">
                <a:solidFill>
                  <a:schemeClr val="accent1"/>
                </a:solidFill>
                <a:latin typeface="DM Sans Medium"/>
                <a:ea typeface="DM Sans Medium"/>
                <a:cs typeface="DM Sans Medium"/>
                <a:sym typeface="DM Sans Medium"/>
              </a:rPr>
            </a:br>
            <a:r>
              <a:rPr lang="en">
                <a:solidFill>
                  <a:schemeClr val="accent1"/>
                </a:solidFill>
                <a:latin typeface="DM Sans Medium"/>
                <a:ea typeface="DM Sans Medium"/>
                <a:cs typeface="DM Sans Medium"/>
                <a:sym typeface="DM Sans Medium"/>
              </a:rPr>
              <a:t>(S3, ADLS, GCS) </a:t>
            </a:r>
            <a:endParaRPr baseline="30000">
              <a:solidFill>
                <a:schemeClr val="accent1"/>
              </a:solidFill>
              <a:latin typeface="DM Sans Medium"/>
              <a:ea typeface="DM Sans Medium"/>
              <a:cs typeface="DM Sans Medium"/>
              <a:sym typeface="DM Sans Medium"/>
            </a:endParaRPr>
          </a:p>
        </p:txBody>
      </p:sp>
      <p:sp>
        <p:nvSpPr>
          <p:cNvPr id="2633" name="Google Shape;2633;p193"/>
          <p:cNvSpPr txBox="1"/>
          <p:nvPr>
            <p:ph type="title"/>
          </p:nvPr>
        </p:nvSpPr>
        <p:spPr>
          <a:xfrm>
            <a:off x="749058" y="535597"/>
            <a:ext cx="10656600" cy="583500"/>
          </a:xfrm>
          <a:prstGeom prst="rect">
            <a:avLst/>
          </a:prstGeom>
          <a:noFill/>
          <a:ln>
            <a:noFill/>
          </a:ln>
        </p:spPr>
        <p:txBody>
          <a:bodyPr anchorCtr="0" anchor="ctr" bIns="45700" lIns="0" spcFirstLastPara="1" rIns="0" wrap="square" tIns="45700">
            <a:normAutofit/>
          </a:bodyPr>
          <a:lstStyle/>
          <a:p>
            <a:pPr indent="0" lvl="0" marL="0" marR="0" rtl="0" algn="l">
              <a:lnSpc>
                <a:spcPct val="90000"/>
              </a:lnSpc>
              <a:spcBef>
                <a:spcPts val="0"/>
              </a:spcBef>
              <a:spcAft>
                <a:spcPts val="0"/>
              </a:spcAft>
              <a:buNone/>
            </a:pPr>
            <a:r>
              <a:rPr lang="en" sz="3500"/>
              <a:t>Databricks Unity Catalog </a:t>
            </a:r>
            <a:endParaRPr sz="3500"/>
          </a:p>
        </p:txBody>
      </p:sp>
      <p:sp>
        <p:nvSpPr>
          <p:cNvPr id="2634" name="Google Shape;2634;p193"/>
          <p:cNvSpPr txBox="1"/>
          <p:nvPr>
            <p:ph idx="12" type="sldNum"/>
          </p:nvPr>
        </p:nvSpPr>
        <p:spPr>
          <a:xfrm>
            <a:off x="11094893"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35" name="Google Shape;2635;p193"/>
          <p:cNvSpPr/>
          <p:nvPr/>
        </p:nvSpPr>
        <p:spPr>
          <a:xfrm>
            <a:off x="9148250" y="4260881"/>
            <a:ext cx="2124600" cy="3654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Container / bucket</a:t>
            </a:r>
            <a:endParaRPr/>
          </a:p>
        </p:txBody>
      </p:sp>
      <p:sp>
        <p:nvSpPr>
          <p:cNvPr id="2636" name="Google Shape;2636;p193"/>
          <p:cNvSpPr/>
          <p:nvPr/>
        </p:nvSpPr>
        <p:spPr>
          <a:xfrm>
            <a:off x="9148250" y="4679968"/>
            <a:ext cx="2124600" cy="3654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Container / bucket</a:t>
            </a:r>
            <a:endParaRPr/>
          </a:p>
        </p:txBody>
      </p:sp>
      <p:sp>
        <p:nvSpPr>
          <p:cNvPr id="2637" name="Google Shape;2637;p193"/>
          <p:cNvSpPr/>
          <p:nvPr/>
        </p:nvSpPr>
        <p:spPr>
          <a:xfrm>
            <a:off x="9148250" y="5099056"/>
            <a:ext cx="2124600" cy="3654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Container / bucket</a:t>
            </a:r>
            <a:endParaRPr/>
          </a:p>
        </p:txBody>
      </p:sp>
      <p:sp>
        <p:nvSpPr>
          <p:cNvPr id="2638" name="Google Shape;2638;p193"/>
          <p:cNvSpPr/>
          <p:nvPr/>
        </p:nvSpPr>
        <p:spPr>
          <a:xfrm>
            <a:off x="5481875" y="1605375"/>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Audit Log</a:t>
            </a:r>
            <a:endParaRPr sz="1200"/>
          </a:p>
        </p:txBody>
      </p:sp>
      <p:sp>
        <p:nvSpPr>
          <p:cNvPr id="2639" name="Google Shape;2639;p193"/>
          <p:cNvSpPr/>
          <p:nvPr/>
        </p:nvSpPr>
        <p:spPr>
          <a:xfrm>
            <a:off x="1932263" y="3864375"/>
            <a:ext cx="1579800" cy="705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Medium"/>
                <a:ea typeface="DM Sans Medium"/>
                <a:cs typeface="DM Sans Medium"/>
                <a:sym typeface="DM Sans Medium"/>
              </a:rPr>
              <a:t>Databricks</a:t>
            </a:r>
            <a:br>
              <a:rPr lang="en" sz="1600">
                <a:solidFill>
                  <a:schemeClr val="dk1"/>
                </a:solidFill>
                <a:latin typeface="DM Sans Medium"/>
                <a:ea typeface="DM Sans Medium"/>
                <a:cs typeface="DM Sans Medium"/>
                <a:sym typeface="DM Sans Medium"/>
              </a:rPr>
            </a:br>
            <a:r>
              <a:rPr lang="en"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640" name="Google Shape;2640;p193"/>
          <p:cNvSpPr/>
          <p:nvPr/>
        </p:nvSpPr>
        <p:spPr>
          <a:xfrm>
            <a:off x="1932276" y="4646475"/>
            <a:ext cx="1609500" cy="705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Medium"/>
                <a:ea typeface="DM Sans Medium"/>
                <a:cs typeface="DM Sans Medium"/>
                <a:sym typeface="DM Sans Medium"/>
              </a:rPr>
              <a:t>Databricks</a:t>
            </a:r>
            <a:br>
              <a:rPr lang="en" sz="1600">
                <a:solidFill>
                  <a:schemeClr val="dk1"/>
                </a:solidFill>
                <a:latin typeface="DM Sans Medium"/>
                <a:ea typeface="DM Sans Medium"/>
                <a:cs typeface="DM Sans Medium"/>
                <a:sym typeface="DM Sans Medium"/>
              </a:rPr>
            </a:br>
            <a:r>
              <a:rPr lang="en"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641" name="Google Shape;2641;p193"/>
          <p:cNvSpPr/>
          <p:nvPr/>
        </p:nvSpPr>
        <p:spPr>
          <a:xfrm>
            <a:off x="6916585" y="1757800"/>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Account Level User Mgmt</a:t>
            </a:r>
            <a:endParaRPr sz="1200"/>
          </a:p>
        </p:txBody>
      </p:sp>
      <p:sp>
        <p:nvSpPr>
          <p:cNvPr id="2642" name="Google Shape;2642;p193"/>
          <p:cNvSpPr/>
          <p:nvPr/>
        </p:nvSpPr>
        <p:spPr>
          <a:xfrm>
            <a:off x="7275810" y="2486675"/>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Storage Credentials</a:t>
            </a:r>
            <a:endParaRPr sz="1200"/>
          </a:p>
        </p:txBody>
      </p:sp>
      <p:sp>
        <p:nvSpPr>
          <p:cNvPr id="2643" name="Google Shape;2643;p193"/>
          <p:cNvSpPr/>
          <p:nvPr/>
        </p:nvSpPr>
        <p:spPr>
          <a:xfrm>
            <a:off x="4047185" y="1757800"/>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Metastore</a:t>
            </a:r>
            <a:endParaRPr sz="1200"/>
          </a:p>
        </p:txBody>
      </p:sp>
      <p:sp>
        <p:nvSpPr>
          <p:cNvPr id="2644" name="Google Shape;2644;p193"/>
          <p:cNvSpPr/>
          <p:nvPr/>
        </p:nvSpPr>
        <p:spPr>
          <a:xfrm>
            <a:off x="8908975" y="1562350"/>
            <a:ext cx="2589600" cy="7911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DM Sans Medium"/>
                <a:ea typeface="DM Sans Medium"/>
                <a:cs typeface="DM Sans Medium"/>
                <a:sym typeface="DM Sans Medium"/>
              </a:rPr>
              <a:t>Identity Provider</a:t>
            </a:r>
            <a:endParaRPr>
              <a:solidFill>
                <a:schemeClr val="accent1"/>
              </a:solidFill>
              <a:latin typeface="DM Sans"/>
              <a:ea typeface="DM Sans"/>
              <a:cs typeface="DM Sans"/>
              <a:sym typeface="DM Sans"/>
            </a:endParaRPr>
          </a:p>
        </p:txBody>
      </p:sp>
      <p:sp>
        <p:nvSpPr>
          <p:cNvPr id="2645" name="Google Shape;2645;p193"/>
          <p:cNvSpPr/>
          <p:nvPr/>
        </p:nvSpPr>
        <p:spPr>
          <a:xfrm>
            <a:off x="3687860" y="2486675"/>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Lineage Explorer</a:t>
            </a:r>
            <a:endParaRPr sz="1200"/>
          </a:p>
        </p:txBody>
      </p:sp>
      <p:sp>
        <p:nvSpPr>
          <p:cNvPr id="2646" name="Google Shape;2646;p193"/>
          <p:cNvSpPr/>
          <p:nvPr/>
        </p:nvSpPr>
        <p:spPr>
          <a:xfrm>
            <a:off x="6916585" y="3215550"/>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ACL Store</a:t>
            </a:r>
            <a:endParaRPr sz="1200"/>
          </a:p>
        </p:txBody>
      </p:sp>
      <p:cxnSp>
        <p:nvCxnSpPr>
          <p:cNvPr id="2647" name="Google Shape;2647;p193"/>
          <p:cNvCxnSpPr/>
          <p:nvPr/>
        </p:nvCxnSpPr>
        <p:spPr>
          <a:xfrm flipH="1" rot="10800000">
            <a:off x="6874800" y="2158250"/>
            <a:ext cx="258300" cy="213000"/>
          </a:xfrm>
          <a:prstGeom prst="straightConnector1">
            <a:avLst/>
          </a:prstGeom>
          <a:noFill/>
          <a:ln cap="flat" cmpd="sng" w="9525">
            <a:solidFill>
              <a:schemeClr val="accent4"/>
            </a:solidFill>
            <a:prstDash val="solid"/>
            <a:round/>
            <a:headEnd len="med" w="med" type="none"/>
            <a:tailEnd len="med" w="med" type="none"/>
          </a:ln>
        </p:spPr>
      </p:cxnSp>
      <p:cxnSp>
        <p:nvCxnSpPr>
          <p:cNvPr id="2648" name="Google Shape;2648;p193"/>
          <p:cNvCxnSpPr/>
          <p:nvPr/>
        </p:nvCxnSpPr>
        <p:spPr>
          <a:xfrm rot="10800000">
            <a:off x="4969800" y="2158250"/>
            <a:ext cx="258300" cy="213000"/>
          </a:xfrm>
          <a:prstGeom prst="straightConnector1">
            <a:avLst/>
          </a:prstGeom>
          <a:noFill/>
          <a:ln cap="flat" cmpd="sng" w="9525">
            <a:solidFill>
              <a:schemeClr val="accent4"/>
            </a:solidFill>
            <a:prstDash val="solid"/>
            <a:round/>
            <a:headEnd len="med" w="med" type="none"/>
            <a:tailEnd len="med" w="med" type="none"/>
          </a:ln>
        </p:spPr>
      </p:cxnSp>
      <p:cxnSp>
        <p:nvCxnSpPr>
          <p:cNvPr id="2649" name="Google Shape;2649;p193"/>
          <p:cNvCxnSpPr>
            <a:stCxn id="2650" idx="0"/>
            <a:endCxn id="2638" idx="2"/>
          </p:cNvCxnSpPr>
          <p:nvPr/>
        </p:nvCxnSpPr>
        <p:spPr>
          <a:xfrm rot="10800000">
            <a:off x="6052925" y="2005575"/>
            <a:ext cx="0" cy="328500"/>
          </a:xfrm>
          <a:prstGeom prst="straightConnector1">
            <a:avLst/>
          </a:prstGeom>
          <a:noFill/>
          <a:ln cap="flat" cmpd="sng" w="9525">
            <a:solidFill>
              <a:schemeClr val="accent4"/>
            </a:solidFill>
            <a:prstDash val="solid"/>
            <a:round/>
            <a:headEnd len="med" w="med" type="none"/>
            <a:tailEnd len="med" w="med" type="none"/>
          </a:ln>
        </p:spPr>
      </p:cxnSp>
      <p:cxnSp>
        <p:nvCxnSpPr>
          <p:cNvPr id="2651" name="Google Shape;2651;p193"/>
          <p:cNvCxnSpPr>
            <a:stCxn id="2650" idx="1"/>
            <a:endCxn id="2645" idx="3"/>
          </p:cNvCxnSpPr>
          <p:nvPr/>
        </p:nvCxnSpPr>
        <p:spPr>
          <a:xfrm rot="10800000">
            <a:off x="4829960" y="2686775"/>
            <a:ext cx="372300" cy="0"/>
          </a:xfrm>
          <a:prstGeom prst="straightConnector1">
            <a:avLst/>
          </a:prstGeom>
          <a:noFill/>
          <a:ln cap="flat" cmpd="sng" w="9525">
            <a:solidFill>
              <a:schemeClr val="accent4"/>
            </a:solidFill>
            <a:prstDash val="solid"/>
            <a:round/>
            <a:headEnd len="med" w="med" type="none"/>
            <a:tailEnd len="med" w="med" type="none"/>
          </a:ln>
        </p:spPr>
      </p:cxnSp>
      <p:cxnSp>
        <p:nvCxnSpPr>
          <p:cNvPr id="2652" name="Google Shape;2652;p193"/>
          <p:cNvCxnSpPr>
            <a:stCxn id="2642" idx="1"/>
            <a:endCxn id="2650" idx="3"/>
          </p:cNvCxnSpPr>
          <p:nvPr/>
        </p:nvCxnSpPr>
        <p:spPr>
          <a:xfrm rot="10800000">
            <a:off x="6903510" y="2686775"/>
            <a:ext cx="372300" cy="0"/>
          </a:xfrm>
          <a:prstGeom prst="straightConnector1">
            <a:avLst/>
          </a:prstGeom>
          <a:noFill/>
          <a:ln cap="flat" cmpd="sng" w="9525">
            <a:solidFill>
              <a:schemeClr val="accent4"/>
            </a:solidFill>
            <a:prstDash val="solid"/>
            <a:round/>
            <a:headEnd len="med" w="med" type="none"/>
            <a:tailEnd len="med" w="med" type="none"/>
          </a:ln>
        </p:spPr>
      </p:cxnSp>
      <p:cxnSp>
        <p:nvCxnSpPr>
          <p:cNvPr id="2653" name="Google Shape;2653;p193"/>
          <p:cNvCxnSpPr/>
          <p:nvPr/>
        </p:nvCxnSpPr>
        <p:spPr>
          <a:xfrm>
            <a:off x="6874800" y="2996450"/>
            <a:ext cx="258300" cy="213000"/>
          </a:xfrm>
          <a:prstGeom prst="straightConnector1">
            <a:avLst/>
          </a:prstGeom>
          <a:noFill/>
          <a:ln cap="flat" cmpd="sng" w="9525">
            <a:solidFill>
              <a:schemeClr val="accent4"/>
            </a:solidFill>
            <a:prstDash val="solid"/>
            <a:round/>
            <a:headEnd len="med" w="med" type="none"/>
            <a:tailEnd len="med" w="med" type="none"/>
          </a:ln>
        </p:spPr>
      </p:cxnSp>
      <p:sp>
        <p:nvSpPr>
          <p:cNvPr id="2654" name="Google Shape;2654;p193"/>
          <p:cNvSpPr/>
          <p:nvPr/>
        </p:nvSpPr>
        <p:spPr>
          <a:xfrm>
            <a:off x="4047185" y="3215550"/>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 Explorer</a:t>
            </a:r>
            <a:endParaRPr sz="1200"/>
          </a:p>
        </p:txBody>
      </p:sp>
      <p:cxnSp>
        <p:nvCxnSpPr>
          <p:cNvPr id="2655" name="Google Shape;2655;p193"/>
          <p:cNvCxnSpPr/>
          <p:nvPr/>
        </p:nvCxnSpPr>
        <p:spPr>
          <a:xfrm flipH="1" rot="10800000">
            <a:off x="4969800" y="2996450"/>
            <a:ext cx="258300" cy="213000"/>
          </a:xfrm>
          <a:prstGeom prst="straightConnector1">
            <a:avLst/>
          </a:prstGeom>
          <a:noFill/>
          <a:ln cap="flat" cmpd="sng" w="9525">
            <a:solidFill>
              <a:schemeClr val="accent4"/>
            </a:solidFill>
            <a:prstDash val="solid"/>
            <a:round/>
            <a:headEnd len="med" w="med" type="none"/>
            <a:tailEnd len="med" w="med" type="none"/>
          </a:ln>
        </p:spPr>
      </p:cxnSp>
      <p:cxnSp>
        <p:nvCxnSpPr>
          <p:cNvPr id="2656" name="Google Shape;2656;p193"/>
          <p:cNvCxnSpPr>
            <a:stCxn id="2657" idx="2"/>
            <a:endCxn id="2658" idx="4"/>
          </p:cNvCxnSpPr>
          <p:nvPr/>
        </p:nvCxnSpPr>
        <p:spPr>
          <a:xfrm flipH="1">
            <a:off x="6052820" y="3768150"/>
            <a:ext cx="300" cy="2038500"/>
          </a:xfrm>
          <a:prstGeom prst="straightConnector1">
            <a:avLst/>
          </a:prstGeom>
          <a:noFill/>
          <a:ln cap="flat" cmpd="sng" w="19050">
            <a:solidFill>
              <a:schemeClr val="accent4"/>
            </a:solidFill>
            <a:prstDash val="dash"/>
            <a:round/>
            <a:headEnd len="med" w="med" type="triangle"/>
            <a:tailEnd len="med" w="med" type="triangle"/>
          </a:ln>
        </p:spPr>
      </p:cxnSp>
      <p:cxnSp>
        <p:nvCxnSpPr>
          <p:cNvPr id="2659" name="Google Shape;2659;p193"/>
          <p:cNvCxnSpPr>
            <a:stCxn id="2639" idx="3"/>
            <a:endCxn id="2660" idx="2"/>
          </p:cNvCxnSpPr>
          <p:nvPr/>
        </p:nvCxnSpPr>
        <p:spPr>
          <a:xfrm flipH="1" rot="10800000">
            <a:off x="3512063" y="4216575"/>
            <a:ext cx="2354700" cy="600"/>
          </a:xfrm>
          <a:prstGeom prst="straightConnector1">
            <a:avLst/>
          </a:prstGeom>
          <a:noFill/>
          <a:ln cap="flat" cmpd="sng" w="9525">
            <a:solidFill>
              <a:schemeClr val="dk2"/>
            </a:solidFill>
            <a:prstDash val="solid"/>
            <a:round/>
            <a:headEnd len="med" w="med" type="none"/>
            <a:tailEnd len="med" w="med" type="triangle"/>
          </a:ln>
        </p:spPr>
      </p:cxnSp>
      <p:cxnSp>
        <p:nvCxnSpPr>
          <p:cNvPr id="2661" name="Google Shape;2661;p193"/>
          <p:cNvCxnSpPr>
            <a:stCxn id="2640" idx="3"/>
            <a:endCxn id="2662" idx="2"/>
          </p:cNvCxnSpPr>
          <p:nvPr/>
        </p:nvCxnSpPr>
        <p:spPr>
          <a:xfrm flipH="1" rot="10800000">
            <a:off x="3541776" y="4998075"/>
            <a:ext cx="2325000" cy="1200"/>
          </a:xfrm>
          <a:prstGeom prst="straightConnector1">
            <a:avLst/>
          </a:prstGeom>
          <a:noFill/>
          <a:ln cap="flat" cmpd="sng" w="9525">
            <a:solidFill>
              <a:schemeClr val="dk2"/>
            </a:solidFill>
            <a:prstDash val="solid"/>
            <a:round/>
            <a:headEnd len="med" w="med" type="none"/>
            <a:tailEnd len="med" w="med" type="triangle"/>
          </a:ln>
        </p:spPr>
      </p:cxnSp>
      <p:cxnSp>
        <p:nvCxnSpPr>
          <p:cNvPr id="2663" name="Google Shape;2663;p193"/>
          <p:cNvCxnSpPr>
            <a:stCxn id="2662" idx="6"/>
            <a:endCxn id="2635" idx="1"/>
          </p:cNvCxnSpPr>
          <p:nvPr/>
        </p:nvCxnSpPr>
        <p:spPr>
          <a:xfrm flipH="1" rot="10800000">
            <a:off x="6239075" y="4443588"/>
            <a:ext cx="2909100" cy="554400"/>
          </a:xfrm>
          <a:prstGeom prst="straightConnector1">
            <a:avLst/>
          </a:prstGeom>
          <a:noFill/>
          <a:ln cap="flat" cmpd="sng" w="9525">
            <a:solidFill>
              <a:schemeClr val="accent4"/>
            </a:solidFill>
            <a:prstDash val="dash"/>
            <a:round/>
            <a:headEnd len="med" w="med" type="none"/>
            <a:tailEnd len="med" w="med" type="triangle"/>
          </a:ln>
        </p:spPr>
      </p:cxnSp>
      <p:cxnSp>
        <p:nvCxnSpPr>
          <p:cNvPr id="2664" name="Google Shape;2664;p193"/>
          <p:cNvCxnSpPr/>
          <p:nvPr/>
        </p:nvCxnSpPr>
        <p:spPr>
          <a:xfrm>
            <a:off x="6239075" y="4997988"/>
            <a:ext cx="2909100" cy="283800"/>
          </a:xfrm>
          <a:prstGeom prst="straightConnector1">
            <a:avLst/>
          </a:prstGeom>
          <a:noFill/>
          <a:ln cap="flat" cmpd="sng" w="9525">
            <a:solidFill>
              <a:schemeClr val="dk2"/>
            </a:solidFill>
            <a:prstDash val="solid"/>
            <a:round/>
            <a:headEnd len="med" w="med" type="none"/>
            <a:tailEnd len="med" w="med" type="triangle"/>
          </a:ln>
        </p:spPr>
      </p:cxnSp>
      <p:sp>
        <p:nvSpPr>
          <p:cNvPr id="2657" name="Google Shape;2657;p193"/>
          <p:cNvSpPr/>
          <p:nvPr/>
        </p:nvSpPr>
        <p:spPr>
          <a:xfrm>
            <a:off x="5482070" y="3367950"/>
            <a:ext cx="1142100" cy="400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Access Control</a:t>
            </a:r>
            <a:endParaRPr sz="1200"/>
          </a:p>
        </p:txBody>
      </p:sp>
      <p:cxnSp>
        <p:nvCxnSpPr>
          <p:cNvPr id="2665" name="Google Shape;2665;p193"/>
          <p:cNvCxnSpPr>
            <a:stCxn id="2657" idx="0"/>
            <a:endCxn id="2650" idx="2"/>
          </p:cNvCxnSpPr>
          <p:nvPr/>
        </p:nvCxnSpPr>
        <p:spPr>
          <a:xfrm rot="10800000">
            <a:off x="6052820" y="3039450"/>
            <a:ext cx="300" cy="328500"/>
          </a:xfrm>
          <a:prstGeom prst="straightConnector1">
            <a:avLst/>
          </a:prstGeom>
          <a:noFill/>
          <a:ln cap="flat" cmpd="sng" w="9525">
            <a:solidFill>
              <a:schemeClr val="accent4"/>
            </a:solidFill>
            <a:prstDash val="solid"/>
            <a:round/>
            <a:headEnd len="med" w="med" type="none"/>
            <a:tailEnd len="med" w="med" type="none"/>
          </a:ln>
        </p:spPr>
      </p:cxnSp>
      <p:cxnSp>
        <p:nvCxnSpPr>
          <p:cNvPr id="2666" name="Google Shape;2666;p193"/>
          <p:cNvCxnSpPr>
            <a:stCxn id="2662" idx="6"/>
            <a:endCxn id="2636" idx="1"/>
          </p:cNvCxnSpPr>
          <p:nvPr/>
        </p:nvCxnSpPr>
        <p:spPr>
          <a:xfrm flipH="1" rot="10800000">
            <a:off x="6239075" y="4862688"/>
            <a:ext cx="2909100" cy="135300"/>
          </a:xfrm>
          <a:prstGeom prst="straightConnector1">
            <a:avLst/>
          </a:prstGeom>
          <a:noFill/>
          <a:ln cap="flat" cmpd="sng" w="9525">
            <a:solidFill>
              <a:schemeClr val="accent4"/>
            </a:solidFill>
            <a:prstDash val="dash"/>
            <a:round/>
            <a:headEnd len="med" w="med" type="none"/>
            <a:tailEnd len="med" w="med" type="triangle"/>
          </a:ln>
        </p:spPr>
      </p:cxnSp>
      <p:sp>
        <p:nvSpPr>
          <p:cNvPr id="2667" name="Google Shape;2667;p193"/>
          <p:cNvSpPr txBox="1"/>
          <p:nvPr/>
        </p:nvSpPr>
        <p:spPr>
          <a:xfrm>
            <a:off x="7538190" y="4710754"/>
            <a:ext cx="296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3"/>
                </a:solidFill>
                <a:latin typeface="DM Sans"/>
                <a:ea typeface="DM Sans"/>
                <a:cs typeface="DM Sans"/>
                <a:sym typeface="DM Sans"/>
              </a:rPr>
              <a:t>X</a:t>
            </a:r>
            <a:endParaRPr b="1">
              <a:solidFill>
                <a:schemeClr val="accent3"/>
              </a:solidFill>
              <a:latin typeface="DM Sans"/>
              <a:ea typeface="DM Sans"/>
              <a:cs typeface="DM Sans"/>
              <a:sym typeface="DM Sans"/>
            </a:endParaRPr>
          </a:p>
        </p:txBody>
      </p:sp>
      <p:sp>
        <p:nvSpPr>
          <p:cNvPr id="2668" name="Google Shape;2668;p193"/>
          <p:cNvSpPr txBox="1"/>
          <p:nvPr/>
        </p:nvSpPr>
        <p:spPr>
          <a:xfrm>
            <a:off x="7537289" y="4507985"/>
            <a:ext cx="296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3"/>
                </a:solidFill>
                <a:latin typeface="DM Sans"/>
                <a:ea typeface="DM Sans"/>
                <a:cs typeface="DM Sans"/>
                <a:sym typeface="DM Sans"/>
              </a:rPr>
              <a:t>X</a:t>
            </a:r>
            <a:endParaRPr b="1">
              <a:solidFill>
                <a:schemeClr val="accent3"/>
              </a:solidFill>
              <a:latin typeface="DM Sans"/>
              <a:ea typeface="DM Sans"/>
              <a:cs typeface="DM Sans"/>
              <a:sym typeface="DM Sans"/>
            </a:endParaRPr>
          </a:p>
        </p:txBody>
      </p:sp>
      <p:sp>
        <p:nvSpPr>
          <p:cNvPr id="2669" name="Google Shape;2669;p193"/>
          <p:cNvSpPr txBox="1"/>
          <p:nvPr>
            <p:ph idx="1" type="subTitle"/>
          </p:nvPr>
        </p:nvSpPr>
        <p:spPr>
          <a:xfrm>
            <a:off x="764617" y="1174702"/>
            <a:ext cx="106566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Centralized Governance</a:t>
            </a:r>
            <a:endParaRPr/>
          </a:p>
        </p:txBody>
      </p:sp>
      <p:sp>
        <p:nvSpPr>
          <p:cNvPr id="2670" name="Google Shape;2670;p193"/>
          <p:cNvSpPr/>
          <p:nvPr/>
        </p:nvSpPr>
        <p:spPr>
          <a:xfrm>
            <a:off x="685800" y="3884900"/>
            <a:ext cx="7104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1"/>
                </a:solidFill>
              </a:rPr>
              <a:t>user</a:t>
            </a:r>
            <a:endParaRPr>
              <a:solidFill>
                <a:schemeClr val="accent1"/>
              </a:solidFill>
            </a:endParaRPr>
          </a:p>
        </p:txBody>
      </p:sp>
      <p:sp>
        <p:nvSpPr>
          <p:cNvPr id="2671" name="Google Shape;2671;p193"/>
          <p:cNvSpPr/>
          <p:nvPr/>
        </p:nvSpPr>
        <p:spPr>
          <a:xfrm>
            <a:off x="685800" y="4265900"/>
            <a:ext cx="7104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1"/>
                </a:solidFill>
              </a:rPr>
              <a:t>user</a:t>
            </a:r>
            <a:endParaRPr>
              <a:solidFill>
                <a:schemeClr val="accent1"/>
              </a:solidFill>
            </a:endParaRPr>
          </a:p>
        </p:txBody>
      </p:sp>
      <p:sp>
        <p:nvSpPr>
          <p:cNvPr id="2672" name="Google Shape;2672;p193"/>
          <p:cNvSpPr/>
          <p:nvPr/>
        </p:nvSpPr>
        <p:spPr>
          <a:xfrm>
            <a:off x="685800" y="4646900"/>
            <a:ext cx="7104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1"/>
                </a:solidFill>
              </a:rPr>
              <a:t>user</a:t>
            </a:r>
            <a:endParaRPr>
              <a:solidFill>
                <a:schemeClr val="accent1"/>
              </a:solidFill>
            </a:endParaRPr>
          </a:p>
        </p:txBody>
      </p:sp>
      <p:sp>
        <p:nvSpPr>
          <p:cNvPr id="2673" name="Google Shape;2673;p193"/>
          <p:cNvSpPr/>
          <p:nvPr/>
        </p:nvSpPr>
        <p:spPr>
          <a:xfrm>
            <a:off x="685800" y="5027900"/>
            <a:ext cx="7104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1"/>
                </a:solidFill>
              </a:rPr>
              <a:t>user</a:t>
            </a:r>
            <a:endParaRPr>
              <a:solidFill>
                <a:schemeClr val="accent1"/>
              </a:solidFill>
            </a:endParaRPr>
          </a:p>
        </p:txBody>
      </p:sp>
      <p:pic>
        <p:nvPicPr>
          <p:cNvPr id="2674" name="Google Shape;2674;p193"/>
          <p:cNvPicPr preferRelativeResize="0"/>
          <p:nvPr/>
        </p:nvPicPr>
        <p:blipFill rotWithShape="1">
          <a:blip r:embed="rId3">
            <a:alphaModFix/>
          </a:blip>
          <a:srcRect b="0" l="0" r="0" t="0"/>
          <a:stretch/>
        </p:blipFill>
        <p:spPr>
          <a:xfrm>
            <a:off x="10549043" y="3482342"/>
            <a:ext cx="710221" cy="551720"/>
          </a:xfrm>
          <a:prstGeom prst="rect">
            <a:avLst/>
          </a:prstGeom>
          <a:noFill/>
          <a:ln>
            <a:noFill/>
          </a:ln>
        </p:spPr>
      </p:pic>
      <p:pic>
        <p:nvPicPr>
          <p:cNvPr id="2675" name="Google Shape;2675;p193"/>
          <p:cNvPicPr preferRelativeResize="0"/>
          <p:nvPr/>
        </p:nvPicPr>
        <p:blipFill rotWithShape="1">
          <a:blip r:embed="rId3">
            <a:alphaModFix/>
          </a:blip>
          <a:srcRect b="18857" l="0" r="0" t="0"/>
          <a:stretch/>
        </p:blipFill>
        <p:spPr>
          <a:xfrm>
            <a:off x="9240175" y="4344853"/>
            <a:ext cx="313199" cy="197414"/>
          </a:xfrm>
          <a:prstGeom prst="rect">
            <a:avLst/>
          </a:prstGeom>
          <a:noFill/>
          <a:ln>
            <a:noFill/>
          </a:ln>
        </p:spPr>
      </p:pic>
      <p:pic>
        <p:nvPicPr>
          <p:cNvPr id="2676" name="Google Shape;2676;p193"/>
          <p:cNvPicPr preferRelativeResize="0"/>
          <p:nvPr/>
        </p:nvPicPr>
        <p:blipFill rotWithShape="1">
          <a:blip r:embed="rId3">
            <a:alphaModFix/>
          </a:blip>
          <a:srcRect b="18857" l="0" r="0" t="0"/>
          <a:stretch/>
        </p:blipFill>
        <p:spPr>
          <a:xfrm>
            <a:off x="9240175" y="4764599"/>
            <a:ext cx="313199" cy="197414"/>
          </a:xfrm>
          <a:prstGeom prst="rect">
            <a:avLst/>
          </a:prstGeom>
          <a:noFill/>
          <a:ln>
            <a:noFill/>
          </a:ln>
        </p:spPr>
      </p:pic>
      <p:pic>
        <p:nvPicPr>
          <p:cNvPr id="2677" name="Google Shape;2677;p193"/>
          <p:cNvPicPr preferRelativeResize="0"/>
          <p:nvPr/>
        </p:nvPicPr>
        <p:blipFill rotWithShape="1">
          <a:blip r:embed="rId3">
            <a:alphaModFix/>
          </a:blip>
          <a:srcRect b="18857" l="0" r="0" t="0"/>
          <a:stretch/>
        </p:blipFill>
        <p:spPr>
          <a:xfrm>
            <a:off x="9240175" y="5183053"/>
            <a:ext cx="313199" cy="197414"/>
          </a:xfrm>
          <a:prstGeom prst="rect">
            <a:avLst/>
          </a:prstGeom>
          <a:noFill/>
          <a:ln>
            <a:noFill/>
          </a:ln>
        </p:spPr>
      </p:pic>
      <p:sp>
        <p:nvSpPr>
          <p:cNvPr id="2678" name="Google Shape;2678;p193"/>
          <p:cNvSpPr/>
          <p:nvPr/>
        </p:nvSpPr>
        <p:spPr>
          <a:xfrm>
            <a:off x="5203375" y="5940800"/>
            <a:ext cx="1701300" cy="7056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Medium"/>
                <a:ea typeface="DM Sans Medium"/>
                <a:cs typeface="DM Sans Medium"/>
                <a:sym typeface="DM Sans Medium"/>
              </a:rPr>
              <a:t>Delta Sharing Server</a:t>
            </a:r>
            <a:endParaRPr sz="1600">
              <a:solidFill>
                <a:schemeClr val="dk1"/>
              </a:solidFill>
              <a:latin typeface="DM Sans"/>
              <a:ea typeface="DM Sans"/>
              <a:cs typeface="DM Sans"/>
              <a:sym typeface="DM Sans"/>
            </a:endParaRPr>
          </a:p>
        </p:txBody>
      </p:sp>
      <p:sp>
        <p:nvSpPr>
          <p:cNvPr id="2679" name="Google Shape;2679;p193"/>
          <p:cNvSpPr/>
          <p:nvPr/>
        </p:nvSpPr>
        <p:spPr>
          <a:xfrm>
            <a:off x="1932276" y="5559802"/>
            <a:ext cx="1609500" cy="705600"/>
          </a:xfrm>
          <a:prstGeom prst="roundRect">
            <a:avLst>
              <a:gd fmla="val 16667" name="adj"/>
            </a:avLst>
          </a:prstGeom>
          <a:solidFill>
            <a:srgbClr val="FFFFFF"/>
          </a:solidFill>
          <a:ln cap="flat" cmpd="sng" w="19050">
            <a:solidFill>
              <a:srgbClr val="00ADD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DM Sans Medium"/>
                <a:ea typeface="DM Sans Medium"/>
                <a:cs typeface="DM Sans Medium"/>
                <a:sym typeface="DM Sans Medium"/>
              </a:rPr>
              <a:t>Delta Sharing Client</a:t>
            </a:r>
            <a:endParaRPr>
              <a:solidFill>
                <a:schemeClr val="dk1"/>
              </a:solidFill>
              <a:latin typeface="DM Sans"/>
              <a:ea typeface="DM Sans"/>
              <a:cs typeface="DM Sans"/>
              <a:sym typeface="DM Sans"/>
            </a:endParaRPr>
          </a:p>
        </p:txBody>
      </p:sp>
      <p:cxnSp>
        <p:nvCxnSpPr>
          <p:cNvPr id="2680" name="Google Shape;2680;p193"/>
          <p:cNvCxnSpPr>
            <a:stCxn id="2679" idx="3"/>
            <a:endCxn id="2678" idx="1"/>
          </p:cNvCxnSpPr>
          <p:nvPr/>
        </p:nvCxnSpPr>
        <p:spPr>
          <a:xfrm>
            <a:off x="3541776" y="5912602"/>
            <a:ext cx="1661700" cy="381000"/>
          </a:xfrm>
          <a:prstGeom prst="straightConnector1">
            <a:avLst/>
          </a:prstGeom>
          <a:noFill/>
          <a:ln cap="flat" cmpd="sng" w="9525">
            <a:solidFill>
              <a:srgbClr val="00ADD4"/>
            </a:solidFill>
            <a:prstDash val="solid"/>
            <a:round/>
            <a:headEnd len="med" w="med" type="none"/>
            <a:tailEnd len="med" w="med" type="triangle"/>
          </a:ln>
        </p:spPr>
      </p:cxnSp>
      <p:cxnSp>
        <p:nvCxnSpPr>
          <p:cNvPr id="2681" name="Google Shape;2681;p193"/>
          <p:cNvCxnSpPr>
            <a:stCxn id="2679" idx="3"/>
            <a:endCxn id="2658" idx="2"/>
          </p:cNvCxnSpPr>
          <p:nvPr/>
        </p:nvCxnSpPr>
        <p:spPr>
          <a:xfrm flipH="1" rot="10800000">
            <a:off x="3541776" y="5620402"/>
            <a:ext cx="2325000" cy="292200"/>
          </a:xfrm>
          <a:prstGeom prst="straightConnector1">
            <a:avLst/>
          </a:prstGeom>
          <a:noFill/>
          <a:ln cap="flat" cmpd="sng" w="9525">
            <a:solidFill>
              <a:srgbClr val="00ADD4"/>
            </a:solidFill>
            <a:prstDash val="solid"/>
            <a:round/>
            <a:headEnd len="med" w="med" type="none"/>
            <a:tailEnd len="med" w="med" type="triangle"/>
          </a:ln>
        </p:spPr>
      </p:cxnSp>
      <p:cxnSp>
        <p:nvCxnSpPr>
          <p:cNvPr id="2682" name="Google Shape;2682;p193"/>
          <p:cNvCxnSpPr>
            <a:stCxn id="2658" idx="6"/>
            <a:endCxn id="2637" idx="1"/>
          </p:cNvCxnSpPr>
          <p:nvPr/>
        </p:nvCxnSpPr>
        <p:spPr>
          <a:xfrm flipH="1" rot="10800000">
            <a:off x="6239075" y="5281803"/>
            <a:ext cx="2909100" cy="338700"/>
          </a:xfrm>
          <a:prstGeom prst="straightConnector1">
            <a:avLst/>
          </a:prstGeom>
          <a:noFill/>
          <a:ln cap="flat" cmpd="sng" w="9525">
            <a:solidFill>
              <a:srgbClr val="00ADD4"/>
            </a:solidFill>
            <a:prstDash val="solid"/>
            <a:round/>
            <a:headEnd len="med" w="med" type="none"/>
            <a:tailEnd len="med" w="med" type="triangle"/>
          </a:ln>
        </p:spPr>
      </p:cxnSp>
      <p:sp>
        <p:nvSpPr>
          <p:cNvPr id="2683" name="Google Shape;2683;p193"/>
          <p:cNvSpPr/>
          <p:nvPr/>
        </p:nvSpPr>
        <p:spPr>
          <a:xfrm>
            <a:off x="685800" y="5605212"/>
            <a:ext cx="7104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1"/>
                </a:solidFill>
              </a:rPr>
              <a:t>user</a:t>
            </a:r>
            <a:endParaRPr>
              <a:solidFill>
                <a:schemeClr val="accent1"/>
              </a:solidFill>
            </a:endParaRPr>
          </a:p>
        </p:txBody>
      </p:sp>
      <p:sp>
        <p:nvSpPr>
          <p:cNvPr id="2684" name="Google Shape;2684;p193"/>
          <p:cNvSpPr/>
          <p:nvPr/>
        </p:nvSpPr>
        <p:spPr>
          <a:xfrm>
            <a:off x="685800" y="5986212"/>
            <a:ext cx="710400" cy="258300"/>
          </a:xfrm>
          <a:prstGeom prst="ellipse">
            <a:avLst/>
          </a:prstGeom>
          <a:solidFill>
            <a:srgbClr val="FFFFFF"/>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1"/>
                </a:solidFill>
              </a:rPr>
              <a:t>user</a:t>
            </a:r>
            <a:endParaRPr>
              <a:solidFill>
                <a:schemeClr val="accent1"/>
              </a:solidFill>
            </a:endParaRPr>
          </a:p>
        </p:txBody>
      </p:sp>
      <p:cxnSp>
        <p:nvCxnSpPr>
          <p:cNvPr id="2685" name="Google Shape;2685;p193"/>
          <p:cNvCxnSpPr>
            <a:stCxn id="2660" idx="6"/>
            <a:endCxn id="2635" idx="1"/>
          </p:cNvCxnSpPr>
          <p:nvPr/>
        </p:nvCxnSpPr>
        <p:spPr>
          <a:xfrm>
            <a:off x="6239075" y="4216615"/>
            <a:ext cx="2909100" cy="227100"/>
          </a:xfrm>
          <a:prstGeom prst="straightConnector1">
            <a:avLst/>
          </a:prstGeom>
          <a:noFill/>
          <a:ln cap="flat" cmpd="sng" w="9525">
            <a:solidFill>
              <a:schemeClr val="dk2"/>
            </a:solidFill>
            <a:prstDash val="solid"/>
            <a:round/>
            <a:headEnd len="med" w="med" type="none"/>
            <a:tailEnd len="med" w="med" type="triangle"/>
          </a:ln>
        </p:spPr>
      </p:cxnSp>
      <p:cxnSp>
        <p:nvCxnSpPr>
          <p:cNvPr id="2686" name="Google Shape;2686;p193"/>
          <p:cNvCxnSpPr>
            <a:stCxn id="2660" idx="6"/>
            <a:endCxn id="2636" idx="1"/>
          </p:cNvCxnSpPr>
          <p:nvPr/>
        </p:nvCxnSpPr>
        <p:spPr>
          <a:xfrm>
            <a:off x="6239075" y="4216615"/>
            <a:ext cx="2909100" cy="646200"/>
          </a:xfrm>
          <a:prstGeom prst="straightConnector1">
            <a:avLst/>
          </a:prstGeom>
          <a:noFill/>
          <a:ln cap="flat" cmpd="sng" w="9525">
            <a:solidFill>
              <a:schemeClr val="dk2"/>
            </a:solidFill>
            <a:prstDash val="solid"/>
            <a:round/>
            <a:headEnd len="med" w="med" type="none"/>
            <a:tailEnd len="med" w="med" type="triangle"/>
          </a:ln>
        </p:spPr>
      </p:cxnSp>
      <p:grpSp>
        <p:nvGrpSpPr>
          <p:cNvPr id="2687" name="Google Shape;2687;p193"/>
          <p:cNvGrpSpPr/>
          <p:nvPr/>
        </p:nvGrpSpPr>
        <p:grpSpPr>
          <a:xfrm>
            <a:off x="5866775" y="4030465"/>
            <a:ext cx="372300" cy="372300"/>
            <a:chOff x="5866775" y="4030465"/>
            <a:chExt cx="372300" cy="372300"/>
          </a:xfrm>
        </p:grpSpPr>
        <p:sp>
          <p:nvSpPr>
            <p:cNvPr id="2660" name="Google Shape;2660;p193"/>
            <p:cNvSpPr/>
            <p:nvPr/>
          </p:nvSpPr>
          <p:spPr>
            <a:xfrm>
              <a:off x="5866775" y="4030465"/>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2688" name="Google Shape;2688;p193"/>
            <p:cNvPicPr preferRelativeResize="0"/>
            <p:nvPr/>
          </p:nvPicPr>
          <p:blipFill rotWithShape="1">
            <a:blip r:embed="rId4">
              <a:alphaModFix/>
            </a:blip>
            <a:srcRect b="0" l="0" r="0" t="0"/>
            <a:stretch/>
          </p:blipFill>
          <p:spPr>
            <a:xfrm>
              <a:off x="5922888" y="4070826"/>
              <a:ext cx="260075" cy="260046"/>
            </a:xfrm>
            <a:prstGeom prst="rect">
              <a:avLst/>
            </a:prstGeom>
            <a:noFill/>
            <a:ln>
              <a:noFill/>
            </a:ln>
          </p:spPr>
        </p:pic>
      </p:grpSp>
      <p:grpSp>
        <p:nvGrpSpPr>
          <p:cNvPr id="2689" name="Google Shape;2689;p193"/>
          <p:cNvGrpSpPr/>
          <p:nvPr/>
        </p:nvGrpSpPr>
        <p:grpSpPr>
          <a:xfrm>
            <a:off x="5866775" y="4811838"/>
            <a:ext cx="372300" cy="372300"/>
            <a:chOff x="5866775" y="4811838"/>
            <a:chExt cx="372300" cy="372300"/>
          </a:xfrm>
        </p:grpSpPr>
        <p:sp>
          <p:nvSpPr>
            <p:cNvPr id="2662" name="Google Shape;2662;p193"/>
            <p:cNvSpPr/>
            <p:nvPr/>
          </p:nvSpPr>
          <p:spPr>
            <a:xfrm>
              <a:off x="5866775" y="4811838"/>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2690" name="Google Shape;2690;p193"/>
            <p:cNvPicPr preferRelativeResize="0"/>
            <p:nvPr/>
          </p:nvPicPr>
          <p:blipFill rotWithShape="1">
            <a:blip r:embed="rId4">
              <a:alphaModFix/>
            </a:blip>
            <a:srcRect b="0" l="0" r="0" t="0"/>
            <a:stretch/>
          </p:blipFill>
          <p:spPr>
            <a:xfrm>
              <a:off x="5922888" y="4850585"/>
              <a:ext cx="260075" cy="260046"/>
            </a:xfrm>
            <a:prstGeom prst="rect">
              <a:avLst/>
            </a:prstGeom>
            <a:noFill/>
            <a:ln>
              <a:noFill/>
            </a:ln>
          </p:spPr>
        </p:pic>
      </p:grpSp>
      <p:grpSp>
        <p:nvGrpSpPr>
          <p:cNvPr id="2691" name="Google Shape;2691;p193"/>
          <p:cNvGrpSpPr/>
          <p:nvPr/>
        </p:nvGrpSpPr>
        <p:grpSpPr>
          <a:xfrm>
            <a:off x="5866775" y="5434353"/>
            <a:ext cx="372300" cy="372300"/>
            <a:chOff x="5866775" y="5434353"/>
            <a:chExt cx="372300" cy="372300"/>
          </a:xfrm>
        </p:grpSpPr>
        <p:sp>
          <p:nvSpPr>
            <p:cNvPr id="2658" name="Google Shape;2658;p193"/>
            <p:cNvSpPr/>
            <p:nvPr/>
          </p:nvSpPr>
          <p:spPr>
            <a:xfrm>
              <a:off x="5866775" y="5434353"/>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2692" name="Google Shape;2692;p193"/>
            <p:cNvPicPr preferRelativeResize="0"/>
            <p:nvPr/>
          </p:nvPicPr>
          <p:blipFill rotWithShape="1">
            <a:blip r:embed="rId4">
              <a:alphaModFix/>
            </a:blip>
            <a:srcRect b="0" l="0" r="0" t="0"/>
            <a:stretch/>
          </p:blipFill>
          <p:spPr>
            <a:xfrm>
              <a:off x="5922888" y="5473100"/>
              <a:ext cx="260075" cy="260046"/>
            </a:xfrm>
            <a:prstGeom prst="rect">
              <a:avLst/>
            </a:prstGeom>
            <a:noFill/>
            <a:ln>
              <a:noFill/>
            </a:ln>
          </p:spPr>
        </p:pic>
      </p:grpSp>
      <p:grpSp>
        <p:nvGrpSpPr>
          <p:cNvPr id="2693" name="Google Shape;2693;p193"/>
          <p:cNvGrpSpPr/>
          <p:nvPr/>
        </p:nvGrpSpPr>
        <p:grpSpPr>
          <a:xfrm>
            <a:off x="7539720" y="4141601"/>
            <a:ext cx="342900" cy="369300"/>
            <a:chOff x="7364595" y="5164903"/>
            <a:chExt cx="342900" cy="369300"/>
          </a:xfrm>
        </p:grpSpPr>
        <p:sp>
          <p:nvSpPr>
            <p:cNvPr id="2694" name="Google Shape;2694;p193"/>
            <p:cNvSpPr/>
            <p:nvPr/>
          </p:nvSpPr>
          <p:spPr>
            <a:xfrm>
              <a:off x="7432475" y="5260575"/>
              <a:ext cx="170100" cy="1737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93"/>
            <p:cNvSpPr txBox="1"/>
            <p:nvPr/>
          </p:nvSpPr>
          <p:spPr>
            <a:xfrm>
              <a:off x="7364595" y="5164903"/>
              <a:ext cx="3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DM Sans"/>
                  <a:ea typeface="DM Sans"/>
                  <a:cs typeface="DM Sans"/>
                  <a:sym typeface="DM Sans"/>
                </a:rPr>
                <a:t>✔</a:t>
              </a:r>
              <a:endParaRPr sz="1200">
                <a:solidFill>
                  <a:schemeClr val="accent2"/>
                </a:solidFill>
                <a:latin typeface="DM Sans"/>
                <a:ea typeface="DM Sans"/>
                <a:cs typeface="DM Sans"/>
                <a:sym typeface="DM Sans"/>
              </a:endParaRPr>
            </a:p>
          </p:txBody>
        </p:sp>
      </p:grpSp>
      <p:grpSp>
        <p:nvGrpSpPr>
          <p:cNvPr id="2696" name="Google Shape;2696;p193"/>
          <p:cNvGrpSpPr/>
          <p:nvPr/>
        </p:nvGrpSpPr>
        <p:grpSpPr>
          <a:xfrm>
            <a:off x="7539720" y="4344370"/>
            <a:ext cx="342900" cy="369300"/>
            <a:chOff x="7364595" y="5164903"/>
            <a:chExt cx="342900" cy="369300"/>
          </a:xfrm>
        </p:grpSpPr>
        <p:sp>
          <p:nvSpPr>
            <p:cNvPr id="2697" name="Google Shape;2697;p193"/>
            <p:cNvSpPr/>
            <p:nvPr/>
          </p:nvSpPr>
          <p:spPr>
            <a:xfrm>
              <a:off x="7432475" y="5260575"/>
              <a:ext cx="170100" cy="1737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93"/>
            <p:cNvSpPr txBox="1"/>
            <p:nvPr/>
          </p:nvSpPr>
          <p:spPr>
            <a:xfrm>
              <a:off x="7364595" y="5164903"/>
              <a:ext cx="3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DM Sans"/>
                  <a:ea typeface="DM Sans"/>
                  <a:cs typeface="DM Sans"/>
                  <a:sym typeface="DM Sans"/>
                </a:rPr>
                <a:t>✔</a:t>
              </a:r>
              <a:endParaRPr sz="1200">
                <a:solidFill>
                  <a:schemeClr val="accent2"/>
                </a:solidFill>
                <a:latin typeface="DM Sans"/>
                <a:ea typeface="DM Sans"/>
                <a:cs typeface="DM Sans"/>
                <a:sym typeface="DM Sans"/>
              </a:endParaRPr>
            </a:p>
          </p:txBody>
        </p:sp>
      </p:grpSp>
      <p:grpSp>
        <p:nvGrpSpPr>
          <p:cNvPr id="2699" name="Google Shape;2699;p193"/>
          <p:cNvGrpSpPr/>
          <p:nvPr/>
        </p:nvGrpSpPr>
        <p:grpSpPr>
          <a:xfrm>
            <a:off x="7539720" y="4953970"/>
            <a:ext cx="342900" cy="369300"/>
            <a:chOff x="7364595" y="5164903"/>
            <a:chExt cx="342900" cy="369300"/>
          </a:xfrm>
        </p:grpSpPr>
        <p:sp>
          <p:nvSpPr>
            <p:cNvPr id="2700" name="Google Shape;2700;p193"/>
            <p:cNvSpPr/>
            <p:nvPr/>
          </p:nvSpPr>
          <p:spPr>
            <a:xfrm>
              <a:off x="7432475" y="5260575"/>
              <a:ext cx="170100" cy="1737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93"/>
            <p:cNvSpPr txBox="1"/>
            <p:nvPr/>
          </p:nvSpPr>
          <p:spPr>
            <a:xfrm>
              <a:off x="7364595" y="5164903"/>
              <a:ext cx="3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DM Sans"/>
                  <a:ea typeface="DM Sans"/>
                  <a:cs typeface="DM Sans"/>
                  <a:sym typeface="DM Sans"/>
                </a:rPr>
                <a:t>✔</a:t>
              </a:r>
              <a:endParaRPr sz="1200">
                <a:solidFill>
                  <a:schemeClr val="accent2"/>
                </a:solidFill>
                <a:latin typeface="DM Sans"/>
                <a:ea typeface="DM Sans"/>
                <a:cs typeface="DM Sans"/>
                <a:sym typeface="DM Sans"/>
              </a:endParaRPr>
            </a:p>
          </p:txBody>
        </p:sp>
      </p:grpSp>
      <p:grpSp>
        <p:nvGrpSpPr>
          <p:cNvPr id="2702" name="Google Shape;2702;p193"/>
          <p:cNvGrpSpPr/>
          <p:nvPr/>
        </p:nvGrpSpPr>
        <p:grpSpPr>
          <a:xfrm>
            <a:off x="7539720" y="5265228"/>
            <a:ext cx="342900" cy="369300"/>
            <a:chOff x="7364595" y="5164903"/>
            <a:chExt cx="342900" cy="369300"/>
          </a:xfrm>
        </p:grpSpPr>
        <p:sp>
          <p:nvSpPr>
            <p:cNvPr id="2703" name="Google Shape;2703;p193"/>
            <p:cNvSpPr/>
            <p:nvPr/>
          </p:nvSpPr>
          <p:spPr>
            <a:xfrm>
              <a:off x="7432475" y="5260575"/>
              <a:ext cx="170100" cy="1737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93"/>
            <p:cNvSpPr txBox="1"/>
            <p:nvPr/>
          </p:nvSpPr>
          <p:spPr>
            <a:xfrm>
              <a:off x="7364595" y="5164903"/>
              <a:ext cx="3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DM Sans"/>
                  <a:ea typeface="DM Sans"/>
                  <a:cs typeface="DM Sans"/>
                  <a:sym typeface="DM Sans"/>
                </a:rPr>
                <a:t>✔</a:t>
              </a:r>
              <a:endParaRPr sz="1200">
                <a:solidFill>
                  <a:schemeClr val="accent2"/>
                </a:solidFill>
                <a:latin typeface="DM Sans"/>
                <a:ea typeface="DM Sans"/>
                <a:cs typeface="DM Sans"/>
                <a:sym typeface="DM Sans"/>
              </a:endParaRPr>
            </a:p>
          </p:txBody>
        </p:sp>
      </p:grpSp>
      <p:grpSp>
        <p:nvGrpSpPr>
          <p:cNvPr id="2705" name="Google Shape;2705;p193"/>
          <p:cNvGrpSpPr/>
          <p:nvPr/>
        </p:nvGrpSpPr>
        <p:grpSpPr>
          <a:xfrm>
            <a:off x="8720920" y="6275428"/>
            <a:ext cx="342900" cy="369300"/>
            <a:chOff x="7364595" y="5164903"/>
            <a:chExt cx="342900" cy="369300"/>
          </a:xfrm>
        </p:grpSpPr>
        <p:sp>
          <p:nvSpPr>
            <p:cNvPr id="2706" name="Google Shape;2706;p193"/>
            <p:cNvSpPr/>
            <p:nvPr/>
          </p:nvSpPr>
          <p:spPr>
            <a:xfrm>
              <a:off x="7432475" y="5260575"/>
              <a:ext cx="170100" cy="173700"/>
            </a:xfrm>
            <a:prstGeom prst="rect">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93"/>
            <p:cNvSpPr txBox="1"/>
            <p:nvPr/>
          </p:nvSpPr>
          <p:spPr>
            <a:xfrm>
              <a:off x="7364595" y="5164903"/>
              <a:ext cx="34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DM Sans"/>
                  <a:ea typeface="DM Sans"/>
                  <a:cs typeface="DM Sans"/>
                  <a:sym typeface="DM Sans"/>
                </a:rPr>
                <a:t>✔</a:t>
              </a:r>
              <a:endParaRPr sz="1200">
                <a:solidFill>
                  <a:schemeClr val="accent2"/>
                </a:solidFill>
                <a:latin typeface="DM Sans"/>
                <a:ea typeface="DM Sans"/>
                <a:cs typeface="DM Sans"/>
                <a:sym typeface="DM Sans"/>
              </a:endParaRPr>
            </a:p>
          </p:txBody>
        </p:sp>
      </p:grpSp>
      <p:sp>
        <p:nvSpPr>
          <p:cNvPr id="2708" name="Google Shape;2708;p193"/>
          <p:cNvSpPr txBox="1"/>
          <p:nvPr/>
        </p:nvSpPr>
        <p:spPr>
          <a:xfrm>
            <a:off x="8954169" y="6275425"/>
            <a:ext cx="137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t>Short-lived token</a:t>
            </a:r>
            <a:endParaRPr i="1" sz="1200"/>
          </a:p>
        </p:txBody>
      </p:sp>
      <p:sp>
        <p:nvSpPr>
          <p:cNvPr id="2709" name="Google Shape;2709;p193"/>
          <p:cNvSpPr txBox="1"/>
          <p:nvPr/>
        </p:nvSpPr>
        <p:spPr>
          <a:xfrm>
            <a:off x="8717743" y="6489185"/>
            <a:ext cx="296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3"/>
                </a:solidFill>
                <a:latin typeface="DM Sans"/>
                <a:ea typeface="DM Sans"/>
                <a:cs typeface="DM Sans"/>
                <a:sym typeface="DM Sans"/>
              </a:rPr>
              <a:t>X</a:t>
            </a:r>
            <a:endParaRPr b="1">
              <a:solidFill>
                <a:schemeClr val="accent3"/>
              </a:solidFill>
              <a:latin typeface="DM Sans"/>
              <a:ea typeface="DM Sans"/>
              <a:cs typeface="DM Sans"/>
              <a:sym typeface="DM Sans"/>
            </a:endParaRPr>
          </a:p>
        </p:txBody>
      </p:sp>
      <p:sp>
        <p:nvSpPr>
          <p:cNvPr id="2710" name="Google Shape;2710;p193"/>
          <p:cNvSpPr txBox="1"/>
          <p:nvPr/>
        </p:nvSpPr>
        <p:spPr>
          <a:xfrm>
            <a:off x="8954169" y="6516940"/>
            <a:ext cx="137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t>Access denied</a:t>
            </a:r>
            <a:endParaRPr i="1" sz="1200"/>
          </a:p>
        </p:txBody>
      </p:sp>
      <p:sp>
        <p:nvSpPr>
          <p:cNvPr id="2711" name="Google Shape;2711;p193"/>
          <p:cNvSpPr/>
          <p:nvPr/>
        </p:nvSpPr>
        <p:spPr>
          <a:xfrm>
            <a:off x="5202275" y="2333975"/>
            <a:ext cx="1701300" cy="705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sz="1600">
                <a:solidFill>
                  <a:srgbClr val="1B3139"/>
                </a:solidFill>
                <a:latin typeface="DM Sans Medium"/>
                <a:ea typeface="DM Sans Medium"/>
                <a:cs typeface="DM Sans Medium"/>
                <a:sym typeface="DM Sans Medium"/>
              </a:rPr>
              <a:t>    Unity </a:t>
            </a:r>
            <a:br>
              <a:rPr lang="en" sz="1600">
                <a:solidFill>
                  <a:srgbClr val="1B3139"/>
                </a:solidFill>
                <a:latin typeface="DM Sans Medium"/>
                <a:ea typeface="DM Sans Medium"/>
                <a:cs typeface="DM Sans Medium"/>
                <a:sym typeface="DM Sans Medium"/>
              </a:rPr>
            </a:br>
            <a:r>
              <a:rPr lang="en"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pic>
        <p:nvPicPr>
          <p:cNvPr id="2712" name="Google Shape;2712;p193"/>
          <p:cNvPicPr preferRelativeResize="0"/>
          <p:nvPr/>
        </p:nvPicPr>
        <p:blipFill>
          <a:blip r:embed="rId5">
            <a:alphaModFix/>
          </a:blip>
          <a:stretch>
            <a:fillRect/>
          </a:stretch>
        </p:blipFill>
        <p:spPr>
          <a:xfrm>
            <a:off x="5393670" y="2464626"/>
            <a:ext cx="475887" cy="43099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6" name="Shape 2716"/>
        <p:cNvGrpSpPr/>
        <p:nvPr/>
      </p:nvGrpSpPr>
      <p:grpSpPr>
        <a:xfrm>
          <a:off x="0" y="0"/>
          <a:ext cx="0" cy="0"/>
          <a:chOff x="0" y="0"/>
          <a:chExt cx="0" cy="0"/>
        </a:xfrm>
      </p:grpSpPr>
      <p:grpSp>
        <p:nvGrpSpPr>
          <p:cNvPr id="2717" name="Google Shape;2717;p194"/>
          <p:cNvGrpSpPr/>
          <p:nvPr/>
        </p:nvGrpSpPr>
        <p:grpSpPr>
          <a:xfrm>
            <a:off x="6041723" y="2410350"/>
            <a:ext cx="1816958" cy="705600"/>
            <a:chOff x="5889600" y="2791350"/>
            <a:chExt cx="2124600" cy="705600"/>
          </a:xfrm>
        </p:grpSpPr>
        <p:sp>
          <p:nvSpPr>
            <p:cNvPr id="2718" name="Google Shape;2718;p194"/>
            <p:cNvSpPr/>
            <p:nvPr/>
          </p:nvSpPr>
          <p:spPr>
            <a:xfrm>
              <a:off x="5889600" y="2791350"/>
              <a:ext cx="21246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Medium"/>
                  <a:ea typeface="DM Sans Medium"/>
                  <a:cs typeface="DM Sans Medium"/>
                  <a:sym typeface="DM Sans Medium"/>
                </a:rPr>
                <a:t>(Unity) Metastore</a:t>
              </a:r>
              <a:endParaRPr>
                <a:latin typeface="DM Sans"/>
                <a:ea typeface="DM Sans"/>
                <a:cs typeface="DM Sans"/>
                <a:sym typeface="DM Sans"/>
              </a:endParaRPr>
            </a:p>
          </p:txBody>
        </p:sp>
        <p:sp>
          <p:nvSpPr>
            <p:cNvPr id="2719" name="Google Shape;2719;p194"/>
            <p:cNvSpPr/>
            <p:nvPr/>
          </p:nvSpPr>
          <p:spPr>
            <a:xfrm>
              <a:off x="5890650" y="321331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720" name="Google Shape;2720;p194"/>
            <p:cNvSpPr/>
            <p:nvPr/>
          </p:nvSpPr>
          <p:spPr>
            <a:xfrm>
              <a:off x="6424050" y="2791350"/>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sp>
        <p:nvSpPr>
          <p:cNvPr id="2721" name="Google Shape;2721;p194"/>
          <p:cNvSpPr txBox="1"/>
          <p:nvPr/>
        </p:nvSpPr>
        <p:spPr>
          <a:xfrm>
            <a:off x="8229578" y="1380623"/>
            <a:ext cx="1028100" cy="5541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i="1" lang="en" sz="1200">
                <a:solidFill>
                  <a:srgbClr val="1B5162"/>
                </a:solidFill>
                <a:latin typeface="DM Sans"/>
                <a:ea typeface="DM Sans"/>
                <a:cs typeface="DM Sans"/>
                <a:sym typeface="DM Sans"/>
              </a:rPr>
              <a:t>sync users and groups</a:t>
            </a:r>
            <a:endParaRPr i="1" sz="1200">
              <a:solidFill>
                <a:srgbClr val="1B5162"/>
              </a:solidFill>
              <a:latin typeface="DM Sans"/>
              <a:ea typeface="DM Sans"/>
              <a:cs typeface="DM Sans"/>
              <a:sym typeface="DM Sans"/>
            </a:endParaRPr>
          </a:p>
        </p:txBody>
      </p:sp>
      <p:sp>
        <p:nvSpPr>
          <p:cNvPr id="2722" name="Google Shape;2722;p194"/>
          <p:cNvSpPr txBox="1"/>
          <p:nvPr/>
        </p:nvSpPr>
        <p:spPr>
          <a:xfrm>
            <a:off x="6873985" y="210906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uses</a:t>
            </a:r>
            <a:endParaRPr i="1" sz="1200">
              <a:solidFill>
                <a:srgbClr val="1B5162"/>
              </a:solidFill>
              <a:latin typeface="DM Sans"/>
              <a:ea typeface="DM Sans"/>
              <a:cs typeface="DM Sans"/>
              <a:sym typeface="DM Sans"/>
            </a:endParaRPr>
          </a:p>
        </p:txBody>
      </p:sp>
      <p:sp>
        <p:nvSpPr>
          <p:cNvPr id="2723" name="Google Shape;2723;p194"/>
          <p:cNvSpPr txBox="1"/>
          <p:nvPr/>
        </p:nvSpPr>
        <p:spPr>
          <a:xfrm>
            <a:off x="749058" y="535597"/>
            <a:ext cx="106566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600">
                <a:solidFill>
                  <a:srgbClr val="1B3139"/>
                </a:solidFill>
                <a:latin typeface="DM Sans Medium"/>
                <a:ea typeface="DM Sans Medium"/>
                <a:cs typeface="DM Sans Medium"/>
                <a:sym typeface="DM Sans Medium"/>
              </a:rPr>
              <a:t>Object relations with Unity Catalog (UC) </a:t>
            </a:r>
            <a:endParaRPr sz="3600">
              <a:solidFill>
                <a:srgbClr val="1B3139"/>
              </a:solidFill>
              <a:latin typeface="DM Sans Medium"/>
              <a:ea typeface="DM Sans Medium"/>
              <a:cs typeface="DM Sans Medium"/>
              <a:sym typeface="DM Sans Medium"/>
            </a:endParaRPr>
          </a:p>
        </p:txBody>
      </p:sp>
      <p:sp>
        <p:nvSpPr>
          <p:cNvPr id="2724" name="Google Shape;2724;p194"/>
          <p:cNvSpPr txBox="1"/>
          <p:nvPr/>
        </p:nvSpPr>
        <p:spPr>
          <a:xfrm>
            <a:off x="10863745" y="6351634"/>
            <a:ext cx="666300" cy="524700"/>
          </a:xfrm>
          <a:prstGeom prst="rect">
            <a:avLst/>
          </a:prstGeom>
          <a:noFill/>
          <a:ln>
            <a:noFill/>
          </a:ln>
        </p:spPr>
        <p:txBody>
          <a:bodyPr anchorCtr="0" anchor="t" bIns="121875" lIns="121875" spcFirstLastPara="1" rIns="121875" wrap="square" tIns="121875">
            <a:noAutofit/>
          </a:bodyPr>
          <a:lstStyle/>
          <a:p>
            <a:pPr indent="0" lvl="0" marL="0" rtl="0" algn="r">
              <a:spcBef>
                <a:spcPts val="0"/>
              </a:spcBef>
              <a:spcAft>
                <a:spcPts val="0"/>
              </a:spcAft>
              <a:buNone/>
            </a:pPr>
            <a:fld id="{00000000-1234-1234-1234-123412341234}" type="slidenum">
              <a:rPr lang="en" sz="1100">
                <a:solidFill>
                  <a:srgbClr val="618794"/>
                </a:solidFill>
                <a:latin typeface="DM Sans"/>
                <a:ea typeface="DM Sans"/>
                <a:cs typeface="DM Sans"/>
                <a:sym typeface="DM Sans"/>
              </a:rPr>
              <a:t>‹#›</a:t>
            </a:fld>
            <a:endParaRPr sz="1100">
              <a:solidFill>
                <a:srgbClr val="618794"/>
              </a:solidFill>
              <a:latin typeface="DM Sans"/>
              <a:ea typeface="DM Sans"/>
              <a:cs typeface="DM Sans"/>
              <a:sym typeface="DM Sans"/>
            </a:endParaRPr>
          </a:p>
        </p:txBody>
      </p:sp>
      <p:sp>
        <p:nvSpPr>
          <p:cNvPr id="2725" name="Google Shape;2725;p194"/>
          <p:cNvSpPr/>
          <p:nvPr/>
        </p:nvSpPr>
        <p:spPr>
          <a:xfrm>
            <a:off x="636641" y="2410350"/>
            <a:ext cx="18168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Medium"/>
                <a:ea typeface="DM Sans Medium"/>
                <a:cs typeface="DM Sans Medium"/>
                <a:sym typeface="DM Sans Medium"/>
              </a:rPr>
              <a:t>Databricks</a:t>
            </a:r>
            <a:br>
              <a:rPr lang="en">
                <a:latin typeface="DM Sans Medium"/>
                <a:ea typeface="DM Sans Medium"/>
                <a:cs typeface="DM Sans Medium"/>
                <a:sym typeface="DM Sans Medium"/>
              </a:rPr>
            </a:br>
            <a:r>
              <a:rPr lang="en">
                <a:latin typeface="DM Sans Medium"/>
                <a:ea typeface="DM Sans Medium"/>
                <a:cs typeface="DM Sans Medium"/>
                <a:sym typeface="DM Sans Medium"/>
              </a:rPr>
              <a:t>Workspace</a:t>
            </a:r>
            <a:endParaRPr>
              <a:latin typeface="DM Sans Medium"/>
              <a:ea typeface="DM Sans Medium"/>
              <a:cs typeface="DM Sans Medium"/>
              <a:sym typeface="DM Sans Medium"/>
            </a:endParaRPr>
          </a:p>
          <a:p>
            <a:pPr indent="0" lvl="0" marL="0" rtl="0" algn="ctr">
              <a:spcBef>
                <a:spcPts val="0"/>
              </a:spcBef>
              <a:spcAft>
                <a:spcPts val="0"/>
              </a:spcAft>
              <a:buNone/>
            </a:pPr>
            <a:r>
              <a:rPr lang="en" sz="1200">
                <a:solidFill>
                  <a:srgbClr val="618794"/>
                </a:solidFill>
                <a:latin typeface="DM Sans"/>
                <a:ea typeface="DM Sans"/>
                <a:cs typeface="DM Sans"/>
                <a:sym typeface="DM Sans"/>
              </a:rPr>
              <a:t>(Control Plane)</a:t>
            </a:r>
            <a:endParaRPr sz="1200">
              <a:solidFill>
                <a:srgbClr val="618794"/>
              </a:solidFill>
              <a:latin typeface="DM Sans"/>
              <a:ea typeface="DM Sans"/>
              <a:cs typeface="DM Sans"/>
              <a:sym typeface="DM Sans"/>
            </a:endParaRPr>
          </a:p>
        </p:txBody>
      </p:sp>
      <p:sp>
        <p:nvSpPr>
          <p:cNvPr id="2726" name="Google Shape;2726;p194"/>
          <p:cNvSpPr/>
          <p:nvPr/>
        </p:nvSpPr>
        <p:spPr>
          <a:xfrm>
            <a:off x="1652611" y="3302363"/>
            <a:ext cx="18168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Medium"/>
                <a:ea typeface="DM Sans Medium"/>
                <a:cs typeface="DM Sans Medium"/>
                <a:sym typeface="DM Sans Medium"/>
              </a:rPr>
              <a:t>Cluster / </a:t>
            </a:r>
            <a:br>
              <a:rPr lang="en">
                <a:latin typeface="DM Sans Medium"/>
                <a:ea typeface="DM Sans Medium"/>
                <a:cs typeface="DM Sans Medium"/>
                <a:sym typeface="DM Sans Medium"/>
              </a:rPr>
            </a:br>
            <a:r>
              <a:rPr lang="en">
                <a:latin typeface="DM Sans Medium"/>
                <a:ea typeface="DM Sans Medium"/>
                <a:cs typeface="DM Sans Medium"/>
                <a:sym typeface="DM Sans Medium"/>
              </a:rPr>
              <a:t>SQL Endpoint</a:t>
            </a:r>
            <a:endParaRPr sz="1200">
              <a:solidFill>
                <a:srgbClr val="618794"/>
              </a:solidFill>
              <a:latin typeface="DM Sans"/>
              <a:ea typeface="DM Sans"/>
              <a:cs typeface="DM Sans"/>
              <a:sym typeface="DM Sans"/>
            </a:endParaRPr>
          </a:p>
        </p:txBody>
      </p:sp>
      <p:sp>
        <p:nvSpPr>
          <p:cNvPr id="2727" name="Google Shape;2727;p194"/>
          <p:cNvSpPr/>
          <p:nvPr/>
        </p:nvSpPr>
        <p:spPr>
          <a:xfrm>
            <a:off x="3339164" y="1319250"/>
            <a:ext cx="18168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Medium"/>
                <a:ea typeface="DM Sans Medium"/>
                <a:cs typeface="DM Sans Medium"/>
                <a:sym typeface="DM Sans Medium"/>
              </a:rPr>
              <a:t>Databricks Account</a:t>
            </a:r>
            <a:endParaRPr>
              <a:latin typeface="DM Sans Medium"/>
              <a:ea typeface="DM Sans Medium"/>
              <a:cs typeface="DM Sans Medium"/>
              <a:sym typeface="DM Sans Medium"/>
            </a:endParaRPr>
          </a:p>
        </p:txBody>
      </p:sp>
      <p:sp>
        <p:nvSpPr>
          <p:cNvPr id="2728" name="Google Shape;2728;p194"/>
          <p:cNvSpPr/>
          <p:nvPr/>
        </p:nvSpPr>
        <p:spPr>
          <a:xfrm>
            <a:off x="6041651" y="1319250"/>
            <a:ext cx="18168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Medium"/>
                <a:ea typeface="DM Sans Medium"/>
                <a:cs typeface="DM Sans Medium"/>
                <a:sym typeface="DM Sans Medium"/>
              </a:rPr>
              <a:t>Account Level</a:t>
            </a:r>
            <a:endParaRPr>
              <a:latin typeface="DM Sans Medium"/>
              <a:ea typeface="DM Sans Medium"/>
              <a:cs typeface="DM Sans Medium"/>
              <a:sym typeface="DM Sans Medium"/>
            </a:endParaRPr>
          </a:p>
          <a:p>
            <a:pPr indent="0" lvl="0" marL="0" rtl="0" algn="ctr">
              <a:spcBef>
                <a:spcPts val="0"/>
              </a:spcBef>
              <a:spcAft>
                <a:spcPts val="0"/>
              </a:spcAft>
              <a:buNone/>
            </a:pPr>
            <a:r>
              <a:rPr lang="en">
                <a:latin typeface="DM Sans Medium"/>
                <a:ea typeface="DM Sans Medium"/>
                <a:cs typeface="DM Sans Medium"/>
                <a:sym typeface="DM Sans Medium"/>
              </a:rPr>
              <a:t>User Management</a:t>
            </a:r>
            <a:endParaRPr>
              <a:latin typeface="DM Sans Medium"/>
              <a:ea typeface="DM Sans Medium"/>
              <a:cs typeface="DM Sans Medium"/>
              <a:sym typeface="DM Sans Medium"/>
            </a:endParaRPr>
          </a:p>
        </p:txBody>
      </p:sp>
      <p:sp>
        <p:nvSpPr>
          <p:cNvPr id="2729" name="Google Shape;2729;p194"/>
          <p:cNvSpPr/>
          <p:nvPr/>
        </p:nvSpPr>
        <p:spPr>
          <a:xfrm>
            <a:off x="10022317" y="1319250"/>
            <a:ext cx="1639200" cy="705600"/>
          </a:xfrm>
          <a:prstGeom prst="roundRect">
            <a:avLst>
              <a:gd fmla="val 16667" name="adj"/>
            </a:avLst>
          </a:prstGeom>
          <a:solidFill>
            <a:srgbClr val="FFFFFF"/>
          </a:solidFill>
          <a:ln cap="flat" cmpd="sng" w="19050">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B5162"/>
                </a:solidFill>
                <a:latin typeface="DM Sans Medium"/>
                <a:ea typeface="DM Sans Medium"/>
                <a:cs typeface="DM Sans Medium"/>
                <a:sym typeface="DM Sans Medium"/>
              </a:rPr>
              <a:t>Identity Provider</a:t>
            </a:r>
            <a:endParaRPr>
              <a:solidFill>
                <a:srgbClr val="1B5162"/>
              </a:solidFill>
              <a:latin typeface="DM Sans Medium"/>
              <a:ea typeface="DM Sans Medium"/>
              <a:cs typeface="DM Sans Medium"/>
              <a:sym typeface="DM Sans Medium"/>
            </a:endParaRPr>
          </a:p>
        </p:txBody>
      </p:sp>
      <p:cxnSp>
        <p:nvCxnSpPr>
          <p:cNvPr id="2730" name="Google Shape;2730;p194"/>
          <p:cNvCxnSpPr>
            <a:stCxn id="2729" idx="1"/>
            <a:endCxn id="2728" idx="3"/>
          </p:cNvCxnSpPr>
          <p:nvPr/>
        </p:nvCxnSpPr>
        <p:spPr>
          <a:xfrm rot="10800000">
            <a:off x="7858417" y="1672050"/>
            <a:ext cx="2163900" cy="0"/>
          </a:xfrm>
          <a:prstGeom prst="straightConnector1">
            <a:avLst/>
          </a:prstGeom>
          <a:noFill/>
          <a:ln cap="flat" cmpd="sng" w="9525">
            <a:solidFill>
              <a:srgbClr val="1B5162"/>
            </a:solidFill>
            <a:prstDash val="solid"/>
            <a:round/>
            <a:headEnd len="med" w="med" type="none"/>
            <a:tailEnd len="med" w="med" type="triangle"/>
          </a:ln>
        </p:spPr>
      </p:cxnSp>
      <p:cxnSp>
        <p:nvCxnSpPr>
          <p:cNvPr id="2731" name="Google Shape;2731;p194"/>
          <p:cNvCxnSpPr>
            <a:stCxn id="2718" idx="0"/>
            <a:endCxn id="2728" idx="2"/>
          </p:cNvCxnSpPr>
          <p:nvPr/>
        </p:nvCxnSpPr>
        <p:spPr>
          <a:xfrm rot="10800000">
            <a:off x="6949902" y="2024850"/>
            <a:ext cx="300" cy="385500"/>
          </a:xfrm>
          <a:prstGeom prst="straightConnector1">
            <a:avLst/>
          </a:prstGeom>
          <a:noFill/>
          <a:ln cap="flat" cmpd="sng" w="9525">
            <a:solidFill>
              <a:srgbClr val="1B5162"/>
            </a:solidFill>
            <a:prstDash val="solid"/>
            <a:round/>
            <a:headEnd len="med" w="med" type="none"/>
            <a:tailEnd len="med" w="med" type="triangle"/>
          </a:ln>
        </p:spPr>
      </p:cxnSp>
      <p:sp>
        <p:nvSpPr>
          <p:cNvPr id="2732" name="Google Shape;2732;p194"/>
          <p:cNvSpPr/>
          <p:nvPr/>
        </p:nvSpPr>
        <p:spPr>
          <a:xfrm>
            <a:off x="1652611" y="4376438"/>
            <a:ext cx="18168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Medium"/>
                <a:ea typeface="DM Sans Medium"/>
                <a:cs typeface="DM Sans Medium"/>
                <a:sym typeface="DM Sans Medium"/>
              </a:rPr>
              <a:t>Hive Metastore</a:t>
            </a:r>
            <a:endParaRPr sz="1200">
              <a:latin typeface="DM Sans"/>
              <a:ea typeface="DM Sans"/>
              <a:cs typeface="DM Sans"/>
              <a:sym typeface="DM Sans"/>
            </a:endParaRPr>
          </a:p>
        </p:txBody>
      </p:sp>
      <p:sp>
        <p:nvSpPr>
          <p:cNvPr id="2733" name="Google Shape;2733;p194"/>
          <p:cNvSpPr/>
          <p:nvPr/>
        </p:nvSpPr>
        <p:spPr>
          <a:xfrm>
            <a:off x="1165958" y="3017000"/>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94"/>
          <p:cNvSpPr/>
          <p:nvPr/>
        </p:nvSpPr>
        <p:spPr>
          <a:xfrm>
            <a:off x="10039538" y="2410338"/>
            <a:ext cx="1639200" cy="705600"/>
          </a:xfrm>
          <a:prstGeom prst="roundRect">
            <a:avLst>
              <a:gd fmla="val 16667" name="adj"/>
            </a:avLst>
          </a:prstGeom>
          <a:solidFill>
            <a:srgbClr val="FFFFFF"/>
          </a:solidFill>
          <a:ln cap="flat" cmpd="sng" w="19050">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B5162"/>
                </a:solidFill>
                <a:latin typeface="DM Sans Medium"/>
                <a:ea typeface="DM Sans Medium"/>
                <a:cs typeface="DM Sans Medium"/>
                <a:sym typeface="DM Sans Medium"/>
              </a:rPr>
              <a:t>Default Cloud Storage</a:t>
            </a:r>
            <a:endParaRPr sz="1100">
              <a:solidFill>
                <a:srgbClr val="618794"/>
              </a:solidFill>
              <a:latin typeface="DM Sans"/>
              <a:ea typeface="DM Sans"/>
              <a:cs typeface="DM Sans"/>
              <a:sym typeface="DM Sans"/>
            </a:endParaRPr>
          </a:p>
        </p:txBody>
      </p:sp>
      <p:sp>
        <p:nvSpPr>
          <p:cNvPr id="2735" name="Google Shape;2735;p194"/>
          <p:cNvSpPr txBox="1"/>
          <p:nvPr/>
        </p:nvSpPr>
        <p:spPr>
          <a:xfrm>
            <a:off x="7660140" y="2454112"/>
            <a:ext cx="2301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i="1" lang="en" sz="1200">
                <a:solidFill>
                  <a:srgbClr val="1B5162"/>
                </a:solidFill>
                <a:latin typeface="DM Sans"/>
                <a:ea typeface="DM Sans"/>
                <a:cs typeface="DM Sans"/>
                <a:sym typeface="DM Sans"/>
              </a:rPr>
              <a:t>links to and manages</a:t>
            </a:r>
            <a:endParaRPr i="1" sz="1200">
              <a:solidFill>
                <a:srgbClr val="1B5162"/>
              </a:solidFill>
              <a:latin typeface="DM Sans"/>
              <a:ea typeface="DM Sans"/>
              <a:cs typeface="DM Sans"/>
              <a:sym typeface="DM Sans"/>
            </a:endParaRPr>
          </a:p>
        </p:txBody>
      </p:sp>
      <p:sp>
        <p:nvSpPr>
          <p:cNvPr id="2736" name="Google Shape;2736;p194"/>
          <p:cNvSpPr txBox="1"/>
          <p:nvPr/>
        </p:nvSpPr>
        <p:spPr>
          <a:xfrm>
            <a:off x="5247052" y="1473038"/>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cxnSp>
        <p:nvCxnSpPr>
          <p:cNvPr id="2737" name="Google Shape;2737;p194"/>
          <p:cNvCxnSpPr>
            <a:stCxn id="2727" idx="3"/>
            <a:endCxn id="2728" idx="1"/>
          </p:cNvCxnSpPr>
          <p:nvPr/>
        </p:nvCxnSpPr>
        <p:spPr>
          <a:xfrm>
            <a:off x="5155964" y="1672050"/>
            <a:ext cx="885600" cy="0"/>
          </a:xfrm>
          <a:prstGeom prst="straightConnector1">
            <a:avLst/>
          </a:prstGeom>
          <a:noFill/>
          <a:ln cap="flat" cmpd="sng" w="9525">
            <a:solidFill>
              <a:srgbClr val="1B5162"/>
            </a:solidFill>
            <a:prstDash val="solid"/>
            <a:round/>
            <a:headEnd len="med" w="med" type="none"/>
            <a:tailEnd len="med" w="med" type="triangle"/>
          </a:ln>
        </p:spPr>
      </p:cxnSp>
      <p:sp>
        <p:nvSpPr>
          <p:cNvPr id="2738" name="Google Shape;2738;p194"/>
          <p:cNvSpPr txBox="1"/>
          <p:nvPr/>
        </p:nvSpPr>
        <p:spPr>
          <a:xfrm>
            <a:off x="3262981" y="2322256"/>
            <a:ext cx="181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assigned to</a:t>
            </a:r>
            <a:endParaRPr i="1" sz="1200">
              <a:solidFill>
                <a:srgbClr val="1B5162"/>
              </a:solidFill>
              <a:latin typeface="DM Sans"/>
              <a:ea typeface="DM Sans"/>
              <a:cs typeface="DM Sans"/>
              <a:sym typeface="DM Sans"/>
            </a:endParaRPr>
          </a:p>
        </p:txBody>
      </p:sp>
      <p:cxnSp>
        <p:nvCxnSpPr>
          <p:cNvPr id="2739" name="Google Shape;2739;p194"/>
          <p:cNvCxnSpPr/>
          <p:nvPr/>
        </p:nvCxnSpPr>
        <p:spPr>
          <a:xfrm rot="10800000">
            <a:off x="2453641" y="2636581"/>
            <a:ext cx="3588000" cy="0"/>
          </a:xfrm>
          <a:prstGeom prst="straightConnector1">
            <a:avLst/>
          </a:prstGeom>
          <a:noFill/>
          <a:ln cap="flat" cmpd="sng" w="9525">
            <a:solidFill>
              <a:srgbClr val="1B5162"/>
            </a:solidFill>
            <a:prstDash val="solid"/>
            <a:round/>
            <a:headEnd len="med" w="med" type="none"/>
            <a:tailEnd len="med" w="med" type="triangle"/>
          </a:ln>
        </p:spPr>
      </p:cxnSp>
      <p:cxnSp>
        <p:nvCxnSpPr>
          <p:cNvPr id="2740" name="Google Shape;2740;p194"/>
          <p:cNvCxnSpPr>
            <a:stCxn id="2741" idx="0"/>
            <a:endCxn id="2742" idx="1"/>
          </p:cNvCxnSpPr>
          <p:nvPr/>
        </p:nvCxnSpPr>
        <p:spPr>
          <a:xfrm rot="-5400000">
            <a:off x="4343434" y="1604377"/>
            <a:ext cx="481800" cy="2914200"/>
          </a:xfrm>
          <a:prstGeom prst="bentConnector2">
            <a:avLst/>
          </a:prstGeom>
          <a:noFill/>
          <a:ln cap="flat" cmpd="sng" w="9525">
            <a:solidFill>
              <a:srgbClr val="1B5162"/>
            </a:solidFill>
            <a:prstDash val="solid"/>
            <a:round/>
            <a:headEnd len="med" w="med" type="none"/>
            <a:tailEnd len="med" w="med" type="triangle"/>
          </a:ln>
        </p:spPr>
      </p:cxnSp>
      <p:sp>
        <p:nvSpPr>
          <p:cNvPr id="2743" name="Google Shape;2743;p194"/>
          <p:cNvSpPr/>
          <p:nvPr/>
        </p:nvSpPr>
        <p:spPr>
          <a:xfrm>
            <a:off x="636641" y="1319250"/>
            <a:ext cx="1816800" cy="7056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Medium"/>
                <a:ea typeface="DM Sans Medium"/>
                <a:cs typeface="DM Sans Medium"/>
                <a:sym typeface="DM Sans Medium"/>
              </a:rPr>
              <a:t>Databricks Account Console</a:t>
            </a:r>
            <a:endParaRPr>
              <a:latin typeface="DM Sans Medium"/>
              <a:ea typeface="DM Sans Medium"/>
              <a:cs typeface="DM Sans Medium"/>
              <a:sym typeface="DM Sans Medium"/>
            </a:endParaRPr>
          </a:p>
        </p:txBody>
      </p:sp>
      <p:sp>
        <p:nvSpPr>
          <p:cNvPr id="2744" name="Google Shape;2744;p194"/>
          <p:cNvSpPr txBox="1"/>
          <p:nvPr/>
        </p:nvSpPr>
        <p:spPr>
          <a:xfrm>
            <a:off x="2682724" y="1473038"/>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cxnSp>
        <p:nvCxnSpPr>
          <p:cNvPr id="2745" name="Google Shape;2745;p194"/>
          <p:cNvCxnSpPr>
            <a:stCxn id="2727" idx="1"/>
            <a:endCxn id="2743" idx="3"/>
          </p:cNvCxnSpPr>
          <p:nvPr/>
        </p:nvCxnSpPr>
        <p:spPr>
          <a:xfrm rot="10800000">
            <a:off x="2453564" y="1672050"/>
            <a:ext cx="885600" cy="0"/>
          </a:xfrm>
          <a:prstGeom prst="straightConnector1">
            <a:avLst/>
          </a:prstGeom>
          <a:noFill/>
          <a:ln cap="flat" cmpd="sng" w="9525">
            <a:solidFill>
              <a:srgbClr val="1B5162"/>
            </a:solidFill>
            <a:prstDash val="solid"/>
            <a:round/>
            <a:headEnd len="med" w="med" type="none"/>
            <a:tailEnd len="med" w="med" type="triangle"/>
          </a:ln>
        </p:spPr>
      </p:cxnSp>
      <p:cxnSp>
        <p:nvCxnSpPr>
          <p:cNvPr id="2746" name="Google Shape;2746;p194"/>
          <p:cNvCxnSpPr>
            <a:stCxn id="2747" idx="2"/>
            <a:endCxn id="2725" idx="0"/>
          </p:cNvCxnSpPr>
          <p:nvPr/>
        </p:nvCxnSpPr>
        <p:spPr>
          <a:xfrm rot="5400000">
            <a:off x="2491460" y="1081219"/>
            <a:ext cx="382800" cy="2275500"/>
          </a:xfrm>
          <a:prstGeom prst="bentConnector3">
            <a:avLst>
              <a:gd fmla="val 49997" name="adj1"/>
            </a:avLst>
          </a:prstGeom>
          <a:noFill/>
          <a:ln cap="flat" cmpd="sng" w="9525">
            <a:solidFill>
              <a:srgbClr val="1B5162"/>
            </a:solidFill>
            <a:prstDash val="solid"/>
            <a:round/>
            <a:headEnd len="med" w="med" type="none"/>
            <a:tailEnd len="med" w="med" type="triangle"/>
          </a:ln>
        </p:spPr>
      </p:cxnSp>
      <p:sp>
        <p:nvSpPr>
          <p:cNvPr id="2748" name="Google Shape;2748;p194"/>
          <p:cNvSpPr txBox="1"/>
          <p:nvPr/>
        </p:nvSpPr>
        <p:spPr>
          <a:xfrm>
            <a:off x="2682724" y="1998689"/>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cxnSp>
        <p:nvCxnSpPr>
          <p:cNvPr id="2749" name="Google Shape;2749;p194"/>
          <p:cNvCxnSpPr>
            <a:stCxn id="2750" idx="2"/>
            <a:endCxn id="2720" idx="0"/>
          </p:cNvCxnSpPr>
          <p:nvPr/>
        </p:nvCxnSpPr>
        <p:spPr>
          <a:xfrm flipH="1" rot="-5400000">
            <a:off x="5414900" y="1271269"/>
            <a:ext cx="382800" cy="1895400"/>
          </a:xfrm>
          <a:prstGeom prst="bentConnector3">
            <a:avLst>
              <a:gd fmla="val 49997" name="adj1"/>
            </a:avLst>
          </a:prstGeom>
          <a:noFill/>
          <a:ln cap="flat" cmpd="sng" w="9525">
            <a:solidFill>
              <a:srgbClr val="1B5162"/>
            </a:solidFill>
            <a:prstDash val="solid"/>
            <a:round/>
            <a:headEnd len="med" w="med" type="none"/>
            <a:tailEnd len="med" w="med" type="triangle"/>
          </a:ln>
        </p:spPr>
      </p:cxnSp>
      <p:sp>
        <p:nvSpPr>
          <p:cNvPr id="2751" name="Google Shape;2751;p194"/>
          <p:cNvSpPr txBox="1"/>
          <p:nvPr/>
        </p:nvSpPr>
        <p:spPr>
          <a:xfrm>
            <a:off x="5247052" y="201160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2752" name="Google Shape;2752;p194"/>
          <p:cNvSpPr/>
          <p:nvPr/>
        </p:nvSpPr>
        <p:spPr>
          <a:xfrm>
            <a:off x="10022317" y="3311900"/>
            <a:ext cx="1639200" cy="705600"/>
          </a:xfrm>
          <a:prstGeom prst="roundRect">
            <a:avLst>
              <a:gd fmla="val 16667" name="adj"/>
            </a:avLst>
          </a:prstGeom>
          <a:solidFill>
            <a:srgbClr val="FFFFFF"/>
          </a:solidFill>
          <a:ln cap="flat" cmpd="sng" w="19050">
            <a:solidFill>
              <a:srgbClr val="1B516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B5162"/>
                </a:solidFill>
                <a:latin typeface="DM Sans Medium"/>
                <a:ea typeface="DM Sans Medium"/>
                <a:cs typeface="DM Sans Medium"/>
                <a:sym typeface="DM Sans Medium"/>
              </a:rPr>
              <a:t>External Cloud Storages</a:t>
            </a:r>
            <a:endParaRPr baseline="30000" sz="1100">
              <a:solidFill>
                <a:srgbClr val="618794"/>
              </a:solidFill>
              <a:latin typeface="DM Sans"/>
              <a:ea typeface="DM Sans"/>
              <a:cs typeface="DM Sans"/>
              <a:sym typeface="DM Sans"/>
            </a:endParaRPr>
          </a:p>
        </p:txBody>
      </p:sp>
      <p:sp>
        <p:nvSpPr>
          <p:cNvPr id="2753" name="Google Shape;2753;p194"/>
          <p:cNvSpPr txBox="1"/>
          <p:nvPr/>
        </p:nvSpPr>
        <p:spPr>
          <a:xfrm>
            <a:off x="4019519" y="4897050"/>
            <a:ext cx="7568100" cy="163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a:solidFill>
                  <a:srgbClr val="1B3139"/>
                </a:solidFill>
                <a:latin typeface="DM Sans Medium"/>
                <a:ea typeface="DM Sans Medium"/>
                <a:cs typeface="DM Sans Medium"/>
                <a:sym typeface="DM Sans Medium"/>
              </a:rPr>
              <a:t>Notes: </a:t>
            </a:r>
            <a:endParaRPr>
              <a:solidFill>
                <a:srgbClr val="1B3139"/>
              </a:solidFill>
              <a:latin typeface="DM Sans Medium"/>
              <a:ea typeface="DM Sans Medium"/>
              <a:cs typeface="DM Sans Medium"/>
              <a:sym typeface="DM Sans Medium"/>
            </a:endParaRPr>
          </a:p>
          <a:p>
            <a:pPr indent="-317500" lvl="0" marL="457200" rtl="0" algn="l">
              <a:spcBef>
                <a:spcPts val="400"/>
              </a:spcBef>
              <a:spcAft>
                <a:spcPts val="0"/>
              </a:spcAft>
              <a:buClr>
                <a:srgbClr val="1B3139"/>
              </a:buClr>
              <a:buSzPts val="1400"/>
              <a:buFont typeface="DM Sans"/>
              <a:buChar char="●"/>
            </a:pPr>
            <a:r>
              <a:rPr lang="en">
                <a:solidFill>
                  <a:srgbClr val="1B3139"/>
                </a:solidFill>
                <a:latin typeface="DM Sans"/>
                <a:ea typeface="DM Sans"/>
                <a:cs typeface="DM Sans"/>
                <a:sym typeface="DM Sans"/>
              </a:rPr>
              <a:t>Using Unity Catalog is optional. Workspaces can still use a Hive Metastore only</a:t>
            </a:r>
            <a:endParaRPr>
              <a:solidFill>
                <a:srgbClr val="1B3139"/>
              </a:solidFill>
              <a:latin typeface="DM Sans"/>
              <a:ea typeface="DM Sans"/>
              <a:cs typeface="DM Sans"/>
              <a:sym typeface="DM Sans"/>
            </a:endParaRPr>
          </a:p>
          <a:p>
            <a:pPr indent="-317500" lvl="0" marL="457200" rtl="0" algn="l">
              <a:spcBef>
                <a:spcPts val="400"/>
              </a:spcBef>
              <a:spcAft>
                <a:spcPts val="0"/>
              </a:spcAft>
              <a:buClr>
                <a:srgbClr val="1B3139"/>
              </a:buClr>
              <a:buSzPts val="1400"/>
              <a:buFont typeface="DM Sans"/>
              <a:buChar char="●"/>
            </a:pPr>
            <a:r>
              <a:rPr lang="en">
                <a:solidFill>
                  <a:srgbClr val="1B3139"/>
                </a:solidFill>
                <a:latin typeface="DM Sans"/>
                <a:ea typeface="DM Sans"/>
                <a:cs typeface="DM Sans"/>
                <a:sym typeface="DM Sans"/>
              </a:rPr>
              <a:t>There can be more than one Unity Metastore (UC) per Databricks Account (e.g. for regional isolation or for isolation of lines of business)</a:t>
            </a:r>
            <a:endParaRPr>
              <a:solidFill>
                <a:srgbClr val="1B3139"/>
              </a:solidFill>
              <a:latin typeface="DM Sans"/>
              <a:ea typeface="DM Sans"/>
              <a:cs typeface="DM Sans"/>
              <a:sym typeface="DM Sans"/>
            </a:endParaRPr>
          </a:p>
          <a:p>
            <a:pPr indent="-317500" lvl="0" marL="457200" rtl="0" algn="l">
              <a:spcBef>
                <a:spcPts val="400"/>
              </a:spcBef>
              <a:spcAft>
                <a:spcPts val="400"/>
              </a:spcAft>
              <a:buClr>
                <a:srgbClr val="1B3139"/>
              </a:buClr>
              <a:buSzPts val="1400"/>
              <a:buFont typeface="DM Sans"/>
              <a:buChar char="●"/>
            </a:pPr>
            <a:r>
              <a:rPr lang="en">
                <a:solidFill>
                  <a:srgbClr val="1B3139"/>
                </a:solidFill>
                <a:latin typeface="DM Sans"/>
                <a:ea typeface="DM Sans"/>
                <a:cs typeface="DM Sans"/>
                <a:sym typeface="DM Sans"/>
              </a:rPr>
              <a:t>Every workspace can only attach to one UC Metastore, however one Unity Metastore can be assigned to several Workspaces</a:t>
            </a:r>
            <a:endParaRPr>
              <a:solidFill>
                <a:srgbClr val="1B3139"/>
              </a:solidFill>
              <a:latin typeface="DM Sans"/>
              <a:ea typeface="DM Sans"/>
              <a:cs typeface="DM Sans"/>
              <a:sym typeface="DM Sans"/>
            </a:endParaRPr>
          </a:p>
        </p:txBody>
      </p:sp>
      <p:sp>
        <p:nvSpPr>
          <p:cNvPr id="2742" name="Google Shape;2742;p194"/>
          <p:cNvSpPr/>
          <p:nvPr/>
        </p:nvSpPr>
        <p:spPr>
          <a:xfrm>
            <a:off x="6041538" y="2769027"/>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4" name="Google Shape;2754;p194"/>
          <p:cNvCxnSpPr>
            <a:stCxn id="2726" idx="2"/>
            <a:endCxn id="2732" idx="0"/>
          </p:cNvCxnSpPr>
          <p:nvPr/>
        </p:nvCxnSpPr>
        <p:spPr>
          <a:xfrm>
            <a:off x="2561011" y="4007963"/>
            <a:ext cx="0" cy="368400"/>
          </a:xfrm>
          <a:prstGeom prst="straightConnector1">
            <a:avLst/>
          </a:prstGeom>
          <a:noFill/>
          <a:ln cap="flat" cmpd="sng" w="9525">
            <a:solidFill>
              <a:srgbClr val="1B5162"/>
            </a:solidFill>
            <a:prstDash val="solid"/>
            <a:round/>
            <a:headEnd len="med" w="med" type="none"/>
            <a:tailEnd len="med" w="med" type="triangle"/>
          </a:ln>
        </p:spPr>
      </p:cxnSp>
      <p:sp>
        <p:nvSpPr>
          <p:cNvPr id="2747" name="Google Shape;2747;p194"/>
          <p:cNvSpPr/>
          <p:nvPr/>
        </p:nvSpPr>
        <p:spPr>
          <a:xfrm>
            <a:off x="3756110" y="1924369"/>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94"/>
          <p:cNvSpPr/>
          <p:nvPr/>
        </p:nvSpPr>
        <p:spPr>
          <a:xfrm>
            <a:off x="4594100" y="1924369"/>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94"/>
          <p:cNvSpPr/>
          <p:nvPr/>
        </p:nvSpPr>
        <p:spPr>
          <a:xfrm>
            <a:off x="1165958" y="3009251"/>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6" name="Google Shape;2756;p194"/>
          <p:cNvCxnSpPr>
            <a:stCxn id="2757" idx="2"/>
            <a:endCxn id="2732" idx="1"/>
          </p:cNvCxnSpPr>
          <p:nvPr/>
        </p:nvCxnSpPr>
        <p:spPr>
          <a:xfrm flipH="1" rot="-5400000">
            <a:off x="633158" y="3709751"/>
            <a:ext cx="1616700" cy="422100"/>
          </a:xfrm>
          <a:prstGeom prst="bentConnector2">
            <a:avLst/>
          </a:prstGeom>
          <a:noFill/>
          <a:ln cap="flat" cmpd="sng" w="9525">
            <a:solidFill>
              <a:srgbClr val="1B5162"/>
            </a:solidFill>
            <a:prstDash val="solid"/>
            <a:round/>
            <a:headEnd len="med" w="med" type="none"/>
            <a:tailEnd len="med" w="med" type="triangle"/>
          </a:ln>
        </p:spPr>
      </p:cxnSp>
      <p:cxnSp>
        <p:nvCxnSpPr>
          <p:cNvPr id="2758" name="Google Shape;2758;p194"/>
          <p:cNvCxnSpPr>
            <a:stCxn id="2757" idx="2"/>
            <a:endCxn id="2726" idx="1"/>
          </p:cNvCxnSpPr>
          <p:nvPr/>
        </p:nvCxnSpPr>
        <p:spPr>
          <a:xfrm flipH="1" rot="-5400000">
            <a:off x="1170158" y="3172751"/>
            <a:ext cx="542700" cy="422100"/>
          </a:xfrm>
          <a:prstGeom prst="bentConnector2">
            <a:avLst/>
          </a:prstGeom>
          <a:noFill/>
          <a:ln cap="flat" cmpd="sng" w="9525">
            <a:solidFill>
              <a:srgbClr val="1B5162"/>
            </a:solidFill>
            <a:prstDash val="solid"/>
            <a:round/>
            <a:headEnd len="med" w="med" type="none"/>
            <a:tailEnd len="med" w="med" type="triangle"/>
          </a:ln>
        </p:spPr>
      </p:cxnSp>
      <p:sp>
        <p:nvSpPr>
          <p:cNvPr id="2759" name="Google Shape;2759;p194"/>
          <p:cNvSpPr txBox="1"/>
          <p:nvPr/>
        </p:nvSpPr>
        <p:spPr>
          <a:xfrm>
            <a:off x="1127210" y="3441841"/>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2760" name="Google Shape;2760;p194"/>
          <p:cNvSpPr txBox="1"/>
          <p:nvPr/>
        </p:nvSpPr>
        <p:spPr>
          <a:xfrm>
            <a:off x="1127210" y="4518062"/>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2757" name="Google Shape;2757;p194"/>
          <p:cNvSpPr/>
          <p:nvPr/>
        </p:nvSpPr>
        <p:spPr>
          <a:xfrm>
            <a:off x="1165958" y="3009251"/>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94"/>
          <p:cNvSpPr/>
          <p:nvPr/>
        </p:nvSpPr>
        <p:spPr>
          <a:xfrm>
            <a:off x="7290379" y="3446750"/>
            <a:ext cx="942300" cy="435900"/>
          </a:xfrm>
          <a:prstGeom prst="rect">
            <a:avLst/>
          </a:prstGeom>
          <a:solidFill>
            <a:srgbClr val="FFFFFF"/>
          </a:solidFill>
          <a:ln cap="flat" cmpd="sng" w="9525">
            <a:solidFill>
              <a:srgbClr val="FF5F4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latin typeface="DM Sans Medium"/>
                <a:ea typeface="DM Sans Medium"/>
                <a:cs typeface="DM Sans Medium"/>
                <a:sym typeface="DM Sans Medium"/>
              </a:rPr>
              <a:t>Catalog Storage</a:t>
            </a:r>
            <a:endParaRPr sz="1200">
              <a:latin typeface="DM Sans"/>
              <a:ea typeface="DM Sans"/>
              <a:cs typeface="DM Sans"/>
              <a:sym typeface="DM Sans"/>
            </a:endParaRPr>
          </a:p>
        </p:txBody>
      </p:sp>
      <p:sp>
        <p:nvSpPr>
          <p:cNvPr id="2762" name="Google Shape;2762;p194"/>
          <p:cNvSpPr/>
          <p:nvPr/>
        </p:nvSpPr>
        <p:spPr>
          <a:xfrm>
            <a:off x="6268246" y="3446750"/>
            <a:ext cx="942300" cy="435900"/>
          </a:xfrm>
          <a:prstGeom prst="rect">
            <a:avLst/>
          </a:prstGeom>
          <a:solidFill>
            <a:srgbClr val="FFFFFF"/>
          </a:solidFill>
          <a:ln cap="flat" cmpd="sng" w="9525">
            <a:solidFill>
              <a:srgbClr val="FF5F4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latin typeface="DM Sans Medium"/>
                <a:ea typeface="DM Sans Medium"/>
                <a:cs typeface="DM Sans Medium"/>
                <a:sym typeface="DM Sans Medium"/>
              </a:rPr>
              <a:t>Credential Storage</a:t>
            </a:r>
            <a:endParaRPr sz="1200">
              <a:latin typeface="DM Sans"/>
              <a:ea typeface="DM Sans"/>
              <a:cs typeface="DM Sans"/>
              <a:sym typeface="DM Sans"/>
            </a:endParaRPr>
          </a:p>
        </p:txBody>
      </p:sp>
      <p:sp>
        <p:nvSpPr>
          <p:cNvPr id="2763" name="Google Shape;2763;p194"/>
          <p:cNvSpPr/>
          <p:nvPr/>
        </p:nvSpPr>
        <p:spPr>
          <a:xfrm>
            <a:off x="8315306" y="3446750"/>
            <a:ext cx="942300" cy="435900"/>
          </a:xfrm>
          <a:prstGeom prst="rect">
            <a:avLst/>
          </a:prstGeom>
          <a:solidFill>
            <a:srgbClr val="FFFFFF"/>
          </a:solidFill>
          <a:ln cap="flat" cmpd="sng" w="9525">
            <a:solidFill>
              <a:srgbClr val="FF5F4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latin typeface="DM Sans Medium"/>
                <a:ea typeface="DM Sans Medium"/>
                <a:cs typeface="DM Sans Medium"/>
                <a:sym typeface="DM Sans Medium"/>
              </a:rPr>
              <a:t>External Locations</a:t>
            </a:r>
            <a:endParaRPr sz="1200">
              <a:latin typeface="DM Sans"/>
              <a:ea typeface="DM Sans"/>
              <a:cs typeface="DM Sans"/>
              <a:sym typeface="DM Sans"/>
            </a:endParaRPr>
          </a:p>
        </p:txBody>
      </p:sp>
      <p:sp>
        <p:nvSpPr>
          <p:cNvPr id="2764" name="Google Shape;2764;p194"/>
          <p:cNvSpPr/>
          <p:nvPr/>
        </p:nvSpPr>
        <p:spPr>
          <a:xfrm>
            <a:off x="6041538" y="301054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94"/>
          <p:cNvSpPr/>
          <p:nvPr/>
        </p:nvSpPr>
        <p:spPr>
          <a:xfrm>
            <a:off x="6925101" y="301054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94"/>
          <p:cNvSpPr/>
          <p:nvPr/>
        </p:nvSpPr>
        <p:spPr>
          <a:xfrm>
            <a:off x="7458368" y="2991169"/>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7" name="Google Shape;2767;p194"/>
          <p:cNvCxnSpPr>
            <a:stCxn id="2768" idx="2"/>
            <a:endCxn id="2761" idx="0"/>
          </p:cNvCxnSpPr>
          <p:nvPr/>
        </p:nvCxnSpPr>
        <p:spPr>
          <a:xfrm>
            <a:off x="7687805" y="3116172"/>
            <a:ext cx="73800" cy="330600"/>
          </a:xfrm>
          <a:prstGeom prst="straightConnector1">
            <a:avLst/>
          </a:prstGeom>
          <a:noFill/>
          <a:ln cap="flat" cmpd="sng" w="9525">
            <a:solidFill>
              <a:srgbClr val="1B5162"/>
            </a:solidFill>
            <a:prstDash val="solid"/>
            <a:round/>
            <a:headEnd len="med" w="med" type="none"/>
            <a:tailEnd len="med" w="med" type="triangle"/>
          </a:ln>
        </p:spPr>
      </p:cxnSp>
      <p:cxnSp>
        <p:nvCxnSpPr>
          <p:cNvPr id="2769" name="Google Shape;2769;p194"/>
          <p:cNvCxnSpPr>
            <a:stCxn id="2770" idx="2"/>
            <a:endCxn id="2762" idx="0"/>
          </p:cNvCxnSpPr>
          <p:nvPr/>
        </p:nvCxnSpPr>
        <p:spPr>
          <a:xfrm>
            <a:off x="6739445" y="3113742"/>
            <a:ext cx="0" cy="333000"/>
          </a:xfrm>
          <a:prstGeom prst="straightConnector1">
            <a:avLst/>
          </a:prstGeom>
          <a:noFill/>
          <a:ln cap="flat" cmpd="sng" w="9525">
            <a:solidFill>
              <a:srgbClr val="1B5162"/>
            </a:solidFill>
            <a:prstDash val="solid"/>
            <a:round/>
            <a:headEnd len="med" w="med" type="none"/>
            <a:tailEnd len="med" w="med" type="triangle"/>
          </a:ln>
        </p:spPr>
      </p:cxnSp>
      <p:cxnSp>
        <p:nvCxnSpPr>
          <p:cNvPr id="2771" name="Google Shape;2771;p194"/>
          <p:cNvCxnSpPr>
            <a:stCxn id="2772" idx="3"/>
            <a:endCxn id="2763" idx="0"/>
          </p:cNvCxnSpPr>
          <p:nvPr/>
        </p:nvCxnSpPr>
        <p:spPr>
          <a:xfrm>
            <a:off x="7860898" y="2947197"/>
            <a:ext cx="925500" cy="499500"/>
          </a:xfrm>
          <a:prstGeom prst="bentConnector2">
            <a:avLst/>
          </a:prstGeom>
          <a:noFill/>
          <a:ln cap="flat" cmpd="sng" w="9525">
            <a:solidFill>
              <a:srgbClr val="1B5162"/>
            </a:solidFill>
            <a:prstDash val="solid"/>
            <a:round/>
            <a:headEnd len="med" w="med" type="none"/>
            <a:tailEnd len="med" w="med" type="triangle"/>
          </a:ln>
        </p:spPr>
      </p:cxnSp>
      <p:sp>
        <p:nvSpPr>
          <p:cNvPr id="2773" name="Google Shape;2773;p194"/>
          <p:cNvSpPr txBox="1"/>
          <p:nvPr/>
        </p:nvSpPr>
        <p:spPr>
          <a:xfrm>
            <a:off x="6627855" y="315458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2774" name="Google Shape;2774;p194"/>
          <p:cNvSpPr txBox="1"/>
          <p:nvPr/>
        </p:nvSpPr>
        <p:spPr>
          <a:xfrm>
            <a:off x="9162642" y="3461077"/>
            <a:ext cx="8382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links to</a:t>
            </a:r>
            <a:endParaRPr i="1" sz="1200">
              <a:solidFill>
                <a:srgbClr val="1B5162"/>
              </a:solidFill>
              <a:latin typeface="DM Sans"/>
              <a:ea typeface="DM Sans"/>
              <a:cs typeface="DM Sans"/>
              <a:sym typeface="DM Sans"/>
            </a:endParaRPr>
          </a:p>
        </p:txBody>
      </p:sp>
      <p:cxnSp>
        <p:nvCxnSpPr>
          <p:cNvPr id="2775" name="Google Shape;2775;p194"/>
          <p:cNvCxnSpPr>
            <a:stCxn id="2763" idx="3"/>
            <a:endCxn id="2752" idx="1"/>
          </p:cNvCxnSpPr>
          <p:nvPr/>
        </p:nvCxnSpPr>
        <p:spPr>
          <a:xfrm>
            <a:off x="9257606" y="3664700"/>
            <a:ext cx="764700" cy="600"/>
          </a:xfrm>
          <a:prstGeom prst="curvedConnector3">
            <a:avLst>
              <a:gd fmla="val 50009" name="adj1"/>
            </a:avLst>
          </a:prstGeom>
          <a:noFill/>
          <a:ln cap="flat" cmpd="sng" w="9525">
            <a:solidFill>
              <a:srgbClr val="1B5162"/>
            </a:solidFill>
            <a:prstDash val="solid"/>
            <a:round/>
            <a:headEnd len="med" w="med" type="none"/>
            <a:tailEnd len="med" w="med" type="triangle"/>
          </a:ln>
        </p:spPr>
      </p:cxnSp>
      <p:sp>
        <p:nvSpPr>
          <p:cNvPr id="2776" name="Google Shape;2776;p194"/>
          <p:cNvSpPr/>
          <p:nvPr/>
        </p:nvSpPr>
        <p:spPr>
          <a:xfrm>
            <a:off x="7726551" y="301054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7" name="Google Shape;2777;p194"/>
          <p:cNvCxnSpPr>
            <a:stCxn id="2778" idx="2"/>
            <a:endCxn id="2779" idx="3"/>
          </p:cNvCxnSpPr>
          <p:nvPr/>
        </p:nvCxnSpPr>
        <p:spPr>
          <a:xfrm rot="5400000">
            <a:off x="5455213" y="3665000"/>
            <a:ext cx="1250400" cy="134400"/>
          </a:xfrm>
          <a:prstGeom prst="bentConnector2">
            <a:avLst/>
          </a:prstGeom>
          <a:noFill/>
          <a:ln cap="flat" cmpd="sng" w="9525">
            <a:solidFill>
              <a:srgbClr val="1B5162"/>
            </a:solidFill>
            <a:prstDash val="solid"/>
            <a:round/>
            <a:headEnd len="med" w="med" type="none"/>
            <a:tailEnd len="med" w="med" type="triangle"/>
          </a:ln>
        </p:spPr>
      </p:cxnSp>
      <p:cxnSp>
        <p:nvCxnSpPr>
          <p:cNvPr id="2780" name="Google Shape;2780;p194"/>
          <p:cNvCxnSpPr>
            <a:stCxn id="2778" idx="1"/>
            <a:endCxn id="2781" idx="0"/>
          </p:cNvCxnSpPr>
          <p:nvPr/>
        </p:nvCxnSpPr>
        <p:spPr>
          <a:xfrm flipH="1">
            <a:off x="5542663" y="3023900"/>
            <a:ext cx="499800" cy="423000"/>
          </a:xfrm>
          <a:prstGeom prst="bentConnector2">
            <a:avLst/>
          </a:prstGeom>
          <a:noFill/>
          <a:ln cap="flat" cmpd="sng" w="9525">
            <a:solidFill>
              <a:srgbClr val="1B5162"/>
            </a:solidFill>
            <a:prstDash val="solid"/>
            <a:round/>
            <a:headEnd len="med" w="med" type="none"/>
            <a:tailEnd len="med" w="med" type="triangle"/>
          </a:ln>
        </p:spPr>
      </p:cxnSp>
      <p:cxnSp>
        <p:nvCxnSpPr>
          <p:cNvPr id="2782" name="Google Shape;2782;p194"/>
          <p:cNvCxnSpPr>
            <a:stCxn id="2783" idx="0"/>
            <a:endCxn id="2781" idx="2"/>
          </p:cNvCxnSpPr>
          <p:nvPr/>
        </p:nvCxnSpPr>
        <p:spPr>
          <a:xfrm rot="10800000">
            <a:off x="5542731" y="3882500"/>
            <a:ext cx="0" cy="349500"/>
          </a:xfrm>
          <a:prstGeom prst="straightConnector1">
            <a:avLst/>
          </a:prstGeom>
          <a:noFill/>
          <a:ln cap="flat" cmpd="sng" w="9525">
            <a:solidFill>
              <a:srgbClr val="1B5162"/>
            </a:solidFill>
            <a:prstDash val="solid"/>
            <a:round/>
            <a:headEnd len="med" w="med" type="triangle"/>
            <a:tailEnd len="med" w="med" type="none"/>
          </a:ln>
        </p:spPr>
      </p:cxnSp>
      <p:sp>
        <p:nvSpPr>
          <p:cNvPr id="2784" name="Google Shape;2784;p194"/>
          <p:cNvSpPr txBox="1"/>
          <p:nvPr/>
        </p:nvSpPr>
        <p:spPr>
          <a:xfrm>
            <a:off x="5168745" y="3934424"/>
            <a:ext cx="984900" cy="1662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i="1" lang="en" sz="1200">
                <a:solidFill>
                  <a:srgbClr val="1B5162"/>
                </a:solidFill>
                <a:latin typeface="DM Sans"/>
                <a:ea typeface="DM Sans"/>
                <a:cs typeface="DM Sans"/>
                <a:sym typeface="DM Sans"/>
              </a:rPr>
              <a:t>can access</a:t>
            </a:r>
            <a:endParaRPr i="1" sz="1200">
              <a:solidFill>
                <a:srgbClr val="1B5162"/>
              </a:solidFill>
              <a:latin typeface="DM Sans"/>
              <a:ea typeface="DM Sans"/>
              <a:cs typeface="DM Sans"/>
              <a:sym typeface="DM Sans"/>
            </a:endParaRPr>
          </a:p>
        </p:txBody>
      </p:sp>
      <p:sp>
        <p:nvSpPr>
          <p:cNvPr id="2785" name="Google Shape;2785;p194"/>
          <p:cNvSpPr txBox="1"/>
          <p:nvPr/>
        </p:nvSpPr>
        <p:spPr>
          <a:xfrm>
            <a:off x="5462469" y="315458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2778" name="Google Shape;2778;p194"/>
          <p:cNvSpPr/>
          <p:nvPr/>
        </p:nvSpPr>
        <p:spPr>
          <a:xfrm>
            <a:off x="6042463" y="2940800"/>
            <a:ext cx="210300" cy="1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94"/>
          <p:cNvSpPr/>
          <p:nvPr/>
        </p:nvSpPr>
        <p:spPr>
          <a:xfrm>
            <a:off x="7640105" y="3012972"/>
            <a:ext cx="954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94"/>
          <p:cNvSpPr/>
          <p:nvPr/>
        </p:nvSpPr>
        <p:spPr>
          <a:xfrm>
            <a:off x="5071581" y="4232000"/>
            <a:ext cx="942300" cy="435900"/>
          </a:xfrm>
          <a:prstGeom prst="rect">
            <a:avLst/>
          </a:prstGeom>
          <a:solidFill>
            <a:srgbClr val="FFFFFF"/>
          </a:solidFill>
          <a:ln cap="flat" cmpd="sng" w="9525">
            <a:solidFill>
              <a:srgbClr val="00ADD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latin typeface="DM Sans Medium"/>
                <a:ea typeface="DM Sans Medium"/>
                <a:cs typeface="DM Sans Medium"/>
                <a:sym typeface="DM Sans Medium"/>
              </a:rPr>
              <a:t>Shares</a:t>
            </a:r>
            <a:endParaRPr sz="1200">
              <a:latin typeface="DM Sans"/>
              <a:ea typeface="DM Sans"/>
              <a:cs typeface="DM Sans"/>
              <a:sym typeface="DM Sans"/>
            </a:endParaRPr>
          </a:p>
        </p:txBody>
      </p:sp>
      <p:sp>
        <p:nvSpPr>
          <p:cNvPr id="2781" name="Google Shape;2781;p194"/>
          <p:cNvSpPr/>
          <p:nvPr/>
        </p:nvSpPr>
        <p:spPr>
          <a:xfrm>
            <a:off x="5071581" y="3446750"/>
            <a:ext cx="942300" cy="435900"/>
          </a:xfrm>
          <a:prstGeom prst="rect">
            <a:avLst/>
          </a:prstGeom>
          <a:solidFill>
            <a:srgbClr val="FFFFFF"/>
          </a:solidFill>
          <a:ln cap="flat" cmpd="sng" w="9525">
            <a:solidFill>
              <a:srgbClr val="00ADD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latin typeface="DM Sans Medium"/>
                <a:ea typeface="DM Sans Medium"/>
                <a:cs typeface="DM Sans Medium"/>
                <a:sym typeface="DM Sans Medium"/>
              </a:rPr>
              <a:t>Recipients</a:t>
            </a:r>
            <a:endParaRPr sz="1200">
              <a:latin typeface="DM Sans"/>
              <a:ea typeface="DM Sans"/>
              <a:cs typeface="DM Sans"/>
              <a:sym typeface="DM Sans"/>
            </a:endParaRPr>
          </a:p>
        </p:txBody>
      </p:sp>
      <p:sp>
        <p:nvSpPr>
          <p:cNvPr id="2786" name="Google Shape;2786;p194"/>
          <p:cNvSpPr txBox="1"/>
          <p:nvPr/>
        </p:nvSpPr>
        <p:spPr>
          <a:xfrm>
            <a:off x="7666742" y="3957023"/>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2787" name="Google Shape;2787;p194"/>
          <p:cNvSpPr txBox="1"/>
          <p:nvPr/>
        </p:nvSpPr>
        <p:spPr>
          <a:xfrm>
            <a:off x="6197939" y="4253455"/>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2770" name="Google Shape;2770;p194"/>
          <p:cNvSpPr/>
          <p:nvPr/>
        </p:nvSpPr>
        <p:spPr>
          <a:xfrm>
            <a:off x="6674945" y="301054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94"/>
          <p:cNvSpPr txBox="1"/>
          <p:nvPr/>
        </p:nvSpPr>
        <p:spPr>
          <a:xfrm>
            <a:off x="4139096" y="3744715"/>
            <a:ext cx="115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00ADD4"/>
                </a:solidFill>
                <a:latin typeface="DM Sans Medium"/>
                <a:ea typeface="DM Sans Medium"/>
                <a:cs typeface="DM Sans Medium"/>
                <a:sym typeface="DM Sans Medium"/>
              </a:rPr>
              <a:t>Delta </a:t>
            </a:r>
            <a:endParaRPr sz="1200">
              <a:solidFill>
                <a:srgbClr val="00ADD4"/>
              </a:solidFill>
              <a:latin typeface="DM Sans Medium"/>
              <a:ea typeface="DM Sans Medium"/>
              <a:cs typeface="DM Sans Medium"/>
              <a:sym typeface="DM Sans Medium"/>
            </a:endParaRPr>
          </a:p>
          <a:p>
            <a:pPr indent="0" lvl="0" marL="0" rtl="0" algn="ctr">
              <a:spcBef>
                <a:spcPts val="0"/>
              </a:spcBef>
              <a:spcAft>
                <a:spcPts val="0"/>
              </a:spcAft>
              <a:buNone/>
            </a:pPr>
            <a:r>
              <a:rPr lang="en" sz="1200">
                <a:solidFill>
                  <a:srgbClr val="00ADD4"/>
                </a:solidFill>
                <a:latin typeface="DM Sans Medium"/>
                <a:ea typeface="DM Sans Medium"/>
                <a:cs typeface="DM Sans Medium"/>
                <a:sym typeface="DM Sans Medium"/>
              </a:rPr>
              <a:t>Sharing</a:t>
            </a:r>
            <a:endParaRPr>
              <a:solidFill>
                <a:srgbClr val="00ADD4"/>
              </a:solidFill>
            </a:endParaRPr>
          </a:p>
        </p:txBody>
      </p:sp>
      <p:sp>
        <p:nvSpPr>
          <p:cNvPr id="2789" name="Google Shape;2789;p194"/>
          <p:cNvSpPr txBox="1"/>
          <p:nvPr/>
        </p:nvSpPr>
        <p:spPr>
          <a:xfrm>
            <a:off x="7647949" y="315458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2790" name="Google Shape;2790;p194"/>
          <p:cNvSpPr/>
          <p:nvPr/>
        </p:nvSpPr>
        <p:spPr>
          <a:xfrm>
            <a:off x="7098024" y="4232000"/>
            <a:ext cx="1327200" cy="435900"/>
          </a:xfrm>
          <a:prstGeom prst="rect">
            <a:avLst/>
          </a:prstGeom>
          <a:solidFill>
            <a:srgbClr val="FFFFFF"/>
          </a:solidFill>
          <a:ln cap="flat" cmpd="sng" w="9525">
            <a:solidFill>
              <a:srgbClr val="FF5F4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200">
                <a:latin typeface="DM Sans"/>
                <a:ea typeface="DM Sans"/>
                <a:cs typeface="DM Sans"/>
                <a:sym typeface="DM Sans"/>
              </a:rPr>
              <a:t>catalog.db.table</a:t>
            </a:r>
            <a:endParaRPr sz="1200">
              <a:latin typeface="DM Sans"/>
              <a:ea typeface="DM Sans"/>
              <a:cs typeface="DM Sans"/>
              <a:sym typeface="DM Sans"/>
            </a:endParaRPr>
          </a:p>
        </p:txBody>
      </p:sp>
      <p:cxnSp>
        <p:nvCxnSpPr>
          <p:cNvPr id="2791" name="Google Shape;2791;p194"/>
          <p:cNvCxnSpPr>
            <a:stCxn id="2790" idx="1"/>
            <a:endCxn id="2783" idx="3"/>
          </p:cNvCxnSpPr>
          <p:nvPr/>
        </p:nvCxnSpPr>
        <p:spPr>
          <a:xfrm rot="10800000">
            <a:off x="6013824" y="4449950"/>
            <a:ext cx="1084200" cy="0"/>
          </a:xfrm>
          <a:prstGeom prst="straightConnector1">
            <a:avLst/>
          </a:prstGeom>
          <a:noFill/>
          <a:ln cap="flat" cmpd="sng" w="9525">
            <a:solidFill>
              <a:srgbClr val="1B5162"/>
            </a:solidFill>
            <a:prstDash val="solid"/>
            <a:round/>
            <a:headEnd len="med" w="med" type="triangle"/>
            <a:tailEnd len="med" w="med" type="none"/>
          </a:ln>
        </p:spPr>
      </p:cxnSp>
      <p:cxnSp>
        <p:nvCxnSpPr>
          <p:cNvPr id="2792" name="Google Shape;2792;p194"/>
          <p:cNvCxnSpPr>
            <a:stCxn id="2790" idx="0"/>
            <a:endCxn id="2761" idx="2"/>
          </p:cNvCxnSpPr>
          <p:nvPr/>
        </p:nvCxnSpPr>
        <p:spPr>
          <a:xfrm rot="10800000">
            <a:off x="7761624" y="3882500"/>
            <a:ext cx="0" cy="349500"/>
          </a:xfrm>
          <a:prstGeom prst="straightConnector1">
            <a:avLst/>
          </a:prstGeom>
          <a:noFill/>
          <a:ln cap="flat" cmpd="sng" w="9525">
            <a:solidFill>
              <a:srgbClr val="1B5162"/>
            </a:solidFill>
            <a:prstDash val="solid"/>
            <a:round/>
            <a:headEnd len="med" w="med" type="triangle"/>
            <a:tailEnd len="med" w="med" type="none"/>
          </a:ln>
        </p:spPr>
      </p:cxnSp>
      <p:cxnSp>
        <p:nvCxnSpPr>
          <p:cNvPr id="2793" name="Google Shape;2793;p194"/>
          <p:cNvCxnSpPr>
            <a:stCxn id="2718" idx="3"/>
            <a:endCxn id="2734" idx="1"/>
          </p:cNvCxnSpPr>
          <p:nvPr/>
        </p:nvCxnSpPr>
        <p:spPr>
          <a:xfrm>
            <a:off x="7858681" y="2763150"/>
            <a:ext cx="2181000" cy="600"/>
          </a:xfrm>
          <a:prstGeom prst="curvedConnector3">
            <a:avLst>
              <a:gd fmla="val 49998" name="adj1"/>
            </a:avLst>
          </a:prstGeom>
          <a:noFill/>
          <a:ln cap="flat" cmpd="sng" w="9525">
            <a:solidFill>
              <a:srgbClr val="1B5162"/>
            </a:solidFill>
            <a:prstDash val="solid"/>
            <a:round/>
            <a:headEnd len="med" w="med" type="none"/>
            <a:tailEnd len="med" w="med" type="triangle"/>
          </a:ln>
        </p:spPr>
      </p:cxnSp>
      <p:sp>
        <p:nvSpPr>
          <p:cNvPr id="2772" name="Google Shape;2772;p194"/>
          <p:cNvSpPr/>
          <p:nvPr/>
        </p:nvSpPr>
        <p:spPr>
          <a:xfrm>
            <a:off x="7731898" y="2895597"/>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94"/>
          <p:cNvSpPr txBox="1"/>
          <p:nvPr/>
        </p:nvSpPr>
        <p:spPr>
          <a:xfrm>
            <a:off x="8327121" y="3154584"/>
            <a:ext cx="590700" cy="184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has</a:t>
            </a:r>
            <a:endParaRPr i="1" sz="1200">
              <a:solidFill>
                <a:srgbClr val="1B5162"/>
              </a:solidFill>
              <a:latin typeface="DM Sans"/>
              <a:ea typeface="DM Sans"/>
              <a:cs typeface="DM Sans"/>
              <a:sym typeface="DM Sans"/>
            </a:endParaRPr>
          </a:p>
        </p:txBody>
      </p:sp>
      <p:sp>
        <p:nvSpPr>
          <p:cNvPr id="2779" name="Google Shape;2779;p194"/>
          <p:cNvSpPr/>
          <p:nvPr/>
        </p:nvSpPr>
        <p:spPr>
          <a:xfrm>
            <a:off x="5884188" y="4305942"/>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94"/>
          <p:cNvSpPr/>
          <p:nvPr/>
        </p:nvSpPr>
        <p:spPr>
          <a:xfrm>
            <a:off x="3062734" y="3302377"/>
            <a:ext cx="1290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94"/>
          <p:cNvSpPr txBox="1"/>
          <p:nvPr/>
        </p:nvSpPr>
        <p:spPr>
          <a:xfrm>
            <a:off x="2332251" y="4000424"/>
            <a:ext cx="145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1B5162"/>
                </a:solidFill>
                <a:latin typeface="DM Sans"/>
                <a:ea typeface="DM Sans"/>
                <a:cs typeface="DM Sans"/>
                <a:sym typeface="DM Sans"/>
              </a:rPr>
              <a:t>read / write</a:t>
            </a:r>
            <a:endParaRPr i="1" sz="1200">
              <a:solidFill>
                <a:srgbClr val="1B5162"/>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9" name="Shape 2799"/>
        <p:cNvGrpSpPr/>
        <p:nvPr/>
      </p:nvGrpSpPr>
      <p:grpSpPr>
        <a:xfrm>
          <a:off x="0" y="0"/>
          <a:ext cx="0" cy="0"/>
          <a:chOff x="0" y="0"/>
          <a:chExt cx="0" cy="0"/>
        </a:xfrm>
      </p:grpSpPr>
      <p:sp>
        <p:nvSpPr>
          <p:cNvPr id="2800" name="Google Shape;2800;p195"/>
          <p:cNvSpPr/>
          <p:nvPr/>
        </p:nvSpPr>
        <p:spPr>
          <a:xfrm>
            <a:off x="4607850" y="2269500"/>
            <a:ext cx="4044900" cy="1753500"/>
          </a:xfrm>
          <a:prstGeom prst="rect">
            <a:avLst/>
          </a:prstGeom>
          <a:solidFill>
            <a:srgbClr val="FFFFFF"/>
          </a:solidFill>
          <a:ln cap="flat" cmpd="sng" w="9525">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chemeClr val="dk2"/>
              </a:solidFill>
              <a:latin typeface="DM Sans Medium"/>
              <a:ea typeface="DM Sans Medium"/>
              <a:cs typeface="DM Sans Medium"/>
              <a:sym typeface="DM Sans Medium"/>
            </a:endParaRPr>
          </a:p>
        </p:txBody>
      </p:sp>
      <p:sp>
        <p:nvSpPr>
          <p:cNvPr id="2801" name="Google Shape;2801;p195"/>
          <p:cNvSpPr txBox="1"/>
          <p:nvPr>
            <p:ph idx="12" type="sldNum"/>
          </p:nvPr>
        </p:nvSpPr>
        <p:spPr>
          <a:xfrm>
            <a:off x="10863745" y="6351634"/>
            <a:ext cx="666300" cy="524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02" name="Google Shape;2802;p195"/>
          <p:cNvSpPr/>
          <p:nvPr/>
        </p:nvSpPr>
        <p:spPr>
          <a:xfrm>
            <a:off x="5661327" y="6007052"/>
            <a:ext cx="147300" cy="147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95"/>
          <p:cNvSpPr/>
          <p:nvPr/>
        </p:nvSpPr>
        <p:spPr>
          <a:xfrm>
            <a:off x="1559850" y="2269500"/>
            <a:ext cx="2837700" cy="1753500"/>
          </a:xfrm>
          <a:prstGeom prst="rect">
            <a:avLst/>
          </a:prstGeom>
          <a:solidFill>
            <a:srgbClr val="FFFFFF"/>
          </a:solidFill>
          <a:ln cap="flat" cmpd="sng" w="9525">
            <a:solidFill>
              <a:schemeClr val="accent1"/>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DM Sans Medium"/>
                <a:ea typeface="DM Sans Medium"/>
                <a:cs typeface="DM Sans Medium"/>
                <a:sym typeface="DM Sans Medium"/>
              </a:rPr>
              <a:t>ETL Tool</a:t>
            </a:r>
            <a:endParaRPr sz="2000">
              <a:latin typeface="DM Sans Medium"/>
              <a:ea typeface="DM Sans Medium"/>
              <a:cs typeface="DM Sans Medium"/>
              <a:sym typeface="DM Sans Medium"/>
            </a:endParaRPr>
          </a:p>
        </p:txBody>
      </p:sp>
      <p:sp>
        <p:nvSpPr>
          <p:cNvPr id="2804" name="Google Shape;2804;p195"/>
          <p:cNvSpPr/>
          <p:nvPr/>
        </p:nvSpPr>
        <p:spPr>
          <a:xfrm>
            <a:off x="8863050" y="2269500"/>
            <a:ext cx="2837700" cy="1753500"/>
          </a:xfrm>
          <a:prstGeom prst="rect">
            <a:avLst/>
          </a:prstGeom>
          <a:solidFill>
            <a:srgbClr val="FFFFFF"/>
          </a:solidFill>
          <a:ln cap="flat" cmpd="sng" w="9525">
            <a:solidFill>
              <a:schemeClr val="accent1"/>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DM Sans Medium"/>
                <a:ea typeface="DM Sans Medium"/>
                <a:cs typeface="DM Sans Medium"/>
                <a:sym typeface="DM Sans Medium"/>
              </a:rPr>
              <a:t>Cloud DWH</a:t>
            </a:r>
            <a:endParaRPr sz="2000">
              <a:latin typeface="DM Sans Medium"/>
              <a:ea typeface="DM Sans Medium"/>
              <a:cs typeface="DM Sans Medium"/>
              <a:sym typeface="DM Sans Medium"/>
            </a:endParaRPr>
          </a:p>
        </p:txBody>
      </p:sp>
      <p:sp>
        <p:nvSpPr>
          <p:cNvPr id="2805" name="Google Shape;2805;p195"/>
          <p:cNvSpPr/>
          <p:nvPr/>
        </p:nvSpPr>
        <p:spPr>
          <a:xfrm>
            <a:off x="1559850" y="4957050"/>
            <a:ext cx="10144800" cy="5835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DM Sans Medium"/>
                <a:ea typeface="DM Sans Medium"/>
                <a:cs typeface="DM Sans Medium"/>
                <a:sym typeface="DM Sans Medium"/>
              </a:rPr>
              <a:t>Orchestrator (e.g. Airflow)</a:t>
            </a:r>
            <a:endParaRPr sz="2100">
              <a:solidFill>
                <a:schemeClr val="accent1"/>
              </a:solidFill>
              <a:latin typeface="DM Sans Medium"/>
              <a:ea typeface="DM Sans Medium"/>
              <a:cs typeface="DM Sans Medium"/>
              <a:sym typeface="DM Sans Medium"/>
            </a:endParaRPr>
          </a:p>
        </p:txBody>
      </p:sp>
      <p:sp>
        <p:nvSpPr>
          <p:cNvPr id="2806" name="Google Shape;2806;p195"/>
          <p:cNvSpPr/>
          <p:nvPr/>
        </p:nvSpPr>
        <p:spPr>
          <a:xfrm>
            <a:off x="1563204" y="4281800"/>
            <a:ext cx="914100" cy="439200"/>
          </a:xfrm>
          <a:prstGeom prst="homePlate">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95"/>
          <p:cNvSpPr/>
          <p:nvPr/>
        </p:nvSpPr>
        <p:spPr>
          <a:xfrm>
            <a:off x="2406003" y="4281800"/>
            <a:ext cx="914100" cy="439200"/>
          </a:xfrm>
          <a:prstGeom prst="chevron">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95"/>
          <p:cNvSpPr/>
          <p:nvPr/>
        </p:nvSpPr>
        <p:spPr>
          <a:xfrm>
            <a:off x="3248803" y="4281800"/>
            <a:ext cx="914100" cy="439200"/>
          </a:xfrm>
          <a:prstGeom prst="chevron">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95"/>
          <p:cNvSpPr/>
          <p:nvPr/>
        </p:nvSpPr>
        <p:spPr>
          <a:xfrm>
            <a:off x="4091602" y="4281800"/>
            <a:ext cx="9141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95"/>
          <p:cNvSpPr/>
          <p:nvPr/>
        </p:nvSpPr>
        <p:spPr>
          <a:xfrm>
            <a:off x="4934402" y="4281800"/>
            <a:ext cx="9141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95"/>
          <p:cNvSpPr/>
          <p:nvPr/>
        </p:nvSpPr>
        <p:spPr>
          <a:xfrm>
            <a:off x="5777201" y="4281800"/>
            <a:ext cx="9141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95"/>
          <p:cNvSpPr/>
          <p:nvPr/>
        </p:nvSpPr>
        <p:spPr>
          <a:xfrm>
            <a:off x="6620001" y="4281800"/>
            <a:ext cx="9141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95"/>
          <p:cNvSpPr/>
          <p:nvPr/>
        </p:nvSpPr>
        <p:spPr>
          <a:xfrm>
            <a:off x="7462800" y="4281800"/>
            <a:ext cx="9141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95"/>
          <p:cNvSpPr/>
          <p:nvPr/>
        </p:nvSpPr>
        <p:spPr>
          <a:xfrm>
            <a:off x="8305600" y="4281800"/>
            <a:ext cx="914100" cy="4392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95"/>
          <p:cNvSpPr/>
          <p:nvPr/>
        </p:nvSpPr>
        <p:spPr>
          <a:xfrm>
            <a:off x="9160870" y="4281800"/>
            <a:ext cx="914100" cy="439200"/>
          </a:xfrm>
          <a:prstGeom prst="chevron">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95"/>
          <p:cNvSpPr/>
          <p:nvPr/>
        </p:nvSpPr>
        <p:spPr>
          <a:xfrm>
            <a:off x="10003670" y="4281800"/>
            <a:ext cx="914100" cy="439200"/>
          </a:xfrm>
          <a:prstGeom prst="chevron">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95"/>
          <p:cNvSpPr/>
          <p:nvPr/>
        </p:nvSpPr>
        <p:spPr>
          <a:xfrm>
            <a:off x="10846469" y="4281800"/>
            <a:ext cx="914100" cy="439200"/>
          </a:xfrm>
          <a:prstGeom prst="chevron">
            <a:avLst>
              <a:gd fmla="val 50000" name="adj"/>
            </a:avLst>
          </a:prstGeom>
          <a:solidFill>
            <a:srgbClr val="EFEFE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8" name="Google Shape;2818;p195"/>
          <p:cNvCxnSpPr>
            <a:stCxn id="2806" idx="0"/>
            <a:endCxn id="2819" idx="2"/>
          </p:cNvCxnSpPr>
          <p:nvPr/>
        </p:nvCxnSpPr>
        <p:spPr>
          <a:xfrm rot="-5400000">
            <a:off x="1918704" y="3472250"/>
            <a:ext cx="801300" cy="8178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2820" name="Google Shape;2820;p195"/>
          <p:cNvCxnSpPr>
            <a:stCxn id="2807" idx="0"/>
            <a:endCxn id="2821" idx="2"/>
          </p:cNvCxnSpPr>
          <p:nvPr/>
        </p:nvCxnSpPr>
        <p:spPr>
          <a:xfrm rot="-5400000">
            <a:off x="2454453" y="3779300"/>
            <a:ext cx="801300" cy="2037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2822" name="Google Shape;2822;p195"/>
          <p:cNvCxnSpPr>
            <a:stCxn id="2808" idx="0"/>
            <a:endCxn id="2823" idx="2"/>
          </p:cNvCxnSpPr>
          <p:nvPr/>
        </p:nvCxnSpPr>
        <p:spPr>
          <a:xfrm flipH="1" rot="5400000">
            <a:off x="2990203" y="3675950"/>
            <a:ext cx="801300" cy="4104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2824" name="Google Shape;2824;p195"/>
          <p:cNvCxnSpPr>
            <a:stCxn id="2815" idx="0"/>
            <a:endCxn id="2825" idx="2"/>
          </p:cNvCxnSpPr>
          <p:nvPr/>
        </p:nvCxnSpPr>
        <p:spPr>
          <a:xfrm rot="-5400000">
            <a:off x="9391270" y="3597350"/>
            <a:ext cx="801300" cy="5676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2826" name="Google Shape;2826;p195"/>
          <p:cNvCxnSpPr>
            <a:stCxn id="2816" idx="0"/>
            <a:endCxn id="2827" idx="2"/>
          </p:cNvCxnSpPr>
          <p:nvPr/>
        </p:nvCxnSpPr>
        <p:spPr>
          <a:xfrm flipH="1" rot="5400000">
            <a:off x="9927020" y="3857900"/>
            <a:ext cx="801300" cy="465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2828" name="Google Shape;2828;p195"/>
          <p:cNvCxnSpPr>
            <a:stCxn id="2817" idx="0"/>
            <a:endCxn id="2829" idx="2"/>
          </p:cNvCxnSpPr>
          <p:nvPr/>
        </p:nvCxnSpPr>
        <p:spPr>
          <a:xfrm flipH="1" rot="5400000">
            <a:off x="10462769" y="3550850"/>
            <a:ext cx="801300" cy="660600"/>
          </a:xfrm>
          <a:prstGeom prst="curvedConnector3">
            <a:avLst>
              <a:gd fmla="val 49997" name="adj1"/>
            </a:avLst>
          </a:prstGeom>
          <a:noFill/>
          <a:ln cap="flat" cmpd="sng" w="19050">
            <a:solidFill>
              <a:schemeClr val="accent1"/>
            </a:solidFill>
            <a:prstDash val="dash"/>
            <a:round/>
            <a:headEnd len="med" w="med" type="none"/>
            <a:tailEnd len="med" w="med" type="triangle"/>
          </a:ln>
        </p:spPr>
      </p:cxnSp>
      <p:cxnSp>
        <p:nvCxnSpPr>
          <p:cNvPr id="2830" name="Google Shape;2830;p195"/>
          <p:cNvCxnSpPr>
            <a:stCxn id="2809" idx="0"/>
            <a:endCxn id="2831" idx="2"/>
          </p:cNvCxnSpPr>
          <p:nvPr/>
        </p:nvCxnSpPr>
        <p:spPr>
          <a:xfrm rot="-5400000">
            <a:off x="4837402" y="3081950"/>
            <a:ext cx="801300" cy="1598400"/>
          </a:xfrm>
          <a:prstGeom prst="curvedConnector3">
            <a:avLst>
              <a:gd fmla="val 49997" name="adj1"/>
            </a:avLst>
          </a:prstGeom>
          <a:noFill/>
          <a:ln cap="flat" cmpd="sng" w="19050">
            <a:solidFill>
              <a:schemeClr val="dk2"/>
            </a:solidFill>
            <a:prstDash val="dash"/>
            <a:round/>
            <a:headEnd len="med" w="med" type="none"/>
            <a:tailEnd len="med" w="med" type="triangle"/>
          </a:ln>
        </p:spPr>
      </p:cxnSp>
      <p:cxnSp>
        <p:nvCxnSpPr>
          <p:cNvPr id="2832" name="Google Shape;2832;p195"/>
          <p:cNvCxnSpPr>
            <a:stCxn id="2810" idx="0"/>
            <a:endCxn id="2833" idx="2"/>
          </p:cNvCxnSpPr>
          <p:nvPr/>
        </p:nvCxnSpPr>
        <p:spPr>
          <a:xfrm rot="-5400000">
            <a:off x="5411252" y="3350900"/>
            <a:ext cx="801300" cy="1060500"/>
          </a:xfrm>
          <a:prstGeom prst="curvedConnector3">
            <a:avLst>
              <a:gd fmla="val 49997" name="adj1"/>
            </a:avLst>
          </a:prstGeom>
          <a:noFill/>
          <a:ln cap="flat" cmpd="sng" w="19050">
            <a:solidFill>
              <a:schemeClr val="dk2"/>
            </a:solidFill>
            <a:prstDash val="dash"/>
            <a:round/>
            <a:headEnd len="med" w="med" type="none"/>
            <a:tailEnd len="med" w="med" type="triangle"/>
          </a:ln>
        </p:spPr>
      </p:cxnSp>
      <p:cxnSp>
        <p:nvCxnSpPr>
          <p:cNvPr id="2834" name="Google Shape;2834;p195"/>
          <p:cNvCxnSpPr>
            <a:stCxn id="2811" idx="0"/>
            <a:endCxn id="2835" idx="2"/>
          </p:cNvCxnSpPr>
          <p:nvPr/>
        </p:nvCxnSpPr>
        <p:spPr>
          <a:xfrm rot="-5400000">
            <a:off x="5946851" y="3658100"/>
            <a:ext cx="801300" cy="446100"/>
          </a:xfrm>
          <a:prstGeom prst="curvedConnector3">
            <a:avLst>
              <a:gd fmla="val 49997" name="adj1"/>
            </a:avLst>
          </a:prstGeom>
          <a:noFill/>
          <a:ln cap="flat" cmpd="sng" w="19050">
            <a:solidFill>
              <a:schemeClr val="dk2"/>
            </a:solidFill>
            <a:prstDash val="dash"/>
            <a:round/>
            <a:headEnd len="med" w="med" type="none"/>
            <a:tailEnd len="med" w="med" type="triangle"/>
          </a:ln>
        </p:spPr>
      </p:cxnSp>
      <p:cxnSp>
        <p:nvCxnSpPr>
          <p:cNvPr id="2836" name="Google Shape;2836;p195"/>
          <p:cNvCxnSpPr>
            <a:stCxn id="2812" idx="0"/>
            <a:endCxn id="2835" idx="2"/>
          </p:cNvCxnSpPr>
          <p:nvPr/>
        </p:nvCxnSpPr>
        <p:spPr>
          <a:xfrm flipH="1" rot="5400000">
            <a:off x="6368301" y="3682850"/>
            <a:ext cx="801300" cy="396600"/>
          </a:xfrm>
          <a:prstGeom prst="curvedConnector3">
            <a:avLst>
              <a:gd fmla="val 49997" name="adj1"/>
            </a:avLst>
          </a:prstGeom>
          <a:noFill/>
          <a:ln cap="flat" cmpd="sng" w="19050">
            <a:solidFill>
              <a:schemeClr val="dk2"/>
            </a:solidFill>
            <a:prstDash val="dash"/>
            <a:round/>
            <a:headEnd len="med" w="med" type="none"/>
            <a:tailEnd len="med" w="med" type="triangle"/>
          </a:ln>
        </p:spPr>
      </p:cxnSp>
      <p:cxnSp>
        <p:nvCxnSpPr>
          <p:cNvPr id="2837" name="Google Shape;2837;p195"/>
          <p:cNvCxnSpPr>
            <a:stCxn id="2813" idx="0"/>
            <a:endCxn id="2838" idx="2"/>
          </p:cNvCxnSpPr>
          <p:nvPr/>
        </p:nvCxnSpPr>
        <p:spPr>
          <a:xfrm flipH="1" rot="5400000">
            <a:off x="6904050" y="3375800"/>
            <a:ext cx="801300" cy="1010700"/>
          </a:xfrm>
          <a:prstGeom prst="curvedConnector3">
            <a:avLst>
              <a:gd fmla="val 49997" name="adj1"/>
            </a:avLst>
          </a:prstGeom>
          <a:noFill/>
          <a:ln cap="flat" cmpd="sng" w="19050">
            <a:solidFill>
              <a:schemeClr val="dk2"/>
            </a:solidFill>
            <a:prstDash val="dash"/>
            <a:round/>
            <a:headEnd len="med" w="med" type="none"/>
            <a:tailEnd len="med" w="med" type="triangle"/>
          </a:ln>
        </p:spPr>
      </p:cxnSp>
      <p:cxnSp>
        <p:nvCxnSpPr>
          <p:cNvPr id="2839" name="Google Shape;2839;p195"/>
          <p:cNvCxnSpPr>
            <a:stCxn id="2814" idx="0"/>
            <a:endCxn id="2840" idx="2"/>
          </p:cNvCxnSpPr>
          <p:nvPr/>
        </p:nvCxnSpPr>
        <p:spPr>
          <a:xfrm flipH="1" rot="5400000">
            <a:off x="7477750" y="3106700"/>
            <a:ext cx="801300" cy="1548900"/>
          </a:xfrm>
          <a:prstGeom prst="curvedConnector3">
            <a:avLst>
              <a:gd fmla="val 49997" name="adj1"/>
            </a:avLst>
          </a:prstGeom>
          <a:noFill/>
          <a:ln cap="flat" cmpd="sng" w="19050">
            <a:solidFill>
              <a:schemeClr val="dk2"/>
            </a:solidFill>
            <a:prstDash val="dash"/>
            <a:round/>
            <a:headEnd len="med" w="med" type="none"/>
            <a:tailEnd len="med" w="med" type="triangle"/>
          </a:ln>
        </p:spPr>
      </p:cxnSp>
      <p:sp>
        <p:nvSpPr>
          <p:cNvPr id="2841" name="Google Shape;2841;p195"/>
          <p:cNvSpPr txBox="1"/>
          <p:nvPr/>
        </p:nvSpPr>
        <p:spPr>
          <a:xfrm>
            <a:off x="308250" y="4087375"/>
            <a:ext cx="1291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DM Sans"/>
                <a:ea typeface="DM Sans"/>
                <a:cs typeface="DM Sans"/>
                <a:sym typeface="DM Sans"/>
              </a:rPr>
              <a:t>E2E</a:t>
            </a:r>
            <a:br>
              <a:rPr lang="en" sz="2000">
                <a:latin typeface="DM Sans"/>
                <a:ea typeface="DM Sans"/>
                <a:cs typeface="DM Sans"/>
                <a:sym typeface="DM Sans"/>
              </a:rPr>
            </a:br>
            <a:r>
              <a:rPr lang="en" sz="2000">
                <a:latin typeface="DM Sans"/>
                <a:ea typeface="DM Sans"/>
                <a:cs typeface="DM Sans"/>
                <a:sym typeface="DM Sans"/>
              </a:rPr>
              <a:t>Pipeline</a:t>
            </a:r>
            <a:endParaRPr sz="2000">
              <a:latin typeface="DM Sans"/>
              <a:ea typeface="DM Sans"/>
              <a:cs typeface="DM Sans"/>
              <a:sym typeface="DM Sans"/>
            </a:endParaRPr>
          </a:p>
        </p:txBody>
      </p:sp>
      <p:sp>
        <p:nvSpPr>
          <p:cNvPr id="2842" name="Google Shape;2842;p195"/>
          <p:cNvSpPr txBox="1"/>
          <p:nvPr/>
        </p:nvSpPr>
        <p:spPr>
          <a:xfrm>
            <a:off x="3869462" y="5776600"/>
            <a:ext cx="283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lang="en" sz="1600">
                <a:solidFill>
                  <a:schemeClr val="dk1"/>
                </a:solidFill>
                <a:latin typeface="DM Sans Medium"/>
                <a:ea typeface="DM Sans Medium"/>
                <a:cs typeface="DM Sans Medium"/>
                <a:sym typeface="DM Sans Medium"/>
              </a:rPr>
              <a:t>Lineage information flow:</a:t>
            </a:r>
            <a:endParaRPr sz="1600">
              <a:solidFill>
                <a:schemeClr val="dk1"/>
              </a:solidFill>
              <a:latin typeface="DM Sans"/>
              <a:ea typeface="DM Sans"/>
              <a:cs typeface="DM Sans"/>
              <a:sym typeface="DM Sans"/>
            </a:endParaRPr>
          </a:p>
        </p:txBody>
      </p:sp>
      <p:cxnSp>
        <p:nvCxnSpPr>
          <p:cNvPr id="2843" name="Google Shape;2843;p195"/>
          <p:cNvCxnSpPr/>
          <p:nvPr/>
        </p:nvCxnSpPr>
        <p:spPr>
          <a:xfrm flipH="1" rot="10800000">
            <a:off x="4120662" y="6254850"/>
            <a:ext cx="548400" cy="119700"/>
          </a:xfrm>
          <a:prstGeom prst="curvedConnector3">
            <a:avLst>
              <a:gd fmla="val 50000" name="adj1"/>
            </a:avLst>
          </a:prstGeom>
          <a:noFill/>
          <a:ln cap="flat" cmpd="sng" w="9525">
            <a:solidFill>
              <a:schemeClr val="accent1"/>
            </a:solidFill>
            <a:prstDash val="dash"/>
            <a:round/>
            <a:headEnd len="med" w="med" type="none"/>
            <a:tailEnd len="med" w="med" type="triangle"/>
          </a:ln>
        </p:spPr>
      </p:cxnSp>
      <p:sp>
        <p:nvSpPr>
          <p:cNvPr id="2844" name="Google Shape;2844;p195"/>
          <p:cNvSpPr/>
          <p:nvPr/>
        </p:nvSpPr>
        <p:spPr>
          <a:xfrm>
            <a:off x="1559871" y="1396950"/>
            <a:ext cx="10145400" cy="583500"/>
          </a:xfrm>
          <a:prstGeom prst="rect">
            <a:avLst/>
          </a:prstGeom>
          <a:solidFill>
            <a:srgbClr val="FFFFFF"/>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DM Sans Medium"/>
                <a:ea typeface="DM Sans Medium"/>
                <a:cs typeface="DM Sans Medium"/>
                <a:sym typeface="DM Sans Medium"/>
              </a:rPr>
              <a:t>Catalog of catalogs </a:t>
            </a:r>
            <a:r>
              <a:rPr lang="en" sz="2100">
                <a:solidFill>
                  <a:schemeClr val="dk1"/>
                </a:solidFill>
                <a:latin typeface="DM Sans"/>
                <a:ea typeface="DM Sans"/>
                <a:cs typeface="DM Sans"/>
                <a:sym typeface="DM Sans"/>
              </a:rPr>
              <a:t>(e.g.       Collibra,         Alation,         Purview …)</a:t>
            </a:r>
            <a:endParaRPr sz="2100">
              <a:solidFill>
                <a:schemeClr val="dk1"/>
              </a:solidFill>
              <a:latin typeface="DM Sans"/>
              <a:ea typeface="DM Sans"/>
              <a:cs typeface="DM Sans"/>
              <a:sym typeface="DM Sans"/>
            </a:endParaRPr>
          </a:p>
        </p:txBody>
      </p:sp>
      <p:sp>
        <p:nvSpPr>
          <p:cNvPr id="2845" name="Google Shape;2845;p195"/>
          <p:cNvSpPr/>
          <p:nvPr/>
        </p:nvSpPr>
        <p:spPr>
          <a:xfrm>
            <a:off x="3643155" y="1823000"/>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46" name="Google Shape;2846;p195"/>
          <p:cNvSpPr/>
          <p:nvPr/>
        </p:nvSpPr>
        <p:spPr>
          <a:xfrm>
            <a:off x="7224884" y="1823000"/>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47" name="Google Shape;2847;p195"/>
          <p:cNvSpPr/>
          <p:nvPr/>
        </p:nvSpPr>
        <p:spPr>
          <a:xfrm>
            <a:off x="10958700" y="1823000"/>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cxnSp>
        <p:nvCxnSpPr>
          <p:cNvPr id="2848" name="Google Shape;2848;p195"/>
          <p:cNvCxnSpPr>
            <a:stCxn id="2849" idx="0"/>
            <a:endCxn id="2845" idx="2"/>
          </p:cNvCxnSpPr>
          <p:nvPr/>
        </p:nvCxnSpPr>
        <p:spPr>
          <a:xfrm rot="-5400000">
            <a:off x="3355155" y="2377525"/>
            <a:ext cx="815100" cy="600"/>
          </a:xfrm>
          <a:prstGeom prst="bentConnector3">
            <a:avLst>
              <a:gd fmla="val 49998" name="adj1"/>
            </a:avLst>
          </a:prstGeom>
          <a:noFill/>
          <a:ln cap="flat" cmpd="sng" w="28575">
            <a:solidFill>
              <a:schemeClr val="accent2"/>
            </a:solidFill>
            <a:prstDash val="solid"/>
            <a:round/>
            <a:headEnd len="med" w="med" type="none"/>
            <a:tailEnd len="med" w="med" type="triangle"/>
          </a:ln>
        </p:spPr>
      </p:cxnSp>
      <p:cxnSp>
        <p:nvCxnSpPr>
          <p:cNvPr id="2850" name="Google Shape;2850;p195"/>
          <p:cNvCxnSpPr>
            <a:stCxn id="2851" idx="0"/>
            <a:endCxn id="2846" idx="2"/>
          </p:cNvCxnSpPr>
          <p:nvPr/>
        </p:nvCxnSpPr>
        <p:spPr>
          <a:xfrm rot="-5400000">
            <a:off x="6936884" y="2377525"/>
            <a:ext cx="815100" cy="600"/>
          </a:xfrm>
          <a:prstGeom prst="bentConnector3">
            <a:avLst>
              <a:gd fmla="val 49998" name="adj1"/>
            </a:avLst>
          </a:prstGeom>
          <a:noFill/>
          <a:ln cap="flat" cmpd="sng" w="28575">
            <a:solidFill>
              <a:schemeClr val="accent2"/>
            </a:solidFill>
            <a:prstDash val="solid"/>
            <a:round/>
            <a:headEnd len="med" w="med" type="none"/>
            <a:tailEnd len="med" w="med" type="triangle"/>
          </a:ln>
        </p:spPr>
      </p:cxnSp>
      <p:cxnSp>
        <p:nvCxnSpPr>
          <p:cNvPr id="2852" name="Google Shape;2852;p195"/>
          <p:cNvCxnSpPr>
            <a:stCxn id="2853" idx="0"/>
            <a:endCxn id="2847" idx="2"/>
          </p:cNvCxnSpPr>
          <p:nvPr/>
        </p:nvCxnSpPr>
        <p:spPr>
          <a:xfrm rot="-5400000">
            <a:off x="10670700" y="2377525"/>
            <a:ext cx="815100" cy="600"/>
          </a:xfrm>
          <a:prstGeom prst="bentConnector3">
            <a:avLst>
              <a:gd fmla="val 49998" name="adj1"/>
            </a:avLst>
          </a:prstGeom>
          <a:noFill/>
          <a:ln cap="flat" cmpd="sng" w="28575">
            <a:solidFill>
              <a:schemeClr val="accent2"/>
            </a:solidFill>
            <a:prstDash val="solid"/>
            <a:round/>
            <a:headEnd len="med" w="med" type="none"/>
            <a:tailEnd len="med" w="med" type="triangle"/>
          </a:ln>
        </p:spPr>
      </p:cxnSp>
      <p:cxnSp>
        <p:nvCxnSpPr>
          <p:cNvPr id="2854" name="Google Shape;2854;p195"/>
          <p:cNvCxnSpPr/>
          <p:nvPr/>
        </p:nvCxnSpPr>
        <p:spPr>
          <a:xfrm>
            <a:off x="4121562" y="6547396"/>
            <a:ext cx="532800" cy="112800"/>
          </a:xfrm>
          <a:prstGeom prst="curvedConnector3">
            <a:avLst>
              <a:gd fmla="val 50000" name="adj1"/>
            </a:avLst>
          </a:prstGeom>
          <a:noFill/>
          <a:ln cap="flat" cmpd="sng" w="19050">
            <a:solidFill>
              <a:schemeClr val="accent2"/>
            </a:solidFill>
            <a:prstDash val="solid"/>
            <a:round/>
            <a:headEnd len="med" w="med" type="none"/>
            <a:tailEnd len="med" w="med" type="triangle"/>
          </a:ln>
        </p:spPr>
      </p:cxnSp>
      <p:sp>
        <p:nvSpPr>
          <p:cNvPr id="2855" name="Google Shape;2855;p195"/>
          <p:cNvSpPr txBox="1"/>
          <p:nvPr/>
        </p:nvSpPr>
        <p:spPr>
          <a:xfrm>
            <a:off x="4684051" y="6081400"/>
            <a:ext cx="566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lang="en" sz="1600">
                <a:solidFill>
                  <a:schemeClr val="dk1"/>
                </a:solidFill>
                <a:latin typeface="DM Sans"/>
                <a:ea typeface="DM Sans"/>
                <a:cs typeface="DM Sans"/>
                <a:sym typeface="DM Sans"/>
              </a:rPr>
              <a:t>Pipeline step sending lineage to domain’s catalog (e.g. UC)</a:t>
            </a:r>
            <a:endParaRPr sz="1600">
              <a:solidFill>
                <a:schemeClr val="dk1"/>
              </a:solidFill>
              <a:latin typeface="DM Sans"/>
              <a:ea typeface="DM Sans"/>
              <a:cs typeface="DM Sans"/>
              <a:sym typeface="DM Sans"/>
            </a:endParaRPr>
          </a:p>
        </p:txBody>
      </p:sp>
      <p:sp>
        <p:nvSpPr>
          <p:cNvPr id="2856" name="Google Shape;2856;p195"/>
          <p:cNvSpPr txBox="1"/>
          <p:nvPr/>
        </p:nvSpPr>
        <p:spPr>
          <a:xfrm>
            <a:off x="4684040" y="6386200"/>
            <a:ext cx="538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600"/>
              </a:spcAft>
              <a:buNone/>
            </a:pPr>
            <a:r>
              <a:rPr lang="en" sz="1600">
                <a:solidFill>
                  <a:schemeClr val="dk1"/>
                </a:solidFill>
                <a:latin typeface="DM Sans"/>
                <a:ea typeface="DM Sans"/>
                <a:cs typeface="DM Sans"/>
                <a:sym typeface="DM Sans"/>
              </a:rPr>
              <a:t>Domain’s catalog to global catalog of catalogs</a:t>
            </a:r>
            <a:endParaRPr sz="1600">
              <a:solidFill>
                <a:schemeClr val="dk1"/>
              </a:solidFill>
              <a:latin typeface="DM Sans"/>
              <a:ea typeface="DM Sans"/>
              <a:cs typeface="DM Sans"/>
              <a:sym typeface="DM Sans"/>
            </a:endParaRPr>
          </a:p>
        </p:txBody>
      </p:sp>
      <p:sp>
        <p:nvSpPr>
          <p:cNvPr id="2857" name="Google Shape;2857;p195"/>
          <p:cNvSpPr txBox="1"/>
          <p:nvPr/>
        </p:nvSpPr>
        <p:spPr>
          <a:xfrm>
            <a:off x="308250" y="2868175"/>
            <a:ext cx="1291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DM Sans"/>
                <a:ea typeface="DM Sans"/>
                <a:cs typeface="DM Sans"/>
                <a:sym typeface="DM Sans"/>
              </a:rPr>
              <a:t>Domains</a:t>
            </a:r>
            <a:endParaRPr sz="2000">
              <a:latin typeface="DM Sans"/>
              <a:ea typeface="DM Sans"/>
              <a:cs typeface="DM Sans"/>
              <a:sym typeface="DM Sans"/>
            </a:endParaRPr>
          </a:p>
        </p:txBody>
      </p:sp>
      <p:grpSp>
        <p:nvGrpSpPr>
          <p:cNvPr id="2858" name="Google Shape;2858;p195"/>
          <p:cNvGrpSpPr/>
          <p:nvPr/>
        </p:nvGrpSpPr>
        <p:grpSpPr>
          <a:xfrm>
            <a:off x="2102100" y="2785375"/>
            <a:ext cx="1779300" cy="705600"/>
            <a:chOff x="2102100" y="2785375"/>
            <a:chExt cx="1779300" cy="705600"/>
          </a:xfrm>
        </p:grpSpPr>
        <p:sp>
          <p:nvSpPr>
            <p:cNvPr id="2859" name="Google Shape;2859;p195"/>
            <p:cNvSpPr/>
            <p:nvPr/>
          </p:nvSpPr>
          <p:spPr>
            <a:xfrm>
              <a:off x="2102100" y="2785375"/>
              <a:ext cx="1779300" cy="7056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DM Sans Medium"/>
                  <a:ea typeface="DM Sans Medium"/>
                  <a:cs typeface="DM Sans Medium"/>
                  <a:sym typeface="DM Sans Medium"/>
                </a:rPr>
                <a:t>Catalog X</a:t>
              </a:r>
              <a:endParaRPr sz="1800">
                <a:solidFill>
                  <a:schemeClr val="accent1"/>
                </a:solidFill>
                <a:latin typeface="DM Sans"/>
                <a:ea typeface="DM Sans"/>
                <a:cs typeface="DM Sans"/>
                <a:sym typeface="DM Sans"/>
              </a:endParaRPr>
            </a:p>
          </p:txBody>
        </p:sp>
        <p:sp>
          <p:nvSpPr>
            <p:cNvPr id="2819" name="Google Shape;2819;p195"/>
            <p:cNvSpPr/>
            <p:nvPr/>
          </p:nvSpPr>
          <p:spPr>
            <a:xfrm>
              <a:off x="2679925"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95"/>
            <p:cNvSpPr/>
            <p:nvPr/>
          </p:nvSpPr>
          <p:spPr>
            <a:xfrm>
              <a:off x="2908525"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95"/>
            <p:cNvSpPr/>
            <p:nvPr/>
          </p:nvSpPr>
          <p:spPr>
            <a:xfrm>
              <a:off x="3137125"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0" name="Google Shape;2860;p195"/>
          <p:cNvGrpSpPr/>
          <p:nvPr/>
        </p:nvGrpSpPr>
        <p:grpSpPr>
          <a:xfrm>
            <a:off x="9417300" y="2785375"/>
            <a:ext cx="1779300" cy="705600"/>
            <a:chOff x="9417300" y="2785375"/>
            <a:chExt cx="1779300" cy="705600"/>
          </a:xfrm>
        </p:grpSpPr>
        <p:sp>
          <p:nvSpPr>
            <p:cNvPr id="2861" name="Google Shape;2861;p195"/>
            <p:cNvSpPr/>
            <p:nvPr/>
          </p:nvSpPr>
          <p:spPr>
            <a:xfrm>
              <a:off x="9417300" y="2785375"/>
              <a:ext cx="1779300" cy="7056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DM Sans Medium"/>
                  <a:ea typeface="DM Sans Medium"/>
                  <a:cs typeface="DM Sans Medium"/>
                  <a:sym typeface="DM Sans Medium"/>
                </a:rPr>
                <a:t>Catalog Y</a:t>
              </a:r>
              <a:endParaRPr sz="1800">
                <a:solidFill>
                  <a:schemeClr val="accent1"/>
                </a:solidFill>
                <a:latin typeface="DM Sans"/>
                <a:ea typeface="DM Sans"/>
                <a:cs typeface="DM Sans"/>
                <a:sym typeface="DM Sans"/>
              </a:endParaRPr>
            </a:p>
          </p:txBody>
        </p:sp>
        <p:sp>
          <p:nvSpPr>
            <p:cNvPr id="2825" name="Google Shape;2825;p195"/>
            <p:cNvSpPr/>
            <p:nvPr/>
          </p:nvSpPr>
          <p:spPr>
            <a:xfrm>
              <a:off x="100274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95"/>
            <p:cNvSpPr/>
            <p:nvPr/>
          </p:nvSpPr>
          <p:spPr>
            <a:xfrm>
              <a:off x="102560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95"/>
            <p:cNvSpPr/>
            <p:nvPr/>
          </p:nvSpPr>
          <p:spPr>
            <a:xfrm>
              <a:off x="104846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2" name="Google Shape;2862;p195"/>
          <p:cNvGrpSpPr/>
          <p:nvPr/>
        </p:nvGrpSpPr>
        <p:grpSpPr>
          <a:xfrm>
            <a:off x="5683668" y="2785375"/>
            <a:ext cx="1779300" cy="705600"/>
            <a:chOff x="5683668" y="2785375"/>
            <a:chExt cx="1779300" cy="705600"/>
          </a:xfrm>
        </p:grpSpPr>
        <p:sp>
          <p:nvSpPr>
            <p:cNvPr id="2863" name="Google Shape;2863;p195"/>
            <p:cNvSpPr/>
            <p:nvPr/>
          </p:nvSpPr>
          <p:spPr>
            <a:xfrm>
              <a:off x="5683668" y="2785375"/>
              <a:ext cx="1779300" cy="705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DM Sans Medium"/>
                  <a:ea typeface="DM Sans Medium"/>
                  <a:cs typeface="DM Sans Medium"/>
                  <a:sym typeface="DM Sans Medium"/>
                </a:rPr>
                <a:t>Unity Catalog</a:t>
              </a:r>
              <a:endParaRPr sz="1800">
                <a:solidFill>
                  <a:schemeClr val="dk2"/>
                </a:solidFill>
                <a:latin typeface="DM Sans"/>
                <a:ea typeface="DM Sans"/>
                <a:cs typeface="DM Sans"/>
                <a:sym typeface="DM Sans"/>
              </a:endParaRPr>
            </a:p>
          </p:txBody>
        </p:sp>
        <p:sp>
          <p:nvSpPr>
            <p:cNvPr id="2833" name="Google Shape;2833;p195"/>
            <p:cNvSpPr/>
            <p:nvPr/>
          </p:nvSpPr>
          <p:spPr>
            <a:xfrm>
              <a:off x="62936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95"/>
            <p:cNvSpPr/>
            <p:nvPr/>
          </p:nvSpPr>
          <p:spPr>
            <a:xfrm>
              <a:off x="65222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95"/>
            <p:cNvSpPr/>
            <p:nvPr/>
          </p:nvSpPr>
          <p:spPr>
            <a:xfrm>
              <a:off x="67508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95"/>
            <p:cNvSpPr/>
            <p:nvPr/>
          </p:nvSpPr>
          <p:spPr>
            <a:xfrm>
              <a:off x="59888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95"/>
            <p:cNvSpPr/>
            <p:nvPr/>
          </p:nvSpPr>
          <p:spPr>
            <a:xfrm>
              <a:off x="7055613" y="3377350"/>
              <a:ext cx="96900" cy="10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9" name="Google Shape;2849;p195"/>
          <p:cNvSpPr/>
          <p:nvPr/>
        </p:nvSpPr>
        <p:spPr>
          <a:xfrm>
            <a:off x="3643155" y="2785375"/>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51" name="Google Shape;2851;p195"/>
          <p:cNvSpPr/>
          <p:nvPr/>
        </p:nvSpPr>
        <p:spPr>
          <a:xfrm>
            <a:off x="7224884" y="2785375"/>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53" name="Google Shape;2853;p195"/>
          <p:cNvSpPr/>
          <p:nvPr/>
        </p:nvSpPr>
        <p:spPr>
          <a:xfrm>
            <a:off x="10958700" y="2785375"/>
            <a:ext cx="238500" cy="1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pic>
        <p:nvPicPr>
          <p:cNvPr descr="Azure Purview — Taygan" id="2864" name="Google Shape;2864;p195"/>
          <p:cNvPicPr preferRelativeResize="0"/>
          <p:nvPr/>
        </p:nvPicPr>
        <p:blipFill>
          <a:blip r:embed="rId3">
            <a:alphaModFix/>
          </a:blip>
          <a:stretch>
            <a:fillRect/>
          </a:stretch>
        </p:blipFill>
        <p:spPr>
          <a:xfrm>
            <a:off x="8756034" y="1427899"/>
            <a:ext cx="532667" cy="532667"/>
          </a:xfrm>
          <a:prstGeom prst="rect">
            <a:avLst/>
          </a:prstGeom>
          <a:noFill/>
          <a:ln>
            <a:noFill/>
          </a:ln>
        </p:spPr>
      </p:pic>
      <p:pic>
        <p:nvPicPr>
          <p:cNvPr descr="Collibra - Crunchbase Company Profile &amp; Funding" id="2865" name="Google Shape;2865;p195"/>
          <p:cNvPicPr preferRelativeResize="0"/>
          <p:nvPr/>
        </p:nvPicPr>
        <p:blipFill>
          <a:blip r:embed="rId4">
            <a:alphaModFix/>
          </a:blip>
          <a:stretch>
            <a:fillRect/>
          </a:stretch>
        </p:blipFill>
        <p:spPr>
          <a:xfrm>
            <a:off x="5700372" y="1496004"/>
            <a:ext cx="396501" cy="396501"/>
          </a:xfrm>
          <a:prstGeom prst="rect">
            <a:avLst/>
          </a:prstGeom>
          <a:noFill/>
          <a:ln>
            <a:noFill/>
          </a:ln>
        </p:spPr>
      </p:pic>
      <p:pic>
        <p:nvPicPr>
          <p:cNvPr descr="Enterprise Data Catalog Software | Alation" id="2866" name="Google Shape;2866;p195"/>
          <p:cNvPicPr preferRelativeResize="0"/>
          <p:nvPr/>
        </p:nvPicPr>
        <p:blipFill>
          <a:blip r:embed="rId5">
            <a:alphaModFix/>
          </a:blip>
          <a:stretch>
            <a:fillRect/>
          </a:stretch>
        </p:blipFill>
        <p:spPr>
          <a:xfrm>
            <a:off x="7245974" y="1580906"/>
            <a:ext cx="500025" cy="225394"/>
          </a:xfrm>
          <a:prstGeom prst="rect">
            <a:avLst/>
          </a:prstGeom>
          <a:noFill/>
          <a:ln>
            <a:noFill/>
          </a:ln>
        </p:spPr>
      </p:pic>
      <p:sp>
        <p:nvSpPr>
          <p:cNvPr id="2867" name="Google Shape;2867;p195"/>
          <p:cNvSpPr txBox="1"/>
          <p:nvPr>
            <p:ph type="title"/>
          </p:nvPr>
        </p:nvSpPr>
        <p:spPr>
          <a:xfrm>
            <a:off x="460864" y="365126"/>
            <a:ext cx="11257200" cy="99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Unity Catalog and Catalog Partners</a:t>
            </a:r>
            <a:br>
              <a:rPr lang="en"/>
            </a:br>
            <a:r>
              <a:rPr lang="en" sz="2400"/>
              <a:t>Better together</a:t>
            </a:r>
            <a:endParaRPr sz="2400"/>
          </a:p>
        </p:txBody>
      </p:sp>
      <p:pic>
        <p:nvPicPr>
          <p:cNvPr descr="Databricks · GitHub" id="2868" name="Google Shape;2868;p195"/>
          <p:cNvPicPr preferRelativeResize="0"/>
          <p:nvPr/>
        </p:nvPicPr>
        <p:blipFill>
          <a:blip r:embed="rId6">
            <a:alphaModFix/>
          </a:blip>
          <a:stretch>
            <a:fillRect/>
          </a:stretch>
        </p:blipFill>
        <p:spPr>
          <a:xfrm>
            <a:off x="4684054" y="2348041"/>
            <a:ext cx="457086" cy="45708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p196"/>
          <p:cNvSpPr txBox="1"/>
          <p:nvPr>
            <p:ph idx="1" type="body"/>
          </p:nvPr>
        </p:nvSpPr>
        <p:spPr>
          <a:xfrm>
            <a:off x="460860" y="1585918"/>
            <a:ext cx="11257200" cy="2030400"/>
          </a:xfrm>
          <a:prstGeom prst="rect">
            <a:avLst/>
          </a:prstGeom>
        </p:spPr>
        <p:txBody>
          <a:bodyPr anchorCtr="0" anchor="t" bIns="45700" lIns="0" spcFirstLastPara="1" rIns="0" wrap="square" tIns="45700">
            <a:noAutofit/>
          </a:bodyPr>
          <a:lstStyle/>
          <a:p>
            <a:pPr indent="0" lvl="0" marL="0" rtl="0" algn="l">
              <a:lnSpc>
                <a:spcPct val="100000"/>
              </a:lnSpc>
              <a:spcBef>
                <a:spcPts val="0"/>
              </a:spcBef>
              <a:spcAft>
                <a:spcPts val="0"/>
              </a:spcAft>
              <a:buNone/>
            </a:pPr>
            <a:r>
              <a:rPr lang="en" sz="2100"/>
              <a:t>Greatly improves the experience in Immuta and Privacera:</a:t>
            </a:r>
            <a:endParaRPr sz="2100"/>
          </a:p>
          <a:p>
            <a:pPr indent="-368300" lvl="0" marL="457200" rtl="0" algn="l">
              <a:lnSpc>
                <a:spcPct val="100000"/>
              </a:lnSpc>
              <a:spcBef>
                <a:spcPts val="600"/>
              </a:spcBef>
              <a:spcAft>
                <a:spcPts val="0"/>
              </a:spcAft>
              <a:buSzPts val="2200"/>
              <a:buChar char="▪"/>
            </a:pPr>
            <a:r>
              <a:rPr lang="en" sz="2200"/>
              <a:t>No longer limits the languages that these products can work in</a:t>
            </a:r>
            <a:endParaRPr sz="2200"/>
          </a:p>
          <a:p>
            <a:pPr indent="-368300" lvl="0" marL="457200" rtl="0" algn="l">
              <a:lnSpc>
                <a:spcPct val="100000"/>
              </a:lnSpc>
              <a:spcBef>
                <a:spcPts val="600"/>
              </a:spcBef>
              <a:spcAft>
                <a:spcPts val="0"/>
              </a:spcAft>
              <a:buSzPts val="2200"/>
              <a:buChar char="▪"/>
            </a:pPr>
            <a:r>
              <a:rPr lang="en" sz="2200"/>
              <a:t>No longer limits the APIs that your users can use</a:t>
            </a:r>
            <a:endParaRPr sz="2200"/>
          </a:p>
          <a:p>
            <a:pPr indent="-368300" lvl="0" marL="457200" rtl="0" algn="l">
              <a:lnSpc>
                <a:spcPct val="100000"/>
              </a:lnSpc>
              <a:spcBef>
                <a:spcPts val="600"/>
              </a:spcBef>
              <a:spcAft>
                <a:spcPts val="0"/>
              </a:spcAft>
              <a:buSzPts val="2200"/>
              <a:buChar char="▪"/>
            </a:pPr>
            <a:r>
              <a:rPr lang="en" sz="2200"/>
              <a:t>Improves performance and robustness</a:t>
            </a:r>
            <a:endParaRPr sz="2200"/>
          </a:p>
          <a:p>
            <a:pPr indent="-368300" lvl="0" marL="457200" rtl="0" algn="l">
              <a:lnSpc>
                <a:spcPct val="100000"/>
              </a:lnSpc>
              <a:spcBef>
                <a:spcPts val="600"/>
              </a:spcBef>
              <a:spcAft>
                <a:spcPts val="600"/>
              </a:spcAft>
              <a:buSzPts val="2200"/>
              <a:buChar char="▪"/>
            </a:pPr>
            <a:r>
              <a:rPr lang="en" sz="2200"/>
              <a:t>Adds a common enforcement layer</a:t>
            </a:r>
            <a:endParaRPr sz="2100"/>
          </a:p>
        </p:txBody>
      </p:sp>
      <p:sp>
        <p:nvSpPr>
          <p:cNvPr id="2875" name="Google Shape;2875;p196"/>
          <p:cNvSpPr txBox="1"/>
          <p:nvPr>
            <p:ph type="title"/>
          </p:nvPr>
        </p:nvSpPr>
        <p:spPr>
          <a:xfrm>
            <a:off x="460748" y="365126"/>
            <a:ext cx="112545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Unity Catalog and Governance Partners</a:t>
            </a:r>
            <a:br>
              <a:rPr lang="en"/>
            </a:br>
            <a:r>
              <a:rPr lang="en" sz="2400"/>
              <a:t>Better together</a:t>
            </a:r>
            <a:endParaRPr sz="2400"/>
          </a:p>
        </p:txBody>
      </p:sp>
      <p:pic>
        <p:nvPicPr>
          <p:cNvPr id="2876" name="Google Shape;2876;p196"/>
          <p:cNvPicPr preferRelativeResize="0"/>
          <p:nvPr/>
        </p:nvPicPr>
        <p:blipFill>
          <a:blip r:embed="rId3">
            <a:alphaModFix/>
          </a:blip>
          <a:stretch>
            <a:fillRect/>
          </a:stretch>
        </p:blipFill>
        <p:spPr>
          <a:xfrm>
            <a:off x="1529916" y="5639775"/>
            <a:ext cx="1983703" cy="314077"/>
          </a:xfrm>
          <a:prstGeom prst="rect">
            <a:avLst/>
          </a:prstGeom>
          <a:noFill/>
          <a:ln>
            <a:noFill/>
          </a:ln>
        </p:spPr>
      </p:pic>
      <p:cxnSp>
        <p:nvCxnSpPr>
          <p:cNvPr id="2877" name="Google Shape;2877;p196"/>
          <p:cNvCxnSpPr/>
          <p:nvPr/>
        </p:nvCxnSpPr>
        <p:spPr>
          <a:xfrm flipH="1" rot="10800000">
            <a:off x="3796250" y="5395950"/>
            <a:ext cx="1385400" cy="344100"/>
          </a:xfrm>
          <a:prstGeom prst="straightConnector1">
            <a:avLst/>
          </a:prstGeom>
          <a:noFill/>
          <a:ln cap="flat" cmpd="sng" w="28575">
            <a:solidFill>
              <a:schemeClr val="dk2"/>
            </a:solidFill>
            <a:prstDash val="solid"/>
            <a:round/>
            <a:headEnd len="med" w="med" type="none"/>
            <a:tailEnd len="med" w="med" type="triangle"/>
          </a:ln>
        </p:spPr>
      </p:cxnSp>
      <p:cxnSp>
        <p:nvCxnSpPr>
          <p:cNvPr id="2878" name="Google Shape;2878;p196"/>
          <p:cNvCxnSpPr/>
          <p:nvPr/>
        </p:nvCxnSpPr>
        <p:spPr>
          <a:xfrm>
            <a:off x="3838889" y="4853875"/>
            <a:ext cx="1332000" cy="342600"/>
          </a:xfrm>
          <a:prstGeom prst="straightConnector1">
            <a:avLst/>
          </a:prstGeom>
          <a:noFill/>
          <a:ln cap="flat" cmpd="sng" w="28575">
            <a:solidFill>
              <a:schemeClr val="dk2"/>
            </a:solidFill>
            <a:prstDash val="solid"/>
            <a:round/>
            <a:headEnd len="med" w="med" type="none"/>
            <a:tailEnd len="med" w="med" type="triangle"/>
          </a:ln>
        </p:spPr>
      </p:cxnSp>
      <p:cxnSp>
        <p:nvCxnSpPr>
          <p:cNvPr id="2879" name="Google Shape;2879;p196"/>
          <p:cNvCxnSpPr/>
          <p:nvPr/>
        </p:nvCxnSpPr>
        <p:spPr>
          <a:xfrm>
            <a:off x="7439913" y="5313325"/>
            <a:ext cx="1633500" cy="0"/>
          </a:xfrm>
          <a:prstGeom prst="straightConnector1">
            <a:avLst/>
          </a:prstGeom>
          <a:noFill/>
          <a:ln cap="flat" cmpd="sng" w="28575">
            <a:solidFill>
              <a:schemeClr val="dk2"/>
            </a:solidFill>
            <a:prstDash val="solid"/>
            <a:round/>
            <a:headEnd len="med" w="med" type="none"/>
            <a:tailEnd len="med" w="med" type="triangle"/>
          </a:ln>
        </p:spPr>
      </p:cxnSp>
      <p:sp>
        <p:nvSpPr>
          <p:cNvPr id="2880" name="Google Shape;2880;p196"/>
          <p:cNvSpPr txBox="1"/>
          <p:nvPr/>
        </p:nvSpPr>
        <p:spPr>
          <a:xfrm>
            <a:off x="3669707" y="3756200"/>
            <a:ext cx="1552500" cy="62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DM Sans Medium"/>
                <a:ea typeface="DM Sans Medium"/>
                <a:cs typeface="DM Sans Medium"/>
                <a:sym typeface="DM Sans Medium"/>
              </a:rPr>
              <a:t>Policy Specification</a:t>
            </a:r>
            <a:endParaRPr sz="1600">
              <a:solidFill>
                <a:schemeClr val="dk2"/>
              </a:solidFill>
              <a:latin typeface="DM Sans Medium"/>
              <a:ea typeface="DM Sans Medium"/>
              <a:cs typeface="DM Sans Medium"/>
              <a:sym typeface="DM Sans Medium"/>
            </a:endParaRPr>
          </a:p>
        </p:txBody>
      </p:sp>
      <p:sp>
        <p:nvSpPr>
          <p:cNvPr id="2881" name="Google Shape;2881;p196"/>
          <p:cNvSpPr txBox="1"/>
          <p:nvPr/>
        </p:nvSpPr>
        <p:spPr>
          <a:xfrm>
            <a:off x="7412932" y="3756200"/>
            <a:ext cx="1552500" cy="5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DM Sans Medium"/>
                <a:ea typeface="DM Sans Medium"/>
                <a:cs typeface="DM Sans Medium"/>
                <a:sym typeface="DM Sans Medium"/>
              </a:rPr>
              <a:t>Policy Enforcement</a:t>
            </a:r>
            <a:endParaRPr sz="1600">
              <a:solidFill>
                <a:schemeClr val="dk2"/>
              </a:solidFill>
              <a:latin typeface="DM Sans Medium"/>
              <a:ea typeface="DM Sans Medium"/>
              <a:cs typeface="DM Sans Medium"/>
              <a:sym typeface="DM Sans Medium"/>
            </a:endParaRPr>
          </a:p>
        </p:txBody>
      </p:sp>
      <p:pic>
        <p:nvPicPr>
          <p:cNvPr id="2882" name="Google Shape;2882;p196"/>
          <p:cNvPicPr preferRelativeResize="0"/>
          <p:nvPr/>
        </p:nvPicPr>
        <p:blipFill>
          <a:blip r:embed="rId4">
            <a:alphaModFix/>
          </a:blip>
          <a:stretch>
            <a:fillRect/>
          </a:stretch>
        </p:blipFill>
        <p:spPr>
          <a:xfrm>
            <a:off x="1511572" y="4317100"/>
            <a:ext cx="2077980" cy="1038990"/>
          </a:xfrm>
          <a:prstGeom prst="rect">
            <a:avLst/>
          </a:prstGeom>
          <a:noFill/>
          <a:ln>
            <a:noFill/>
          </a:ln>
        </p:spPr>
      </p:pic>
      <p:sp>
        <p:nvSpPr>
          <p:cNvPr id="2883" name="Google Shape;2883;p196"/>
          <p:cNvSpPr/>
          <p:nvPr/>
        </p:nvSpPr>
        <p:spPr>
          <a:xfrm>
            <a:off x="5315595" y="4875582"/>
            <a:ext cx="1983600" cy="8229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sz="1800">
                <a:solidFill>
                  <a:srgbClr val="1B3139"/>
                </a:solidFill>
                <a:latin typeface="DM Sans Medium"/>
                <a:ea typeface="DM Sans Medium"/>
                <a:cs typeface="DM Sans Medium"/>
                <a:sym typeface="DM Sans Medium"/>
              </a:rPr>
              <a:t>    Unity </a:t>
            </a:r>
            <a:br>
              <a:rPr lang="en" sz="1800">
                <a:solidFill>
                  <a:srgbClr val="1B3139"/>
                </a:solidFill>
                <a:latin typeface="DM Sans Medium"/>
                <a:ea typeface="DM Sans Medium"/>
                <a:cs typeface="DM Sans Medium"/>
                <a:sym typeface="DM Sans Medium"/>
              </a:rPr>
            </a:br>
            <a:r>
              <a:rPr lang="en" sz="1800">
                <a:solidFill>
                  <a:srgbClr val="1B3139"/>
                </a:solidFill>
                <a:latin typeface="DM Sans Medium"/>
                <a:ea typeface="DM Sans Medium"/>
                <a:cs typeface="DM Sans Medium"/>
                <a:sym typeface="DM Sans Medium"/>
              </a:rPr>
              <a:t>	    Catalog</a:t>
            </a:r>
            <a:endParaRPr sz="1800">
              <a:solidFill>
                <a:srgbClr val="1B3139"/>
              </a:solidFill>
              <a:latin typeface="DM Sans"/>
              <a:ea typeface="DM Sans"/>
              <a:cs typeface="DM Sans"/>
              <a:sym typeface="DM Sans"/>
            </a:endParaRPr>
          </a:p>
        </p:txBody>
      </p:sp>
      <p:grpSp>
        <p:nvGrpSpPr>
          <p:cNvPr id="2884" name="Google Shape;2884;p196"/>
          <p:cNvGrpSpPr/>
          <p:nvPr/>
        </p:nvGrpSpPr>
        <p:grpSpPr>
          <a:xfrm>
            <a:off x="9201651" y="4714825"/>
            <a:ext cx="1307908" cy="1197000"/>
            <a:chOff x="2439125" y="4212425"/>
            <a:chExt cx="1308300" cy="1197000"/>
          </a:xfrm>
        </p:grpSpPr>
        <p:sp>
          <p:nvSpPr>
            <p:cNvPr id="2885" name="Google Shape;2885;p196"/>
            <p:cNvSpPr/>
            <p:nvPr/>
          </p:nvSpPr>
          <p:spPr>
            <a:xfrm>
              <a:off x="2439125" y="4212425"/>
              <a:ext cx="1308300" cy="11970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 sz="1200">
                  <a:latin typeface="DM Sans Medium"/>
                  <a:ea typeface="DM Sans Medium"/>
                  <a:cs typeface="DM Sans Medium"/>
                  <a:sym typeface="DM Sans Medium"/>
                </a:rPr>
                <a:t>Cluster or </a:t>
              </a:r>
              <a:br>
                <a:rPr lang="en" sz="1200">
                  <a:latin typeface="DM Sans Medium"/>
                  <a:ea typeface="DM Sans Medium"/>
                  <a:cs typeface="DM Sans Medium"/>
                  <a:sym typeface="DM Sans Medium"/>
                </a:rPr>
              </a:br>
              <a:r>
                <a:rPr lang="en" sz="1200">
                  <a:latin typeface="DM Sans Medium"/>
                  <a:ea typeface="DM Sans Medium"/>
                  <a:cs typeface="DM Sans Medium"/>
                  <a:sym typeface="DM Sans Medium"/>
                </a:rPr>
                <a:t>SQL endpoint</a:t>
              </a:r>
              <a:endParaRPr sz="1200">
                <a:latin typeface="DM Sans Medium"/>
                <a:ea typeface="DM Sans Medium"/>
                <a:cs typeface="DM Sans Medium"/>
                <a:sym typeface="DM Sans Medium"/>
              </a:endParaRPr>
            </a:p>
          </p:txBody>
        </p:sp>
        <p:pic>
          <p:nvPicPr>
            <p:cNvPr id="2886" name="Google Shape;2886;p196"/>
            <p:cNvPicPr preferRelativeResize="0"/>
            <p:nvPr/>
          </p:nvPicPr>
          <p:blipFill rotWithShape="1">
            <a:blip r:embed="rId5">
              <a:alphaModFix/>
            </a:blip>
            <a:srcRect b="0" l="0" r="0" t="0"/>
            <a:stretch/>
          </p:blipFill>
          <p:spPr>
            <a:xfrm>
              <a:off x="2801526" y="4464801"/>
              <a:ext cx="583354" cy="558287"/>
            </a:xfrm>
            <a:prstGeom prst="rect">
              <a:avLst/>
            </a:prstGeom>
            <a:noFill/>
            <a:ln>
              <a:noFill/>
            </a:ln>
          </p:spPr>
        </p:pic>
      </p:grpSp>
      <p:pic>
        <p:nvPicPr>
          <p:cNvPr descr="Databricks · GitHub" id="2887" name="Google Shape;2887;p196"/>
          <p:cNvPicPr preferRelativeResize="0"/>
          <p:nvPr/>
        </p:nvPicPr>
        <p:blipFill>
          <a:blip r:embed="rId6">
            <a:alphaModFix/>
          </a:blip>
          <a:stretch>
            <a:fillRect/>
          </a:stretch>
        </p:blipFill>
        <p:spPr>
          <a:xfrm>
            <a:off x="5519995" y="5058416"/>
            <a:ext cx="457086" cy="4570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52"/>
          <p:cNvSpPr txBox="1"/>
          <p:nvPr>
            <p:ph type="title"/>
          </p:nvPr>
        </p:nvSpPr>
        <p:spPr>
          <a:xfrm>
            <a:off x="749250" y="535625"/>
            <a:ext cx="94830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600"/>
              <a:t>Workshop 4</a:t>
            </a:r>
            <a:endParaRPr sz="3600"/>
          </a:p>
          <a:p>
            <a:pPr indent="0" lvl="0" marL="0" rtl="0" algn="l">
              <a:spcBef>
                <a:spcPts val="0"/>
              </a:spcBef>
              <a:spcAft>
                <a:spcPts val="0"/>
              </a:spcAft>
              <a:buNone/>
            </a:pPr>
            <a:r>
              <a:rPr lang="en" sz="3600"/>
              <a:t>11:00-13:00</a:t>
            </a:r>
            <a:endParaRPr sz="3600"/>
          </a:p>
        </p:txBody>
      </p:sp>
      <p:sp>
        <p:nvSpPr>
          <p:cNvPr id="1020" name="Google Shape;1020;p15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21" name="Google Shape;1021;p152"/>
          <p:cNvSpPr/>
          <p:nvPr/>
        </p:nvSpPr>
        <p:spPr>
          <a:xfrm>
            <a:off x="4290375" y="1116125"/>
            <a:ext cx="5564100" cy="45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2"/>
          <p:cNvSpPr txBox="1"/>
          <p:nvPr/>
        </p:nvSpPr>
        <p:spPr>
          <a:xfrm>
            <a:off x="4377975" y="1252625"/>
            <a:ext cx="5388900" cy="25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latin typeface="Inconsolata"/>
                <a:ea typeface="Inconsolata"/>
                <a:cs typeface="Inconsolata"/>
                <a:sym typeface="Inconsolata"/>
              </a:rPr>
              <a:t>Workshop 4 (2 hrs):</a:t>
            </a:r>
            <a:endParaRPr b="1" sz="2200">
              <a:latin typeface="Inconsolata"/>
              <a:ea typeface="Inconsolata"/>
              <a:cs typeface="Inconsolata"/>
              <a:sym typeface="Inconsolata"/>
            </a:endParaRPr>
          </a:p>
          <a:p>
            <a:pPr indent="0" lvl="0" marL="0" rtl="0" algn="l">
              <a:lnSpc>
                <a:spcPct val="115000"/>
              </a:lnSpc>
              <a:spcBef>
                <a:spcPts val="0"/>
              </a:spcBef>
              <a:spcAft>
                <a:spcPts val="0"/>
              </a:spcAft>
              <a:buNone/>
            </a:pPr>
            <a:r>
              <a:rPr lang="en" sz="2000">
                <a:latin typeface="Inconsolata"/>
                <a:ea typeface="Inconsolata"/>
                <a:cs typeface="Inconsolata"/>
                <a:sym typeface="Inconsolata"/>
              </a:rPr>
              <a:t>1.1 </a:t>
            </a:r>
            <a:r>
              <a:rPr lang="en" sz="2000">
                <a:latin typeface="Inconsolata"/>
                <a:ea typeface="Inconsolata"/>
                <a:cs typeface="Inconsolata"/>
                <a:sym typeface="Inconsolata"/>
              </a:rPr>
              <a:t>Unity Catalog (</a:t>
            </a:r>
            <a:r>
              <a:rPr lang="en" sz="2000">
                <a:solidFill>
                  <a:schemeClr val="dk2"/>
                </a:solidFill>
                <a:latin typeface="Inconsolata"/>
                <a:ea typeface="Inconsolata"/>
                <a:cs typeface="Inconsolata"/>
                <a:sym typeface="Inconsolata"/>
              </a:rPr>
              <a:t>60 min</a:t>
            </a:r>
            <a:r>
              <a:rPr lang="en" sz="2000">
                <a:latin typeface="Inconsolata"/>
                <a:ea typeface="Inconsolata"/>
                <a:cs typeface="Inconsolata"/>
                <a:sym typeface="Inconsolata"/>
              </a:rPr>
              <a:t>)</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Architecture</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User and Access Management</a:t>
            </a:r>
            <a:endParaRPr sz="2000">
              <a:latin typeface="Inconsolata"/>
              <a:ea typeface="Inconsolata"/>
              <a:cs typeface="Inconsolata"/>
              <a:sym typeface="Inconsolata"/>
            </a:endParaRPr>
          </a:p>
          <a:p>
            <a:pPr indent="-355600" lvl="0" marL="457200" rtl="0" algn="l">
              <a:lnSpc>
                <a:spcPct val="90000"/>
              </a:lnSpc>
              <a:spcBef>
                <a:spcPts val="0"/>
              </a:spcBef>
              <a:spcAft>
                <a:spcPts val="0"/>
              </a:spcAft>
              <a:buSzPts val="2000"/>
              <a:buFont typeface="Inconsolata"/>
              <a:buChar char="●"/>
            </a:pPr>
            <a:r>
              <a:rPr lang="en" sz="2000">
                <a:latin typeface="Inconsolata"/>
                <a:ea typeface="Inconsolata"/>
                <a:cs typeface="Inconsolata"/>
                <a:sym typeface="Inconsolata"/>
              </a:rPr>
              <a:t>Automated lineage for all workloads</a:t>
            </a:r>
            <a:endParaRPr sz="3600">
              <a:solidFill>
                <a:schemeClr val="dk1"/>
              </a:solidFill>
              <a:latin typeface="DM Sans Medium"/>
              <a:ea typeface="DM Sans Medium"/>
              <a:cs typeface="DM Sans Medium"/>
              <a:sym typeface="DM Sans Medium"/>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Data search and discovery</a:t>
            </a:r>
            <a:endParaRPr sz="2000">
              <a:latin typeface="Inconsolata"/>
              <a:ea typeface="Inconsolata"/>
              <a:cs typeface="Inconsolata"/>
              <a:sym typeface="Inconsolata"/>
            </a:endParaRPr>
          </a:p>
          <a:p>
            <a:pPr indent="-355600" lvl="0" marL="457200" rtl="0" algn="l">
              <a:lnSpc>
                <a:spcPct val="115000"/>
              </a:lnSpc>
              <a:spcBef>
                <a:spcPts val="0"/>
              </a:spcBef>
              <a:spcAft>
                <a:spcPts val="0"/>
              </a:spcAft>
              <a:buSzPts val="2000"/>
              <a:buFont typeface="Inconsolata"/>
              <a:buChar char="●"/>
            </a:pPr>
            <a:r>
              <a:rPr lang="en" sz="2000">
                <a:latin typeface="Inconsolata"/>
                <a:ea typeface="Inconsolata"/>
                <a:cs typeface="Inconsolata"/>
                <a:sym typeface="Inconsolata"/>
              </a:rPr>
              <a:t>Delta sharing</a:t>
            </a:r>
            <a:endParaRPr sz="1600">
              <a:solidFill>
                <a:schemeClr val="accent6"/>
              </a:solidFill>
              <a:latin typeface="Inconsolata"/>
              <a:ea typeface="Inconsolata"/>
              <a:cs typeface="Inconsolata"/>
              <a:sym typeface="Inconsolat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53"/>
          <p:cNvSpPr txBox="1"/>
          <p:nvPr>
            <p:ph type="ctrTitle"/>
          </p:nvPr>
        </p:nvSpPr>
        <p:spPr>
          <a:xfrm>
            <a:off x="761609" y="1186975"/>
            <a:ext cx="5331600" cy="238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600"/>
              <a:t>Unity Catalog</a:t>
            </a:r>
            <a:endParaRPr sz="4600"/>
          </a:p>
        </p:txBody>
      </p:sp>
      <p:sp>
        <p:nvSpPr>
          <p:cNvPr id="1028" name="Google Shape;1028;p153"/>
          <p:cNvSpPr txBox="1"/>
          <p:nvPr>
            <p:ph idx="1" type="subTitle"/>
          </p:nvPr>
        </p:nvSpPr>
        <p:spPr>
          <a:xfrm>
            <a:off x="761809" y="3835400"/>
            <a:ext cx="4676400" cy="11358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3100"/>
              <a:t>Unified governance for data and AI assets</a:t>
            </a:r>
            <a:endParaRPr sz="3100"/>
          </a:p>
        </p:txBody>
      </p:sp>
      <p:sp>
        <p:nvSpPr>
          <p:cNvPr id="1029" name="Google Shape;1029;p153"/>
          <p:cNvSpPr txBox="1"/>
          <p:nvPr>
            <p:ph idx="12" type="sldNum"/>
          </p:nvPr>
        </p:nvSpPr>
        <p:spPr>
          <a:xfrm>
            <a:off x="11094893"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54"/>
          <p:cNvSpPr txBox="1"/>
          <p:nvPr>
            <p:ph type="title"/>
          </p:nvPr>
        </p:nvSpPr>
        <p:spPr>
          <a:xfrm>
            <a:off x="761585" y="1837175"/>
            <a:ext cx="10744200" cy="22770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SzPts val="7198"/>
              <a:buFont typeface="Arial"/>
              <a:buNone/>
            </a:pPr>
            <a:r>
              <a:rPr lang="en" sz="7198"/>
              <a:t>80%</a:t>
            </a:r>
            <a:r>
              <a:rPr lang="en" sz="7198">
                <a:solidFill>
                  <a:srgbClr val="8FDDEF"/>
                </a:solidFill>
              </a:rPr>
              <a:t> </a:t>
            </a:r>
            <a:r>
              <a:rPr lang="en" sz="3200">
                <a:solidFill>
                  <a:schemeClr val="lt1"/>
                </a:solidFill>
                <a:latin typeface="DM Sans"/>
                <a:ea typeface="DM Sans"/>
                <a:cs typeface="DM Sans"/>
                <a:sym typeface="DM Sans"/>
              </a:rPr>
              <a:t>of organizations seeking to scale digital business </a:t>
            </a:r>
            <a:r>
              <a:rPr lang="en" sz="3200">
                <a:latin typeface="DM Sans"/>
                <a:ea typeface="DM Sans"/>
                <a:cs typeface="DM Sans"/>
                <a:sym typeface="DM Sans"/>
              </a:rPr>
              <a:t>will fail</a:t>
            </a:r>
            <a:r>
              <a:rPr lang="en" sz="3200">
                <a:solidFill>
                  <a:schemeClr val="lt1"/>
                </a:solidFill>
                <a:latin typeface="DM Sans"/>
                <a:ea typeface="DM Sans"/>
                <a:cs typeface="DM Sans"/>
                <a:sym typeface="DM Sans"/>
              </a:rPr>
              <a:t> because they do not take a modern approach to </a:t>
            </a:r>
            <a:r>
              <a:rPr lang="en" sz="3200">
                <a:latin typeface="DM Sans"/>
                <a:ea typeface="DM Sans"/>
                <a:cs typeface="DM Sans"/>
                <a:sym typeface="DM Sans"/>
              </a:rPr>
              <a:t>data and analytics governance</a:t>
            </a:r>
            <a:endParaRPr sz="3200"/>
          </a:p>
        </p:txBody>
      </p:sp>
      <p:sp>
        <p:nvSpPr>
          <p:cNvPr id="1035" name="Google Shape;1035;p154"/>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6" name="Google Shape;1036;p154"/>
          <p:cNvSpPr txBox="1"/>
          <p:nvPr/>
        </p:nvSpPr>
        <p:spPr>
          <a:xfrm>
            <a:off x="660227" y="5755394"/>
            <a:ext cx="5364300" cy="3897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933"/>
              <a:buFont typeface="Arial"/>
              <a:buNone/>
            </a:pPr>
            <a:r>
              <a:rPr i="1" lang="en" sz="933">
                <a:solidFill>
                  <a:srgbClr val="EDEEF1"/>
                </a:solidFill>
                <a:latin typeface="DM Sans"/>
                <a:ea typeface="DM Sans"/>
                <a:cs typeface="DM Sans"/>
                <a:sym typeface="DM Sans"/>
              </a:rPr>
              <a:t>Source: </a:t>
            </a:r>
            <a:r>
              <a:rPr i="1" lang="en" sz="933" u="sng">
                <a:solidFill>
                  <a:schemeClr val="hlink"/>
                </a:solidFill>
                <a:latin typeface="DM Sans"/>
                <a:ea typeface="DM Sans"/>
                <a:cs typeface="DM Sans"/>
                <a:sym typeface="DM Sans"/>
                <a:hlinkClick r:id="rId3"/>
              </a:rPr>
              <a:t>Gartner</a:t>
            </a:r>
            <a:endParaRPr b="0" i="1" sz="933" u="none" cap="none" strike="noStrike">
              <a:solidFill>
                <a:srgbClr val="EDEEF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55"/>
          <p:cNvSpPr/>
          <p:nvPr/>
        </p:nvSpPr>
        <p:spPr>
          <a:xfrm>
            <a:off x="5920285" y="1775151"/>
            <a:ext cx="2120700" cy="4332900"/>
          </a:xfrm>
          <a:prstGeom prst="roundRect">
            <a:avLst>
              <a:gd fmla="val 16667" name="adj"/>
            </a:avLst>
          </a:prstGeom>
          <a:solidFill>
            <a:schemeClr val="dk1"/>
          </a:solidFill>
          <a:ln cap="flat" cmpd="sng" w="9525">
            <a:solidFill>
              <a:schemeClr val="lt1"/>
            </a:solidFill>
            <a:prstDash val="solid"/>
            <a:round/>
            <a:headEnd len="sm" w="sm" type="none"/>
            <a:tailEnd len="sm" w="sm" type="none"/>
          </a:ln>
          <a:effectLst>
            <a:outerShdw blurRad="635000" rotWithShape="0" algn="bl" dir="5400000" dist="38100">
              <a:schemeClr val="accent5">
                <a:alpha val="29020"/>
              </a:schemeClr>
            </a:outerShdw>
          </a:effectLst>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466" u="none" cap="none" strike="noStrike">
              <a:solidFill>
                <a:srgbClr val="EDEEF1"/>
              </a:solidFill>
              <a:latin typeface="DM Sans"/>
              <a:ea typeface="DM Sans"/>
              <a:cs typeface="DM Sans"/>
              <a:sym typeface="DM Sans"/>
            </a:endParaRPr>
          </a:p>
        </p:txBody>
      </p:sp>
      <p:pic>
        <p:nvPicPr>
          <p:cNvPr id="1042" name="Google Shape;1042;p155"/>
          <p:cNvPicPr preferRelativeResize="0"/>
          <p:nvPr/>
        </p:nvPicPr>
        <p:blipFill rotWithShape="1">
          <a:blip r:embed="rId3">
            <a:alphaModFix/>
          </a:blip>
          <a:srcRect b="0" l="0" r="0" t="0"/>
          <a:stretch/>
        </p:blipFill>
        <p:spPr>
          <a:xfrm>
            <a:off x="6726566" y="2075039"/>
            <a:ext cx="462066" cy="455136"/>
          </a:xfrm>
          <a:prstGeom prst="rect">
            <a:avLst/>
          </a:prstGeom>
          <a:noFill/>
          <a:ln>
            <a:noFill/>
          </a:ln>
        </p:spPr>
      </p:pic>
      <p:pic>
        <p:nvPicPr>
          <p:cNvPr id="1043" name="Google Shape;1043;p155"/>
          <p:cNvPicPr preferRelativeResize="0"/>
          <p:nvPr/>
        </p:nvPicPr>
        <p:blipFill rotWithShape="1">
          <a:blip r:embed="rId4">
            <a:alphaModFix/>
          </a:blip>
          <a:srcRect b="0" l="0" r="0" t="0"/>
          <a:stretch/>
        </p:blipFill>
        <p:spPr>
          <a:xfrm>
            <a:off x="6671735" y="3039821"/>
            <a:ext cx="571711" cy="516038"/>
          </a:xfrm>
          <a:prstGeom prst="rect">
            <a:avLst/>
          </a:prstGeom>
          <a:noFill/>
          <a:ln>
            <a:noFill/>
          </a:ln>
        </p:spPr>
      </p:pic>
      <p:pic>
        <p:nvPicPr>
          <p:cNvPr id="1044" name="Google Shape;1044;p155"/>
          <p:cNvPicPr preferRelativeResize="0"/>
          <p:nvPr/>
        </p:nvPicPr>
        <p:blipFill rotWithShape="1">
          <a:blip r:embed="rId5">
            <a:alphaModFix/>
          </a:blip>
          <a:srcRect b="0" l="0" r="0" t="0"/>
          <a:stretch/>
        </p:blipFill>
        <p:spPr>
          <a:xfrm>
            <a:off x="6750187" y="4052095"/>
            <a:ext cx="460744" cy="451436"/>
          </a:xfrm>
          <a:prstGeom prst="rect">
            <a:avLst/>
          </a:prstGeom>
          <a:noFill/>
          <a:ln>
            <a:noFill/>
          </a:ln>
        </p:spPr>
      </p:pic>
      <p:pic>
        <p:nvPicPr>
          <p:cNvPr id="1045" name="Google Shape;1045;p155"/>
          <p:cNvPicPr preferRelativeResize="0"/>
          <p:nvPr/>
        </p:nvPicPr>
        <p:blipFill rotWithShape="1">
          <a:blip r:embed="rId6">
            <a:alphaModFix/>
          </a:blip>
          <a:srcRect b="0" l="0" r="0" t="0"/>
          <a:stretch/>
        </p:blipFill>
        <p:spPr>
          <a:xfrm>
            <a:off x="6678293" y="4970062"/>
            <a:ext cx="597894" cy="597894"/>
          </a:xfrm>
          <a:prstGeom prst="rect">
            <a:avLst/>
          </a:prstGeom>
          <a:noFill/>
          <a:ln>
            <a:noFill/>
          </a:ln>
        </p:spPr>
      </p:pic>
      <p:sp>
        <p:nvSpPr>
          <p:cNvPr id="1046" name="Google Shape;1046;p155"/>
          <p:cNvSpPr txBox="1"/>
          <p:nvPr/>
        </p:nvSpPr>
        <p:spPr>
          <a:xfrm rot="1009">
            <a:off x="2674854" y="1886561"/>
            <a:ext cx="30660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chemeClr val="dk1"/>
                </a:solidFill>
                <a:latin typeface="DM Sans"/>
                <a:ea typeface="DM Sans"/>
                <a:cs typeface="DM Sans"/>
                <a:sym typeface="DM Sans"/>
              </a:rPr>
              <a:t>Permissions on files</a:t>
            </a:r>
            <a:endParaRPr b="0" i="0" sz="1333" u="none" cap="none" strike="noStrike">
              <a:solidFill>
                <a:schemeClr val="dk1"/>
              </a:solidFill>
              <a:latin typeface="DM Sans"/>
              <a:ea typeface="DM Sans"/>
              <a:cs typeface="DM Sans"/>
              <a:sym typeface="DM Sans"/>
            </a:endParaRPr>
          </a:p>
        </p:txBody>
      </p:sp>
      <p:sp>
        <p:nvSpPr>
          <p:cNvPr id="1047" name="Google Shape;1047;p155"/>
          <p:cNvSpPr txBox="1"/>
          <p:nvPr/>
        </p:nvSpPr>
        <p:spPr>
          <a:xfrm rot="1107">
            <a:off x="2674908" y="2902296"/>
            <a:ext cx="27948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chemeClr val="dk1"/>
                </a:solidFill>
                <a:latin typeface="DM Sans"/>
                <a:ea typeface="DM Sans"/>
                <a:cs typeface="DM Sans"/>
                <a:sym typeface="DM Sans"/>
              </a:rPr>
              <a:t>Permissions on tables and views</a:t>
            </a:r>
            <a:endParaRPr b="0" i="0" sz="1333" u="none" cap="none" strike="noStrike">
              <a:solidFill>
                <a:schemeClr val="dk1"/>
              </a:solidFill>
              <a:latin typeface="DM Sans"/>
              <a:ea typeface="DM Sans"/>
              <a:cs typeface="DM Sans"/>
              <a:sym typeface="DM Sans"/>
            </a:endParaRPr>
          </a:p>
        </p:txBody>
      </p:sp>
      <p:sp>
        <p:nvSpPr>
          <p:cNvPr id="1048" name="Google Shape;1048;p155"/>
          <p:cNvSpPr txBox="1"/>
          <p:nvPr/>
        </p:nvSpPr>
        <p:spPr>
          <a:xfrm rot="938">
            <a:off x="2674906" y="3918032"/>
            <a:ext cx="32970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chemeClr val="dk1"/>
                </a:solidFill>
                <a:latin typeface="DM Sans"/>
                <a:ea typeface="DM Sans"/>
                <a:cs typeface="DM Sans"/>
                <a:sym typeface="DM Sans"/>
              </a:rPr>
              <a:t>Permissions on tables, columns, rows</a:t>
            </a:r>
            <a:endParaRPr b="0" i="0" sz="1333" u="none" cap="none" strike="noStrike">
              <a:solidFill>
                <a:schemeClr val="dk1"/>
              </a:solidFill>
              <a:latin typeface="DM Sans"/>
              <a:ea typeface="DM Sans"/>
              <a:cs typeface="DM Sans"/>
              <a:sym typeface="DM Sans"/>
            </a:endParaRPr>
          </a:p>
        </p:txBody>
      </p:sp>
      <p:cxnSp>
        <p:nvCxnSpPr>
          <p:cNvPr id="1049" name="Google Shape;1049;p155"/>
          <p:cNvCxnSpPr/>
          <p:nvPr/>
        </p:nvCxnSpPr>
        <p:spPr>
          <a:xfrm>
            <a:off x="2669286" y="2312627"/>
            <a:ext cx="3739800" cy="0"/>
          </a:xfrm>
          <a:prstGeom prst="straightConnector1">
            <a:avLst/>
          </a:prstGeom>
          <a:noFill/>
          <a:ln cap="flat" cmpd="sng" w="9525">
            <a:solidFill>
              <a:schemeClr val="accent2"/>
            </a:solidFill>
            <a:prstDash val="dash"/>
            <a:round/>
            <a:headEnd len="sm" w="sm" type="none"/>
            <a:tailEnd len="med" w="med" type="triangle"/>
          </a:ln>
        </p:spPr>
      </p:cxnSp>
      <p:cxnSp>
        <p:nvCxnSpPr>
          <p:cNvPr id="1050" name="Google Shape;1050;p155"/>
          <p:cNvCxnSpPr/>
          <p:nvPr/>
        </p:nvCxnSpPr>
        <p:spPr>
          <a:xfrm>
            <a:off x="2653271" y="3297903"/>
            <a:ext cx="3708600" cy="0"/>
          </a:xfrm>
          <a:prstGeom prst="straightConnector1">
            <a:avLst/>
          </a:prstGeom>
          <a:noFill/>
          <a:ln cap="flat" cmpd="sng" w="9525">
            <a:solidFill>
              <a:schemeClr val="accent2"/>
            </a:solidFill>
            <a:prstDash val="dash"/>
            <a:round/>
            <a:headEnd len="sm" w="sm" type="none"/>
            <a:tailEnd len="med" w="med" type="triangle"/>
          </a:ln>
        </p:spPr>
      </p:cxnSp>
      <p:cxnSp>
        <p:nvCxnSpPr>
          <p:cNvPr id="1051" name="Google Shape;1051;p155"/>
          <p:cNvCxnSpPr/>
          <p:nvPr/>
        </p:nvCxnSpPr>
        <p:spPr>
          <a:xfrm>
            <a:off x="2638718" y="4312090"/>
            <a:ext cx="3770700" cy="0"/>
          </a:xfrm>
          <a:prstGeom prst="straightConnector1">
            <a:avLst/>
          </a:prstGeom>
          <a:noFill/>
          <a:ln cap="flat" cmpd="sng" w="9525">
            <a:solidFill>
              <a:schemeClr val="accent2"/>
            </a:solidFill>
            <a:prstDash val="dash"/>
            <a:round/>
            <a:headEnd len="sm" w="sm" type="none"/>
            <a:tailEnd len="med" w="med" type="triangle"/>
          </a:ln>
        </p:spPr>
      </p:cxnSp>
      <p:cxnSp>
        <p:nvCxnSpPr>
          <p:cNvPr id="1052" name="Google Shape;1052;p155"/>
          <p:cNvCxnSpPr/>
          <p:nvPr/>
        </p:nvCxnSpPr>
        <p:spPr>
          <a:xfrm>
            <a:off x="2638778" y="5324697"/>
            <a:ext cx="3773100" cy="0"/>
          </a:xfrm>
          <a:prstGeom prst="straightConnector1">
            <a:avLst/>
          </a:prstGeom>
          <a:noFill/>
          <a:ln cap="flat" cmpd="sng" w="9525">
            <a:solidFill>
              <a:schemeClr val="accent2"/>
            </a:solidFill>
            <a:prstDash val="dash"/>
            <a:round/>
            <a:headEnd len="sm" w="sm" type="none"/>
            <a:tailEnd len="med" w="med" type="triangle"/>
          </a:ln>
        </p:spPr>
      </p:cxnSp>
      <p:sp>
        <p:nvSpPr>
          <p:cNvPr id="1053" name="Google Shape;1053;p155"/>
          <p:cNvSpPr txBox="1"/>
          <p:nvPr/>
        </p:nvSpPr>
        <p:spPr>
          <a:xfrm>
            <a:off x="8253335" y="1878757"/>
            <a:ext cx="49131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F16047"/>
                </a:solidFill>
                <a:latin typeface="DM Sans"/>
                <a:ea typeface="DM Sans"/>
                <a:cs typeface="DM Sans"/>
                <a:sym typeface="DM Sans"/>
              </a:rPr>
              <a:t>No row and column level permissions</a:t>
            </a:r>
            <a:endParaRPr b="0" i="0" sz="1333" u="none" cap="none" strike="noStrike">
              <a:solidFill>
                <a:srgbClr val="F16047"/>
              </a:solidFill>
              <a:latin typeface="DM Sans"/>
              <a:ea typeface="DM Sans"/>
              <a:cs typeface="DM Sans"/>
              <a:sym typeface="DM Sans"/>
            </a:endParaRPr>
          </a:p>
        </p:txBody>
      </p:sp>
      <p:sp>
        <p:nvSpPr>
          <p:cNvPr id="1054" name="Google Shape;1054;p155"/>
          <p:cNvSpPr txBox="1"/>
          <p:nvPr/>
        </p:nvSpPr>
        <p:spPr>
          <a:xfrm>
            <a:off x="8253335" y="2330241"/>
            <a:ext cx="35706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F16047"/>
                </a:solidFill>
                <a:latin typeface="DM Sans"/>
                <a:ea typeface="DM Sans"/>
                <a:cs typeface="DM Sans"/>
                <a:sym typeface="DM Sans"/>
              </a:rPr>
              <a:t>Inflexible when policies change</a:t>
            </a:r>
            <a:endParaRPr b="0" i="0" sz="1333" u="none" cap="none" strike="noStrike">
              <a:solidFill>
                <a:srgbClr val="F16047"/>
              </a:solidFill>
              <a:latin typeface="DM Sans"/>
              <a:ea typeface="DM Sans"/>
              <a:cs typeface="DM Sans"/>
              <a:sym typeface="DM Sans"/>
            </a:endParaRPr>
          </a:p>
        </p:txBody>
      </p:sp>
      <p:sp>
        <p:nvSpPr>
          <p:cNvPr id="1055" name="Google Shape;1055;p155"/>
          <p:cNvSpPr txBox="1"/>
          <p:nvPr/>
        </p:nvSpPr>
        <p:spPr>
          <a:xfrm>
            <a:off x="8253335" y="3072182"/>
            <a:ext cx="38223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F16047"/>
                </a:solidFill>
                <a:latin typeface="DM Sans"/>
                <a:ea typeface="DM Sans"/>
                <a:cs typeface="DM Sans"/>
                <a:sym typeface="DM Sans"/>
              </a:rPr>
              <a:t>Can be out of sync with data</a:t>
            </a:r>
            <a:endParaRPr b="0" i="0" sz="1333" u="none" cap="none" strike="noStrike">
              <a:solidFill>
                <a:srgbClr val="F16047"/>
              </a:solidFill>
              <a:latin typeface="DM Sans"/>
              <a:ea typeface="DM Sans"/>
              <a:cs typeface="DM Sans"/>
              <a:sym typeface="DM Sans"/>
            </a:endParaRPr>
          </a:p>
        </p:txBody>
      </p:sp>
      <p:cxnSp>
        <p:nvCxnSpPr>
          <p:cNvPr id="1056" name="Google Shape;1056;p155"/>
          <p:cNvCxnSpPr/>
          <p:nvPr/>
        </p:nvCxnSpPr>
        <p:spPr>
          <a:xfrm flipH="1" rot="10800000">
            <a:off x="7188767" y="2104430"/>
            <a:ext cx="1064400" cy="224700"/>
          </a:xfrm>
          <a:prstGeom prst="bentConnector3">
            <a:avLst>
              <a:gd fmla="val 50006" name="adj1"/>
            </a:avLst>
          </a:prstGeom>
          <a:noFill/>
          <a:ln cap="flat" cmpd="sng" w="9525">
            <a:solidFill>
              <a:srgbClr val="FF5F46"/>
            </a:solidFill>
            <a:prstDash val="dot"/>
            <a:round/>
            <a:headEnd len="sm" w="sm" type="none"/>
            <a:tailEnd len="sm" w="sm" type="oval"/>
          </a:ln>
        </p:spPr>
      </p:cxnSp>
      <p:cxnSp>
        <p:nvCxnSpPr>
          <p:cNvPr id="1057" name="Google Shape;1057;p155"/>
          <p:cNvCxnSpPr/>
          <p:nvPr/>
        </p:nvCxnSpPr>
        <p:spPr>
          <a:xfrm>
            <a:off x="7188767" y="2329130"/>
            <a:ext cx="1064400" cy="230400"/>
          </a:xfrm>
          <a:prstGeom prst="bentConnector3">
            <a:avLst>
              <a:gd fmla="val 50006" name="adj1"/>
            </a:avLst>
          </a:prstGeom>
          <a:noFill/>
          <a:ln cap="flat" cmpd="sng" w="9525">
            <a:solidFill>
              <a:srgbClr val="FF5F46"/>
            </a:solidFill>
            <a:prstDash val="dot"/>
            <a:round/>
            <a:headEnd len="sm" w="sm" type="none"/>
            <a:tailEnd len="sm" w="sm" type="oval"/>
          </a:ln>
        </p:spPr>
      </p:cxnSp>
      <p:sp>
        <p:nvSpPr>
          <p:cNvPr id="1058" name="Google Shape;1058;p155"/>
          <p:cNvSpPr txBox="1"/>
          <p:nvPr/>
        </p:nvSpPr>
        <p:spPr>
          <a:xfrm>
            <a:off x="8253335" y="4052134"/>
            <a:ext cx="38979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F16047"/>
                </a:solidFill>
                <a:latin typeface="DM Sans"/>
                <a:ea typeface="DM Sans"/>
                <a:cs typeface="DM Sans"/>
                <a:sym typeface="DM Sans"/>
              </a:rPr>
              <a:t>Different governance model</a:t>
            </a:r>
            <a:endParaRPr b="0" i="0" sz="1333" u="none" cap="none" strike="noStrike">
              <a:solidFill>
                <a:srgbClr val="F16047"/>
              </a:solidFill>
              <a:latin typeface="DM Sans"/>
              <a:ea typeface="DM Sans"/>
              <a:cs typeface="DM Sans"/>
              <a:sym typeface="DM Sans"/>
            </a:endParaRPr>
          </a:p>
        </p:txBody>
      </p:sp>
      <p:sp>
        <p:nvSpPr>
          <p:cNvPr id="1059" name="Google Shape;1059;p155"/>
          <p:cNvSpPr txBox="1"/>
          <p:nvPr/>
        </p:nvSpPr>
        <p:spPr>
          <a:xfrm>
            <a:off x="8253335" y="5055462"/>
            <a:ext cx="38979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F16047"/>
                </a:solidFill>
                <a:latin typeface="DM Sans"/>
                <a:ea typeface="DM Sans"/>
                <a:cs typeface="DM Sans"/>
                <a:sym typeface="DM Sans"/>
              </a:rPr>
              <a:t>Yet another governance model</a:t>
            </a:r>
            <a:endParaRPr b="0" i="0" sz="1333" u="none" cap="none" strike="noStrike">
              <a:solidFill>
                <a:srgbClr val="F16047"/>
              </a:solidFill>
              <a:latin typeface="DM Sans"/>
              <a:ea typeface="DM Sans"/>
              <a:cs typeface="DM Sans"/>
              <a:sym typeface="DM Sans"/>
            </a:endParaRPr>
          </a:p>
        </p:txBody>
      </p:sp>
      <p:cxnSp>
        <p:nvCxnSpPr>
          <p:cNvPr id="1060" name="Google Shape;1060;p155"/>
          <p:cNvCxnSpPr>
            <a:stCxn id="1043" idx="3"/>
          </p:cNvCxnSpPr>
          <p:nvPr/>
        </p:nvCxnSpPr>
        <p:spPr>
          <a:xfrm>
            <a:off x="7243446" y="3297840"/>
            <a:ext cx="1009800" cy="900"/>
          </a:xfrm>
          <a:prstGeom prst="straightConnector1">
            <a:avLst/>
          </a:prstGeom>
          <a:noFill/>
          <a:ln cap="flat" cmpd="sng" w="9525">
            <a:solidFill>
              <a:srgbClr val="FF5F46"/>
            </a:solidFill>
            <a:prstDash val="dot"/>
            <a:round/>
            <a:headEnd len="sm" w="sm" type="none"/>
            <a:tailEnd len="sm" w="sm" type="oval"/>
          </a:ln>
        </p:spPr>
      </p:cxnSp>
      <p:cxnSp>
        <p:nvCxnSpPr>
          <p:cNvPr id="1061" name="Google Shape;1061;p155"/>
          <p:cNvCxnSpPr>
            <a:stCxn id="1044" idx="3"/>
          </p:cNvCxnSpPr>
          <p:nvPr/>
        </p:nvCxnSpPr>
        <p:spPr>
          <a:xfrm>
            <a:off x="7210931" y="4277813"/>
            <a:ext cx="1042200" cy="0"/>
          </a:xfrm>
          <a:prstGeom prst="straightConnector1">
            <a:avLst/>
          </a:prstGeom>
          <a:noFill/>
          <a:ln cap="flat" cmpd="sng" w="9525">
            <a:solidFill>
              <a:srgbClr val="FF5F46"/>
            </a:solidFill>
            <a:prstDash val="dot"/>
            <a:round/>
            <a:headEnd len="sm" w="sm" type="none"/>
            <a:tailEnd len="sm" w="sm" type="oval"/>
          </a:ln>
        </p:spPr>
      </p:cxnSp>
      <p:cxnSp>
        <p:nvCxnSpPr>
          <p:cNvPr id="1062" name="Google Shape;1062;p155"/>
          <p:cNvCxnSpPr>
            <a:stCxn id="1045" idx="3"/>
          </p:cNvCxnSpPr>
          <p:nvPr/>
        </p:nvCxnSpPr>
        <p:spPr>
          <a:xfrm>
            <a:off x="7276187" y="5269009"/>
            <a:ext cx="976800" cy="0"/>
          </a:xfrm>
          <a:prstGeom prst="straightConnector1">
            <a:avLst/>
          </a:prstGeom>
          <a:noFill/>
          <a:ln cap="flat" cmpd="sng" w="9525">
            <a:solidFill>
              <a:srgbClr val="FF5F46"/>
            </a:solidFill>
            <a:prstDash val="dot"/>
            <a:round/>
            <a:headEnd len="sm" w="sm" type="none"/>
            <a:tailEnd len="sm" w="sm" type="oval"/>
          </a:ln>
        </p:spPr>
      </p:cxnSp>
      <p:sp>
        <p:nvSpPr>
          <p:cNvPr id="1063" name="Google Shape;1063;p155"/>
          <p:cNvSpPr txBox="1"/>
          <p:nvPr/>
        </p:nvSpPr>
        <p:spPr>
          <a:xfrm>
            <a:off x="6443854" y="2511692"/>
            <a:ext cx="11700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Data Lake</a:t>
            </a:r>
            <a:endParaRPr b="0" i="0" sz="1333" u="none" cap="none" strike="noStrike">
              <a:solidFill>
                <a:srgbClr val="EDEEF1"/>
              </a:solidFill>
              <a:latin typeface="DM Sans"/>
              <a:ea typeface="DM Sans"/>
              <a:cs typeface="DM Sans"/>
              <a:sym typeface="DM Sans"/>
            </a:endParaRPr>
          </a:p>
        </p:txBody>
      </p:sp>
      <p:sp>
        <p:nvSpPr>
          <p:cNvPr id="1064" name="Google Shape;1064;p155"/>
          <p:cNvSpPr txBox="1"/>
          <p:nvPr/>
        </p:nvSpPr>
        <p:spPr>
          <a:xfrm>
            <a:off x="6443854" y="3487406"/>
            <a:ext cx="11700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Metadata</a:t>
            </a:r>
            <a:endParaRPr b="0" i="0" sz="1333" u="none" cap="none" strike="noStrike">
              <a:solidFill>
                <a:srgbClr val="EDEEF1"/>
              </a:solidFill>
              <a:latin typeface="DM Sans"/>
              <a:ea typeface="DM Sans"/>
              <a:cs typeface="DM Sans"/>
              <a:sym typeface="DM Sans"/>
            </a:endParaRPr>
          </a:p>
        </p:txBody>
      </p:sp>
      <p:sp>
        <p:nvSpPr>
          <p:cNvPr id="1065" name="Google Shape;1065;p155"/>
          <p:cNvSpPr txBox="1"/>
          <p:nvPr/>
        </p:nvSpPr>
        <p:spPr>
          <a:xfrm>
            <a:off x="6185651" y="4463120"/>
            <a:ext cx="19974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Data warehouse</a:t>
            </a:r>
            <a:endParaRPr b="0" i="0" sz="1333" u="none" cap="none" strike="noStrike">
              <a:solidFill>
                <a:srgbClr val="EDEEF1"/>
              </a:solidFill>
              <a:latin typeface="DM Sans"/>
              <a:ea typeface="DM Sans"/>
              <a:cs typeface="DM Sans"/>
              <a:sym typeface="DM Sans"/>
            </a:endParaRPr>
          </a:p>
        </p:txBody>
      </p:sp>
      <p:sp>
        <p:nvSpPr>
          <p:cNvPr id="1066" name="Google Shape;1066;p155"/>
          <p:cNvSpPr txBox="1"/>
          <p:nvPr/>
        </p:nvSpPr>
        <p:spPr>
          <a:xfrm>
            <a:off x="5982502" y="5438833"/>
            <a:ext cx="1997400" cy="656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ML models, dashboards</a:t>
            </a:r>
            <a:endParaRPr b="0" i="0" sz="1333" u="none" cap="none" strike="noStrike">
              <a:solidFill>
                <a:srgbClr val="EDEEF1"/>
              </a:solidFill>
              <a:latin typeface="DM Sans"/>
              <a:ea typeface="DM Sans"/>
              <a:cs typeface="DM Sans"/>
              <a:sym typeface="DM Sans"/>
            </a:endParaRPr>
          </a:p>
        </p:txBody>
      </p:sp>
      <p:sp>
        <p:nvSpPr>
          <p:cNvPr id="1067" name="Google Shape;1067;p15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3000"/>
              <a:buFont typeface="DM Sans Medium"/>
              <a:buNone/>
            </a:pPr>
            <a:r>
              <a:rPr lang="en"/>
              <a:t>Governance for data and AI is complex</a:t>
            </a:r>
            <a:endParaRPr/>
          </a:p>
        </p:txBody>
      </p:sp>
      <p:sp>
        <p:nvSpPr>
          <p:cNvPr id="1068" name="Google Shape;1068;p155"/>
          <p:cNvSpPr txBox="1"/>
          <p:nvPr/>
        </p:nvSpPr>
        <p:spPr>
          <a:xfrm rot="1038">
            <a:off x="2674777" y="4730635"/>
            <a:ext cx="2980500" cy="6564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chemeClr val="dk1"/>
                </a:solidFill>
                <a:latin typeface="DM Sans"/>
                <a:ea typeface="DM Sans"/>
                <a:cs typeface="DM Sans"/>
                <a:sym typeface="DM Sans"/>
              </a:rPr>
              <a:t>Permissions on ML models, dashboards, features, …</a:t>
            </a:r>
            <a:endParaRPr b="0" i="0" sz="1333" u="none" cap="none" strike="noStrike">
              <a:solidFill>
                <a:schemeClr val="dk1"/>
              </a:solidFill>
              <a:latin typeface="DM Sans"/>
              <a:ea typeface="DM Sans"/>
              <a:cs typeface="DM Sans"/>
              <a:sym typeface="DM Sans"/>
            </a:endParaRPr>
          </a:p>
        </p:txBody>
      </p:sp>
      <p:sp>
        <p:nvSpPr>
          <p:cNvPr id="1069" name="Google Shape;1069;p155"/>
          <p:cNvSpPr/>
          <p:nvPr/>
        </p:nvSpPr>
        <p:spPr>
          <a:xfrm>
            <a:off x="749243" y="1775484"/>
            <a:ext cx="1900200" cy="4332900"/>
          </a:xfrm>
          <a:prstGeom prst="roundRect">
            <a:avLst>
              <a:gd fmla="val 16667" name="adj"/>
            </a:avLst>
          </a:prstGeom>
          <a:solidFill>
            <a:schemeClr val="dk1"/>
          </a:solidFill>
          <a:ln cap="flat" cmpd="sng" w="9525">
            <a:solidFill>
              <a:srgbClr val="EDEEF1"/>
            </a:solidFill>
            <a:prstDash val="solid"/>
            <a:round/>
            <a:headEnd len="sm" w="sm" type="none"/>
            <a:tailEnd len="sm" w="sm" type="none"/>
          </a:ln>
          <a:effectLst>
            <a:outerShdw blurRad="635000" rotWithShape="0" algn="bl" dir="5400000" dist="38100">
              <a:srgbClr val="85DDB5">
                <a:alpha val="28630"/>
              </a:srgbClr>
            </a:outerShdw>
          </a:effectLst>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466" u="none" cap="none" strike="noStrike">
              <a:solidFill>
                <a:srgbClr val="EDEEF1"/>
              </a:solidFill>
              <a:latin typeface="DM Sans"/>
              <a:ea typeface="DM Sans"/>
              <a:cs typeface="DM Sans"/>
              <a:sym typeface="DM Sans"/>
            </a:endParaRPr>
          </a:p>
        </p:txBody>
      </p:sp>
      <p:sp>
        <p:nvSpPr>
          <p:cNvPr id="1070" name="Google Shape;1070;p155"/>
          <p:cNvSpPr txBox="1"/>
          <p:nvPr/>
        </p:nvSpPr>
        <p:spPr>
          <a:xfrm>
            <a:off x="1062552" y="2741799"/>
            <a:ext cx="13755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Data analyst</a:t>
            </a:r>
            <a:endParaRPr b="0" i="0" sz="1333" u="none" cap="none" strike="noStrike">
              <a:solidFill>
                <a:srgbClr val="EDEEF1"/>
              </a:solidFill>
              <a:latin typeface="DM Sans"/>
              <a:ea typeface="DM Sans"/>
              <a:cs typeface="DM Sans"/>
              <a:sym typeface="DM Sans"/>
            </a:endParaRPr>
          </a:p>
        </p:txBody>
      </p:sp>
      <p:sp>
        <p:nvSpPr>
          <p:cNvPr id="1071" name="Google Shape;1071;p155"/>
          <p:cNvSpPr txBox="1"/>
          <p:nvPr/>
        </p:nvSpPr>
        <p:spPr>
          <a:xfrm>
            <a:off x="1062552" y="4037479"/>
            <a:ext cx="13755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Data engineer</a:t>
            </a:r>
            <a:endParaRPr b="0" i="0" sz="1333" u="none" cap="none" strike="noStrike">
              <a:solidFill>
                <a:srgbClr val="EDEEF1"/>
              </a:solidFill>
              <a:latin typeface="DM Sans"/>
              <a:ea typeface="DM Sans"/>
              <a:cs typeface="DM Sans"/>
              <a:sym typeface="DM Sans"/>
            </a:endParaRPr>
          </a:p>
        </p:txBody>
      </p:sp>
      <p:sp>
        <p:nvSpPr>
          <p:cNvPr id="1072" name="Google Shape;1072;p155"/>
          <p:cNvSpPr txBox="1"/>
          <p:nvPr/>
        </p:nvSpPr>
        <p:spPr>
          <a:xfrm>
            <a:off x="1062552" y="5333157"/>
            <a:ext cx="13755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Data scientist</a:t>
            </a:r>
            <a:endParaRPr b="0" i="0" sz="1333" u="none" cap="none" strike="noStrike">
              <a:solidFill>
                <a:srgbClr val="EDEEF1"/>
              </a:solidFill>
              <a:latin typeface="DM Sans"/>
              <a:ea typeface="DM Sans"/>
              <a:cs typeface="DM Sans"/>
              <a:sym typeface="DM Sans"/>
            </a:endParaRPr>
          </a:p>
        </p:txBody>
      </p:sp>
      <p:sp>
        <p:nvSpPr>
          <p:cNvPr id="1073" name="Google Shape;1073;p155"/>
          <p:cNvSpPr/>
          <p:nvPr/>
        </p:nvSpPr>
        <p:spPr>
          <a:xfrm>
            <a:off x="1474358" y="2230555"/>
            <a:ext cx="436961" cy="514250"/>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rgbClr val="EDEEF1"/>
            </a:solidFill>
            <a:prstDash val="solid"/>
            <a:round/>
            <a:headEnd len="sm" w="sm" type="none"/>
            <a:tailEnd len="sm" w="sm" type="none"/>
          </a:ln>
        </p:spPr>
        <p:txBody>
          <a:bodyPr anchorCtr="0" anchor="t" bIns="60900" lIns="121850" spcFirstLastPara="1" rIns="121850" wrap="square" tIns="60900">
            <a:noAutofit/>
          </a:bodyPr>
          <a:lstStyle/>
          <a:p>
            <a:pPr indent="0" lvl="0" marL="0" marR="0" rtl="0" algn="l">
              <a:lnSpc>
                <a:spcPct val="100000"/>
              </a:lnSpc>
              <a:spcBef>
                <a:spcPts val="0"/>
              </a:spcBef>
              <a:spcAft>
                <a:spcPts val="0"/>
              </a:spcAft>
              <a:buClr>
                <a:srgbClr val="000000"/>
              </a:buClr>
              <a:buSzPts val="1866"/>
              <a:buFont typeface="Arial"/>
              <a:buNone/>
            </a:pPr>
            <a:r>
              <a:t/>
            </a:r>
            <a:endParaRPr b="0" i="0" sz="1866" u="none" cap="none" strike="noStrike">
              <a:solidFill>
                <a:srgbClr val="000000"/>
              </a:solidFill>
              <a:latin typeface="Arial"/>
              <a:ea typeface="Arial"/>
              <a:cs typeface="Arial"/>
              <a:sym typeface="Arial"/>
            </a:endParaRPr>
          </a:p>
        </p:txBody>
      </p:sp>
      <p:sp>
        <p:nvSpPr>
          <p:cNvPr id="1074" name="Google Shape;1074;p155"/>
          <p:cNvSpPr/>
          <p:nvPr/>
        </p:nvSpPr>
        <p:spPr>
          <a:xfrm>
            <a:off x="1474358" y="3523662"/>
            <a:ext cx="436961" cy="514250"/>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rgbClr val="EDEEF1"/>
            </a:solidFill>
            <a:prstDash val="solid"/>
            <a:round/>
            <a:headEnd len="sm" w="sm" type="none"/>
            <a:tailEnd len="sm" w="sm" type="none"/>
          </a:ln>
        </p:spPr>
        <p:txBody>
          <a:bodyPr anchorCtr="0" anchor="t" bIns="60900" lIns="121850" spcFirstLastPara="1" rIns="121850" wrap="square" tIns="60900">
            <a:noAutofit/>
          </a:bodyPr>
          <a:lstStyle/>
          <a:p>
            <a:pPr indent="0" lvl="0" marL="0" marR="0" rtl="0" algn="l">
              <a:lnSpc>
                <a:spcPct val="100000"/>
              </a:lnSpc>
              <a:spcBef>
                <a:spcPts val="0"/>
              </a:spcBef>
              <a:spcAft>
                <a:spcPts val="0"/>
              </a:spcAft>
              <a:buClr>
                <a:srgbClr val="000000"/>
              </a:buClr>
              <a:buSzPts val="1866"/>
              <a:buFont typeface="Arial"/>
              <a:buNone/>
            </a:pPr>
            <a:r>
              <a:t/>
            </a:r>
            <a:endParaRPr b="0" i="0" sz="1866" u="none" cap="none" strike="noStrike">
              <a:solidFill>
                <a:srgbClr val="000000"/>
              </a:solidFill>
              <a:latin typeface="Arial"/>
              <a:ea typeface="Arial"/>
              <a:cs typeface="Arial"/>
              <a:sym typeface="Arial"/>
            </a:endParaRPr>
          </a:p>
        </p:txBody>
      </p:sp>
      <p:sp>
        <p:nvSpPr>
          <p:cNvPr id="1075" name="Google Shape;1075;p155"/>
          <p:cNvSpPr/>
          <p:nvPr/>
        </p:nvSpPr>
        <p:spPr>
          <a:xfrm>
            <a:off x="1474358" y="4797044"/>
            <a:ext cx="436961" cy="514250"/>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rgbClr val="EDEEF1"/>
            </a:solidFill>
            <a:prstDash val="solid"/>
            <a:round/>
            <a:headEnd len="sm" w="sm" type="none"/>
            <a:tailEnd len="sm" w="sm" type="none"/>
          </a:ln>
        </p:spPr>
        <p:txBody>
          <a:bodyPr anchorCtr="0" anchor="t" bIns="60900" lIns="121850" spcFirstLastPara="1" rIns="121850" wrap="square" tIns="60900">
            <a:noAutofit/>
          </a:bodyPr>
          <a:lstStyle/>
          <a:p>
            <a:pPr indent="0" lvl="0" marL="0" marR="0" rtl="0" algn="l">
              <a:lnSpc>
                <a:spcPct val="100000"/>
              </a:lnSpc>
              <a:spcBef>
                <a:spcPts val="0"/>
              </a:spcBef>
              <a:spcAft>
                <a:spcPts val="0"/>
              </a:spcAft>
              <a:buClr>
                <a:srgbClr val="000000"/>
              </a:buClr>
              <a:buSzPts val="1866"/>
              <a:buFont typeface="Arial"/>
              <a:buNone/>
            </a:pPr>
            <a:r>
              <a:t/>
            </a:r>
            <a:endParaRPr b="0" i="0" sz="1866" u="none" cap="none" strike="noStrike">
              <a:solidFill>
                <a:srgbClr val="000000"/>
              </a:solidFill>
              <a:latin typeface="Arial"/>
              <a:ea typeface="Arial"/>
              <a:cs typeface="Arial"/>
              <a:sym typeface="Arial"/>
            </a:endParaRPr>
          </a:p>
        </p:txBody>
      </p:sp>
      <p:sp>
        <p:nvSpPr>
          <p:cNvPr id="1076" name="Google Shape;1076;p155"/>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56"/>
          <p:cNvSpPr/>
          <p:nvPr/>
        </p:nvSpPr>
        <p:spPr>
          <a:xfrm rot="-5400000">
            <a:off x="5059267" y="1602250"/>
            <a:ext cx="4311000" cy="4713900"/>
          </a:xfrm>
          <a:prstGeom prst="triangle">
            <a:avLst>
              <a:gd fmla="val 50001" name="adj"/>
            </a:avLst>
          </a:prstGeom>
          <a:gradFill>
            <a:gsLst>
              <a:gs pos="0">
                <a:schemeClr val="accent5"/>
              </a:gs>
              <a:gs pos="45000">
                <a:srgbClr val="082015">
                  <a:alpha val="14901"/>
                </a:srgbClr>
              </a:gs>
              <a:gs pos="100000">
                <a:srgbClr val="082015">
                  <a:alpha val="14901"/>
                </a:srgbClr>
              </a:gs>
            </a:gsLst>
            <a:lin ang="16200038" scaled="0"/>
          </a:gradFill>
          <a:ln>
            <a:noFill/>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EDEEF1"/>
              </a:solidFill>
              <a:latin typeface="Arial"/>
              <a:ea typeface="Arial"/>
              <a:cs typeface="Arial"/>
              <a:sym typeface="Arial"/>
            </a:endParaRPr>
          </a:p>
        </p:txBody>
      </p:sp>
      <p:sp>
        <p:nvSpPr>
          <p:cNvPr id="1082" name="Google Shape;1082;p156"/>
          <p:cNvSpPr/>
          <p:nvPr/>
        </p:nvSpPr>
        <p:spPr>
          <a:xfrm rot="5400000">
            <a:off x="2559680" y="1602374"/>
            <a:ext cx="4311000" cy="4713900"/>
          </a:xfrm>
          <a:prstGeom prst="triangle">
            <a:avLst>
              <a:gd fmla="val 50001" name="adj"/>
            </a:avLst>
          </a:prstGeom>
          <a:gradFill>
            <a:gsLst>
              <a:gs pos="0">
                <a:schemeClr val="accent5"/>
              </a:gs>
              <a:gs pos="45000">
                <a:srgbClr val="082015">
                  <a:alpha val="14901"/>
                </a:srgbClr>
              </a:gs>
              <a:gs pos="100000">
                <a:srgbClr val="082015">
                  <a:alpha val="14901"/>
                </a:srgbClr>
              </a:gs>
            </a:gsLst>
            <a:lin ang="16200038" scaled="0"/>
          </a:gradFill>
          <a:ln>
            <a:noFill/>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EDEEF1"/>
              </a:solidFill>
              <a:latin typeface="Arial"/>
              <a:ea typeface="Arial"/>
              <a:cs typeface="Arial"/>
              <a:sym typeface="Arial"/>
            </a:endParaRPr>
          </a:p>
        </p:txBody>
      </p:sp>
      <p:sp>
        <p:nvSpPr>
          <p:cNvPr id="1083" name="Google Shape;1083;p15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3000"/>
              <a:buFont typeface="DM Sans Medium"/>
              <a:buNone/>
            </a:pPr>
            <a:r>
              <a:rPr lang="en"/>
              <a:t>Databricks Unity Catalog</a:t>
            </a:r>
            <a:endParaRPr/>
          </a:p>
        </p:txBody>
      </p:sp>
      <p:sp>
        <p:nvSpPr>
          <p:cNvPr id="1084" name="Google Shape;1084;p156"/>
          <p:cNvSpPr/>
          <p:nvPr/>
        </p:nvSpPr>
        <p:spPr>
          <a:xfrm>
            <a:off x="4145212" y="2464359"/>
            <a:ext cx="3665700" cy="3006000"/>
          </a:xfrm>
          <a:prstGeom prst="roundRect">
            <a:avLst>
              <a:gd fmla="val 16667" name="adj"/>
            </a:avLst>
          </a:prstGeom>
          <a:solidFill>
            <a:schemeClr val="lt2"/>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Clr>
                <a:srgbClr val="000000"/>
              </a:buClr>
              <a:buSzPts val="3199"/>
              <a:buFont typeface="Arial"/>
              <a:buNone/>
            </a:pPr>
            <a:r>
              <a:rPr b="1" i="0" lang="en" sz="3199" u="none" cap="none" strike="noStrike">
                <a:solidFill>
                  <a:srgbClr val="000000"/>
                </a:solidFill>
                <a:latin typeface="DM Sans"/>
                <a:ea typeface="DM Sans"/>
                <a:cs typeface="DM Sans"/>
                <a:sym typeface="DM Sans"/>
              </a:rPr>
              <a:t>Unity Catalog</a:t>
            </a:r>
            <a:endParaRPr b="1" i="0" sz="3199" u="none" cap="none" strike="noStrike">
              <a:solidFill>
                <a:srgbClr val="000000"/>
              </a:solidFill>
              <a:latin typeface="DM Sans"/>
              <a:ea typeface="DM Sans"/>
              <a:cs typeface="DM Sans"/>
              <a:sym typeface="DM Sans"/>
            </a:endParaRPr>
          </a:p>
        </p:txBody>
      </p:sp>
      <p:sp>
        <p:nvSpPr>
          <p:cNvPr id="1085" name="Google Shape;1085;p156"/>
          <p:cNvSpPr/>
          <p:nvPr/>
        </p:nvSpPr>
        <p:spPr>
          <a:xfrm>
            <a:off x="9306470" y="1800524"/>
            <a:ext cx="2120700" cy="4332900"/>
          </a:xfrm>
          <a:prstGeom prst="roundRect">
            <a:avLst>
              <a:gd fmla="val 16667" name="adj"/>
            </a:avLst>
          </a:prstGeom>
          <a:solidFill>
            <a:schemeClr val="dk1"/>
          </a:solidFill>
          <a:ln cap="flat" cmpd="sng" w="9525">
            <a:solidFill>
              <a:schemeClr val="lt1"/>
            </a:solidFill>
            <a:prstDash val="solid"/>
            <a:round/>
            <a:headEnd len="sm" w="sm" type="none"/>
            <a:tailEnd len="sm" w="sm" type="none"/>
          </a:ln>
          <a:effectLst>
            <a:outerShdw blurRad="635000" rotWithShape="0" algn="bl" dir="5400000" dist="38100">
              <a:schemeClr val="accent5">
                <a:alpha val="29020"/>
              </a:schemeClr>
            </a:outerShdw>
          </a:effectLst>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466" u="none" cap="none" strike="noStrike">
              <a:solidFill>
                <a:srgbClr val="EDEEF1"/>
              </a:solidFill>
              <a:latin typeface="DM Sans"/>
              <a:ea typeface="DM Sans"/>
              <a:cs typeface="DM Sans"/>
              <a:sym typeface="DM Sans"/>
            </a:endParaRPr>
          </a:p>
        </p:txBody>
      </p:sp>
      <p:pic>
        <p:nvPicPr>
          <p:cNvPr id="1086" name="Google Shape;1086;p156"/>
          <p:cNvPicPr preferRelativeResize="0"/>
          <p:nvPr/>
        </p:nvPicPr>
        <p:blipFill rotWithShape="1">
          <a:blip r:embed="rId3">
            <a:alphaModFix/>
          </a:blip>
          <a:srcRect b="0" l="0" r="0" t="0"/>
          <a:stretch/>
        </p:blipFill>
        <p:spPr>
          <a:xfrm>
            <a:off x="10112752" y="2100413"/>
            <a:ext cx="462066" cy="455136"/>
          </a:xfrm>
          <a:prstGeom prst="rect">
            <a:avLst/>
          </a:prstGeom>
          <a:noFill/>
          <a:ln>
            <a:noFill/>
          </a:ln>
        </p:spPr>
      </p:pic>
      <p:pic>
        <p:nvPicPr>
          <p:cNvPr id="1087" name="Google Shape;1087;p156"/>
          <p:cNvPicPr preferRelativeResize="0"/>
          <p:nvPr/>
        </p:nvPicPr>
        <p:blipFill rotWithShape="1">
          <a:blip r:embed="rId4">
            <a:alphaModFix/>
          </a:blip>
          <a:srcRect b="0" l="0" r="0" t="0"/>
          <a:stretch/>
        </p:blipFill>
        <p:spPr>
          <a:xfrm>
            <a:off x="10136374" y="4077468"/>
            <a:ext cx="460744" cy="451436"/>
          </a:xfrm>
          <a:prstGeom prst="rect">
            <a:avLst/>
          </a:prstGeom>
          <a:noFill/>
          <a:ln>
            <a:noFill/>
          </a:ln>
        </p:spPr>
      </p:pic>
      <p:pic>
        <p:nvPicPr>
          <p:cNvPr id="1088" name="Google Shape;1088;p156"/>
          <p:cNvPicPr preferRelativeResize="0"/>
          <p:nvPr/>
        </p:nvPicPr>
        <p:blipFill rotWithShape="1">
          <a:blip r:embed="rId5">
            <a:alphaModFix/>
          </a:blip>
          <a:srcRect b="0" l="0" r="0" t="0"/>
          <a:stretch/>
        </p:blipFill>
        <p:spPr>
          <a:xfrm>
            <a:off x="10064479" y="4995435"/>
            <a:ext cx="597894" cy="597894"/>
          </a:xfrm>
          <a:prstGeom prst="rect">
            <a:avLst/>
          </a:prstGeom>
          <a:noFill/>
          <a:ln>
            <a:noFill/>
          </a:ln>
        </p:spPr>
      </p:pic>
      <p:sp>
        <p:nvSpPr>
          <p:cNvPr id="1089" name="Google Shape;1089;p156"/>
          <p:cNvSpPr txBox="1"/>
          <p:nvPr/>
        </p:nvSpPr>
        <p:spPr>
          <a:xfrm>
            <a:off x="9830040" y="2537066"/>
            <a:ext cx="11700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Data Lake</a:t>
            </a:r>
            <a:endParaRPr b="0" i="0" sz="1333" u="none" cap="none" strike="noStrike">
              <a:solidFill>
                <a:srgbClr val="EDEEF1"/>
              </a:solidFill>
              <a:latin typeface="DM Sans"/>
              <a:ea typeface="DM Sans"/>
              <a:cs typeface="DM Sans"/>
              <a:sym typeface="DM Sans"/>
            </a:endParaRPr>
          </a:p>
        </p:txBody>
      </p:sp>
      <p:sp>
        <p:nvSpPr>
          <p:cNvPr id="1090" name="Google Shape;1090;p156"/>
          <p:cNvSpPr txBox="1"/>
          <p:nvPr/>
        </p:nvSpPr>
        <p:spPr>
          <a:xfrm>
            <a:off x="9830040" y="3512780"/>
            <a:ext cx="11700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Metadata</a:t>
            </a:r>
            <a:endParaRPr b="0" i="0" sz="1333" u="none" cap="none" strike="noStrike">
              <a:solidFill>
                <a:srgbClr val="EDEEF1"/>
              </a:solidFill>
              <a:latin typeface="DM Sans"/>
              <a:ea typeface="DM Sans"/>
              <a:cs typeface="DM Sans"/>
              <a:sym typeface="DM Sans"/>
            </a:endParaRPr>
          </a:p>
        </p:txBody>
      </p:sp>
      <p:sp>
        <p:nvSpPr>
          <p:cNvPr id="1091" name="Google Shape;1091;p156"/>
          <p:cNvSpPr txBox="1"/>
          <p:nvPr/>
        </p:nvSpPr>
        <p:spPr>
          <a:xfrm>
            <a:off x="9571837" y="4488494"/>
            <a:ext cx="19974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Data warehouse</a:t>
            </a:r>
            <a:endParaRPr b="0" i="0" sz="1333" u="none" cap="none" strike="noStrike">
              <a:solidFill>
                <a:srgbClr val="EDEEF1"/>
              </a:solidFill>
              <a:latin typeface="DM Sans"/>
              <a:ea typeface="DM Sans"/>
              <a:cs typeface="DM Sans"/>
              <a:sym typeface="DM Sans"/>
            </a:endParaRPr>
          </a:p>
        </p:txBody>
      </p:sp>
      <p:sp>
        <p:nvSpPr>
          <p:cNvPr id="1092" name="Google Shape;1092;p156"/>
          <p:cNvSpPr txBox="1"/>
          <p:nvPr/>
        </p:nvSpPr>
        <p:spPr>
          <a:xfrm>
            <a:off x="9368688" y="5464206"/>
            <a:ext cx="1997400" cy="656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ML models, dashboards</a:t>
            </a:r>
            <a:endParaRPr b="0" i="0" sz="1333" u="none" cap="none" strike="noStrike">
              <a:solidFill>
                <a:srgbClr val="EDEEF1"/>
              </a:solidFill>
              <a:latin typeface="DM Sans"/>
              <a:ea typeface="DM Sans"/>
              <a:cs typeface="DM Sans"/>
              <a:sym typeface="DM Sans"/>
            </a:endParaRPr>
          </a:p>
        </p:txBody>
      </p:sp>
      <p:cxnSp>
        <p:nvCxnSpPr>
          <p:cNvPr id="1093" name="Google Shape;1093;p156"/>
          <p:cNvCxnSpPr/>
          <p:nvPr/>
        </p:nvCxnSpPr>
        <p:spPr>
          <a:xfrm>
            <a:off x="2979754" y="3967293"/>
            <a:ext cx="824700" cy="0"/>
          </a:xfrm>
          <a:prstGeom prst="straightConnector1">
            <a:avLst/>
          </a:prstGeom>
          <a:noFill/>
          <a:ln cap="flat" cmpd="sng" w="38100">
            <a:solidFill>
              <a:schemeClr val="lt1"/>
            </a:solidFill>
            <a:prstDash val="solid"/>
            <a:round/>
            <a:headEnd len="sm" w="sm" type="none"/>
            <a:tailEnd len="med" w="med" type="triangle"/>
          </a:ln>
        </p:spPr>
      </p:cxnSp>
      <p:cxnSp>
        <p:nvCxnSpPr>
          <p:cNvPr id="1094" name="Google Shape;1094;p156"/>
          <p:cNvCxnSpPr/>
          <p:nvPr/>
        </p:nvCxnSpPr>
        <p:spPr>
          <a:xfrm>
            <a:off x="8146483" y="3967293"/>
            <a:ext cx="824700" cy="0"/>
          </a:xfrm>
          <a:prstGeom prst="straightConnector1">
            <a:avLst/>
          </a:prstGeom>
          <a:noFill/>
          <a:ln cap="flat" cmpd="sng" w="38100">
            <a:solidFill>
              <a:schemeClr val="lt1"/>
            </a:solidFill>
            <a:prstDash val="solid"/>
            <a:round/>
            <a:headEnd len="sm" w="sm" type="none"/>
            <a:tailEnd len="med" w="med" type="triangle"/>
          </a:ln>
        </p:spPr>
      </p:cxnSp>
      <p:sp>
        <p:nvSpPr>
          <p:cNvPr id="1095" name="Google Shape;1095;p156"/>
          <p:cNvSpPr/>
          <p:nvPr/>
        </p:nvSpPr>
        <p:spPr>
          <a:xfrm>
            <a:off x="749243" y="1800858"/>
            <a:ext cx="1900200" cy="4332900"/>
          </a:xfrm>
          <a:prstGeom prst="roundRect">
            <a:avLst>
              <a:gd fmla="val 16667" name="adj"/>
            </a:avLst>
          </a:prstGeom>
          <a:solidFill>
            <a:schemeClr val="dk1"/>
          </a:solidFill>
          <a:ln cap="flat" cmpd="sng" w="9525">
            <a:solidFill>
              <a:srgbClr val="EDEEF1"/>
            </a:solidFill>
            <a:prstDash val="solid"/>
            <a:round/>
            <a:headEnd len="sm" w="sm" type="none"/>
            <a:tailEnd len="sm" w="sm" type="none"/>
          </a:ln>
          <a:effectLst>
            <a:outerShdw blurRad="635000" rotWithShape="0" algn="bl" dir="5400000" dist="38100">
              <a:srgbClr val="85DDB5">
                <a:alpha val="28630"/>
              </a:srgbClr>
            </a:outerShdw>
          </a:effectLst>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466" u="none" cap="none" strike="noStrike">
              <a:solidFill>
                <a:srgbClr val="EDEEF1"/>
              </a:solidFill>
              <a:latin typeface="DM Sans"/>
              <a:ea typeface="DM Sans"/>
              <a:cs typeface="DM Sans"/>
              <a:sym typeface="DM Sans"/>
            </a:endParaRPr>
          </a:p>
        </p:txBody>
      </p:sp>
      <p:sp>
        <p:nvSpPr>
          <p:cNvPr id="1096" name="Google Shape;1096;p156"/>
          <p:cNvSpPr txBox="1"/>
          <p:nvPr/>
        </p:nvSpPr>
        <p:spPr>
          <a:xfrm>
            <a:off x="1062552" y="2767173"/>
            <a:ext cx="13755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Data analyst</a:t>
            </a:r>
            <a:endParaRPr b="0" i="0" sz="1333" u="none" cap="none" strike="noStrike">
              <a:solidFill>
                <a:srgbClr val="EDEEF1"/>
              </a:solidFill>
              <a:latin typeface="DM Sans"/>
              <a:ea typeface="DM Sans"/>
              <a:cs typeface="DM Sans"/>
              <a:sym typeface="DM Sans"/>
            </a:endParaRPr>
          </a:p>
        </p:txBody>
      </p:sp>
      <p:sp>
        <p:nvSpPr>
          <p:cNvPr id="1097" name="Google Shape;1097;p156"/>
          <p:cNvSpPr txBox="1"/>
          <p:nvPr/>
        </p:nvSpPr>
        <p:spPr>
          <a:xfrm>
            <a:off x="1062552" y="4062852"/>
            <a:ext cx="13755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Data engineer</a:t>
            </a:r>
            <a:endParaRPr b="0" i="0" sz="1333" u="none" cap="none" strike="noStrike">
              <a:solidFill>
                <a:srgbClr val="EDEEF1"/>
              </a:solidFill>
              <a:latin typeface="DM Sans"/>
              <a:ea typeface="DM Sans"/>
              <a:cs typeface="DM Sans"/>
              <a:sym typeface="DM Sans"/>
            </a:endParaRPr>
          </a:p>
        </p:txBody>
      </p:sp>
      <p:sp>
        <p:nvSpPr>
          <p:cNvPr id="1098" name="Google Shape;1098;p156"/>
          <p:cNvSpPr txBox="1"/>
          <p:nvPr/>
        </p:nvSpPr>
        <p:spPr>
          <a:xfrm>
            <a:off x="1062552" y="5358531"/>
            <a:ext cx="1375500" cy="451200"/>
          </a:xfrm>
          <a:prstGeom prst="rect">
            <a:avLst/>
          </a:prstGeom>
          <a:noFill/>
          <a:ln>
            <a:noFill/>
          </a:ln>
        </p:spPr>
        <p:txBody>
          <a:bodyPr anchorCtr="0" anchor="t" bIns="121850" lIns="121850" spcFirstLastPara="1" rIns="121850" wrap="square" tIns="121850">
            <a:spAutoFit/>
          </a:bodyPr>
          <a:lstStyle/>
          <a:p>
            <a:pPr indent="0" lvl="0" marL="0" marR="0" rtl="0" algn="l">
              <a:lnSpc>
                <a:spcPct val="100000"/>
              </a:lnSpc>
              <a:spcBef>
                <a:spcPts val="0"/>
              </a:spcBef>
              <a:spcAft>
                <a:spcPts val="0"/>
              </a:spcAft>
              <a:buClr>
                <a:srgbClr val="000000"/>
              </a:buClr>
              <a:buSzPts val="1333"/>
              <a:buFont typeface="Arial"/>
              <a:buNone/>
            </a:pPr>
            <a:r>
              <a:rPr b="0" i="0" lang="en" sz="1333" u="none" cap="none" strike="noStrike">
                <a:solidFill>
                  <a:srgbClr val="EDEEF1"/>
                </a:solidFill>
                <a:latin typeface="DM Sans"/>
                <a:ea typeface="DM Sans"/>
                <a:cs typeface="DM Sans"/>
                <a:sym typeface="DM Sans"/>
              </a:rPr>
              <a:t>Data scientist</a:t>
            </a:r>
            <a:endParaRPr b="0" i="0" sz="1333" u="none" cap="none" strike="noStrike">
              <a:solidFill>
                <a:srgbClr val="EDEEF1"/>
              </a:solidFill>
              <a:latin typeface="DM Sans"/>
              <a:ea typeface="DM Sans"/>
              <a:cs typeface="DM Sans"/>
              <a:sym typeface="DM Sans"/>
            </a:endParaRPr>
          </a:p>
        </p:txBody>
      </p:sp>
      <p:sp>
        <p:nvSpPr>
          <p:cNvPr id="1099" name="Google Shape;1099;p156"/>
          <p:cNvSpPr/>
          <p:nvPr/>
        </p:nvSpPr>
        <p:spPr>
          <a:xfrm>
            <a:off x="1474358" y="2255928"/>
            <a:ext cx="436961" cy="514250"/>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rgbClr val="EDEEF1"/>
            </a:solidFill>
            <a:prstDash val="solid"/>
            <a:round/>
            <a:headEnd len="sm" w="sm" type="none"/>
            <a:tailEnd len="sm" w="sm" type="none"/>
          </a:ln>
        </p:spPr>
        <p:txBody>
          <a:bodyPr anchorCtr="0" anchor="t" bIns="60900" lIns="121850" spcFirstLastPara="1" rIns="121850" wrap="square" tIns="60900">
            <a:noAutofit/>
          </a:bodyPr>
          <a:lstStyle/>
          <a:p>
            <a:pPr indent="0" lvl="0" marL="0" marR="0" rtl="0" algn="l">
              <a:lnSpc>
                <a:spcPct val="100000"/>
              </a:lnSpc>
              <a:spcBef>
                <a:spcPts val="0"/>
              </a:spcBef>
              <a:spcAft>
                <a:spcPts val="0"/>
              </a:spcAft>
              <a:buClr>
                <a:srgbClr val="000000"/>
              </a:buClr>
              <a:buSzPts val="1866"/>
              <a:buFont typeface="Arial"/>
              <a:buNone/>
            </a:pPr>
            <a:r>
              <a:t/>
            </a:r>
            <a:endParaRPr b="0" i="0" sz="1866" u="none" cap="none" strike="noStrike">
              <a:solidFill>
                <a:srgbClr val="000000"/>
              </a:solidFill>
              <a:latin typeface="Arial"/>
              <a:ea typeface="Arial"/>
              <a:cs typeface="Arial"/>
              <a:sym typeface="Arial"/>
            </a:endParaRPr>
          </a:p>
        </p:txBody>
      </p:sp>
      <p:sp>
        <p:nvSpPr>
          <p:cNvPr id="1100" name="Google Shape;1100;p156"/>
          <p:cNvSpPr/>
          <p:nvPr/>
        </p:nvSpPr>
        <p:spPr>
          <a:xfrm>
            <a:off x="1474358" y="3549035"/>
            <a:ext cx="436961" cy="514250"/>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rgbClr val="EDEEF1"/>
            </a:solidFill>
            <a:prstDash val="solid"/>
            <a:round/>
            <a:headEnd len="sm" w="sm" type="none"/>
            <a:tailEnd len="sm" w="sm" type="none"/>
          </a:ln>
        </p:spPr>
        <p:txBody>
          <a:bodyPr anchorCtr="0" anchor="t" bIns="60900" lIns="121850" spcFirstLastPara="1" rIns="121850" wrap="square" tIns="60900">
            <a:noAutofit/>
          </a:bodyPr>
          <a:lstStyle/>
          <a:p>
            <a:pPr indent="0" lvl="0" marL="0" marR="0" rtl="0" algn="l">
              <a:lnSpc>
                <a:spcPct val="100000"/>
              </a:lnSpc>
              <a:spcBef>
                <a:spcPts val="0"/>
              </a:spcBef>
              <a:spcAft>
                <a:spcPts val="0"/>
              </a:spcAft>
              <a:buClr>
                <a:srgbClr val="000000"/>
              </a:buClr>
              <a:buSzPts val="1866"/>
              <a:buFont typeface="Arial"/>
              <a:buNone/>
            </a:pPr>
            <a:r>
              <a:t/>
            </a:r>
            <a:endParaRPr b="0" i="0" sz="1866" u="none" cap="none" strike="noStrike">
              <a:solidFill>
                <a:srgbClr val="000000"/>
              </a:solidFill>
              <a:latin typeface="Arial"/>
              <a:ea typeface="Arial"/>
              <a:cs typeface="Arial"/>
              <a:sym typeface="Arial"/>
            </a:endParaRPr>
          </a:p>
        </p:txBody>
      </p:sp>
      <p:sp>
        <p:nvSpPr>
          <p:cNvPr id="1101" name="Google Shape;1101;p156"/>
          <p:cNvSpPr/>
          <p:nvPr/>
        </p:nvSpPr>
        <p:spPr>
          <a:xfrm>
            <a:off x="1474358" y="4822417"/>
            <a:ext cx="436961" cy="514250"/>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rgbClr val="EDEEF1"/>
            </a:solidFill>
            <a:prstDash val="solid"/>
            <a:round/>
            <a:headEnd len="sm" w="sm" type="none"/>
            <a:tailEnd len="sm" w="sm" type="none"/>
          </a:ln>
        </p:spPr>
        <p:txBody>
          <a:bodyPr anchorCtr="0" anchor="t" bIns="60900" lIns="121850" spcFirstLastPara="1" rIns="121850" wrap="square" tIns="60900">
            <a:noAutofit/>
          </a:bodyPr>
          <a:lstStyle/>
          <a:p>
            <a:pPr indent="0" lvl="0" marL="0" marR="0" rtl="0" algn="l">
              <a:lnSpc>
                <a:spcPct val="100000"/>
              </a:lnSpc>
              <a:spcBef>
                <a:spcPts val="0"/>
              </a:spcBef>
              <a:spcAft>
                <a:spcPts val="0"/>
              </a:spcAft>
              <a:buClr>
                <a:srgbClr val="000000"/>
              </a:buClr>
              <a:buSzPts val="1866"/>
              <a:buFont typeface="Arial"/>
              <a:buNone/>
            </a:pPr>
            <a:r>
              <a:t/>
            </a:r>
            <a:endParaRPr b="0" i="0" sz="1866" u="none" cap="none" strike="noStrike">
              <a:solidFill>
                <a:srgbClr val="000000"/>
              </a:solidFill>
              <a:latin typeface="Arial"/>
              <a:ea typeface="Arial"/>
              <a:cs typeface="Arial"/>
              <a:sym typeface="Arial"/>
            </a:endParaRPr>
          </a:p>
        </p:txBody>
      </p:sp>
      <p:pic>
        <p:nvPicPr>
          <p:cNvPr id="1102" name="Google Shape;1102;p156"/>
          <p:cNvPicPr preferRelativeResize="0"/>
          <p:nvPr/>
        </p:nvPicPr>
        <p:blipFill rotWithShape="1">
          <a:blip r:embed="rId6">
            <a:alphaModFix/>
          </a:blip>
          <a:srcRect b="0" l="0" r="0" t="0"/>
          <a:stretch/>
        </p:blipFill>
        <p:spPr>
          <a:xfrm>
            <a:off x="10087493" y="3036623"/>
            <a:ext cx="559735" cy="559732"/>
          </a:xfrm>
          <a:prstGeom prst="rect">
            <a:avLst/>
          </a:prstGeom>
          <a:noFill/>
          <a:ln>
            <a:noFill/>
          </a:ln>
        </p:spPr>
      </p:pic>
      <p:sp>
        <p:nvSpPr>
          <p:cNvPr id="1103" name="Google Shape;1103;p156"/>
          <p:cNvSpPr txBox="1"/>
          <p:nvPr>
            <p:ph idx="12" type="sldNum"/>
          </p:nvPr>
        </p:nvSpPr>
        <p:spPr>
          <a:xfrm>
            <a:off x="11100446"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4" name="Google Shape;1104;p156"/>
          <p:cNvSpPr txBox="1"/>
          <p:nvPr>
            <p:ph idx="1" type="subTitle"/>
          </p:nvPr>
        </p:nvSpPr>
        <p:spPr>
          <a:xfrm>
            <a:off x="765000"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Unified governance for all data and AI assets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